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3" r:id="rId3"/>
    <p:sldId id="284" r:id="rId4"/>
    <p:sldId id="290" r:id="rId5"/>
    <p:sldId id="292" r:id="rId6"/>
    <p:sldId id="304" r:id="rId7"/>
    <p:sldId id="293" r:id="rId8"/>
    <p:sldId id="296" r:id="rId9"/>
    <p:sldId id="301" r:id="rId10"/>
    <p:sldId id="280" r:id="rId11"/>
    <p:sldId id="302" r:id="rId12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yl Tmavá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3" autoAdjust="0"/>
    <p:restoredTop sz="94660"/>
  </p:normalViewPr>
  <p:slideViewPr>
    <p:cSldViewPr>
      <p:cViewPr varScale="1">
        <p:scale>
          <a:sx n="87" d="100"/>
          <a:sy n="87" d="100"/>
        </p:scale>
        <p:origin x="-11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BD39E-601F-4456-9705-FC22C9A76792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17794-9A60-4DF6-8F18-D5D98D9B321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6080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E806A-E7D3-4979-8ED3-16AD5AD99680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EFCBA-0C43-4808-A3D4-1AF23FEB840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113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543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78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894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16530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599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405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41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80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52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154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247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299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50097-1435-43FA-AB29-A654ED12EAC8}" type="datetimeFigureOut">
              <a:rPr lang="cs-CZ" smtClean="0"/>
              <a:pPr/>
              <a:t>19.11.2018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002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vyzkum.cz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hefce.ac.uk/rsrch/REFimpact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1</a:t>
            </a:fld>
            <a:endParaRPr lang="cs-CZ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5200" b="1" dirty="0" smtClean="0"/>
              <a:t>Uživatelská podpora</a:t>
            </a:r>
            <a:br>
              <a:rPr lang="cs-CZ" sz="5200" b="1" dirty="0" smtClean="0"/>
            </a:br>
            <a:r>
              <a:rPr lang="cs-CZ" sz="3200" b="1" dirty="0" smtClean="0"/>
              <a:t>KONFERENCE IMPLEMENTACE METODIKY 17+</a:t>
            </a:r>
            <a:br>
              <a:rPr lang="cs-CZ" sz="3200" b="1" dirty="0" smtClean="0"/>
            </a:br>
            <a:r>
              <a:rPr lang="cs-CZ" sz="2400" dirty="0" smtClean="0"/>
              <a:t>20. listopadu </a:t>
            </a:r>
            <a:r>
              <a:rPr lang="cs-CZ" sz="2400" dirty="0"/>
              <a:t>2018, </a:t>
            </a:r>
            <a:r>
              <a:rPr lang="cs-CZ" sz="2400" dirty="0" smtClean="0"/>
              <a:t>Ostravská univerzita</a:t>
            </a:r>
            <a:endParaRPr lang="cs-CZ" sz="2400" dirty="0"/>
          </a:p>
          <a:p>
            <a:pPr algn="r"/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47906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34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dirty="0" smtClean="0"/>
              <a:t>DĚKUJI ZA POZORNOST!</a:t>
            </a:r>
            <a:endParaRPr lang="cs-CZ" sz="3600" b="1" kern="0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961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10" name="Nadpis 4"/>
          <p:cNvSpPr txBox="1">
            <a:spLocks/>
          </p:cNvSpPr>
          <p:nvPr/>
        </p:nvSpPr>
        <p:spPr>
          <a:xfrm>
            <a:off x="395536" y="2348880"/>
            <a:ext cx="8378949" cy="30243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600" b="1" dirty="0" smtClean="0">
                <a:hlinkClick r:id="rId4"/>
              </a:rPr>
              <a:t>www.vyzkum.cz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/>
              <a:t>Oddělení hodnocení výzkumných </a:t>
            </a:r>
            <a:r>
              <a:rPr lang="cs-CZ" sz="3600" b="1" dirty="0" smtClean="0"/>
              <a:t>organizací: </a:t>
            </a:r>
            <a:r>
              <a:rPr lang="cs-CZ" sz="3600" b="1" dirty="0"/>
              <a:t>hodnoceniVaVai@vlada.cz </a:t>
            </a:r>
            <a:br>
              <a:rPr lang="cs-CZ" sz="3600" b="1" dirty="0"/>
            </a:br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/>
              <a:t>Oddělení informačních </a:t>
            </a:r>
            <a:r>
              <a:rPr lang="cs-CZ" sz="3600" b="1" dirty="0" smtClean="0"/>
              <a:t>systémů: </a:t>
            </a:r>
            <a:br>
              <a:rPr lang="cs-CZ" sz="3600" b="1" dirty="0" smtClean="0"/>
            </a:br>
            <a:r>
              <a:rPr lang="cs-CZ" sz="3600" b="1" dirty="0" smtClean="0"/>
              <a:t>podpora.rvvi@vlada.cz </a:t>
            </a:r>
            <a:endParaRPr lang="cs-CZ" sz="3600" b="1" kern="0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510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4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6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Nadpis 4"/>
          <p:cNvSpPr txBox="1">
            <a:spLocks/>
          </p:cNvSpPr>
          <p:nvPr/>
        </p:nvSpPr>
        <p:spPr>
          <a:xfrm>
            <a:off x="323527" y="1412776"/>
            <a:ext cx="8450957" cy="4886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AKTUALITY V HODNOCENÍ </a:t>
            </a:r>
          </a:p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NA NÁRODNÍ ÚROVNI</a:t>
            </a:r>
          </a:p>
          <a:p>
            <a:endParaRPr lang="cs-CZ" sz="10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Zveřejnění výsledků H17:</a:t>
            </a:r>
          </a:p>
          <a:p>
            <a:pPr marL="457200" indent="-457200" algn="l"/>
            <a:r>
              <a:rPr lang="cs-CZ" sz="2400" kern="0" dirty="0" smtClean="0">
                <a:latin typeface="+mn-lt"/>
                <a:ea typeface="Times New Roman"/>
                <a:cs typeface="Times New Roman"/>
              </a:rPr>
              <a:t>https://www.vyzkum.cz/FrontAktualita.aspx?aktualita=850902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Rozšiřování </a:t>
            </a: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databáze hodnotitelů</a:t>
            </a:r>
          </a:p>
          <a:p>
            <a:pPr marL="457200" indent="-457200" algn="l"/>
            <a:r>
              <a:rPr lang="cs-CZ" sz="2400" kern="0" dirty="0">
                <a:latin typeface="+mn-lt"/>
                <a:ea typeface="Times New Roman"/>
                <a:cs typeface="Times New Roman"/>
              </a:rPr>
              <a:t>Lhůta pro doručení </a:t>
            </a:r>
            <a:r>
              <a:rPr lang="cs-CZ" sz="2400" kern="0" dirty="0" smtClean="0">
                <a:latin typeface="+mn-lt"/>
                <a:ea typeface="Times New Roman"/>
                <a:cs typeface="Times New Roman"/>
              </a:rPr>
              <a:t>návrhů: </a:t>
            </a:r>
            <a:r>
              <a:rPr lang="cs-CZ" sz="2400" kern="0" dirty="0">
                <a:latin typeface="+mn-lt"/>
                <a:ea typeface="Times New Roman"/>
                <a:cs typeface="Times New Roman"/>
              </a:rPr>
              <a:t>30. listopadu </a:t>
            </a:r>
            <a:r>
              <a:rPr lang="cs-CZ" sz="2400" kern="0" dirty="0" smtClean="0">
                <a:latin typeface="+mn-lt"/>
                <a:ea typeface="Times New Roman"/>
                <a:cs typeface="Times New Roman"/>
              </a:rPr>
              <a:t>2018</a:t>
            </a:r>
          </a:p>
          <a:p>
            <a:pPr marL="457200" indent="-457200" algn="l"/>
            <a:r>
              <a:rPr lang="cs-CZ" sz="2400" kern="0" dirty="0" smtClean="0">
                <a:latin typeface="+mn-lt"/>
                <a:ea typeface="Times New Roman"/>
                <a:cs typeface="Times New Roman"/>
              </a:rPr>
              <a:t>Odkaz </a:t>
            </a:r>
            <a:r>
              <a:rPr lang="cs-CZ" sz="2400" kern="0" dirty="0">
                <a:latin typeface="+mn-lt"/>
                <a:ea typeface="Times New Roman"/>
                <a:cs typeface="Times New Roman"/>
              </a:rPr>
              <a:t>na zabezpečený </a:t>
            </a:r>
            <a:r>
              <a:rPr lang="cs-CZ" sz="2400" kern="0" dirty="0" smtClean="0">
                <a:latin typeface="+mn-lt"/>
                <a:ea typeface="Times New Roman"/>
                <a:cs typeface="Times New Roman"/>
              </a:rPr>
              <a:t>el. přihlašovací </a:t>
            </a:r>
            <a:r>
              <a:rPr lang="cs-CZ" sz="2400" kern="0" dirty="0">
                <a:latin typeface="+mn-lt"/>
                <a:ea typeface="Times New Roman"/>
                <a:cs typeface="Times New Roman"/>
              </a:rPr>
              <a:t>formulář byl rozeslán statutárním orgánům jednotlivých </a:t>
            </a:r>
            <a:r>
              <a:rPr lang="cs-CZ" sz="2400" kern="0" dirty="0" smtClean="0">
                <a:latin typeface="+mn-lt"/>
                <a:ea typeface="Times New Roman"/>
                <a:cs typeface="Times New Roman"/>
              </a:rPr>
              <a:t>VO.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>
                <a:latin typeface="+mn-lt"/>
                <a:ea typeface="Times New Roman"/>
                <a:cs typeface="Times New Roman"/>
              </a:rPr>
              <a:t>Aktualizace Odborných panelů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>
                <a:latin typeface="+mn-lt"/>
                <a:ea typeface="Times New Roman"/>
                <a:cs typeface="Times New Roman"/>
              </a:rPr>
              <a:t>Jednání tripartit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400" kern="0" dirty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>
              <a:latin typeface="+mn-lt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932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Nadpis 4"/>
          <p:cNvSpPr txBox="1">
            <a:spLocks/>
          </p:cNvSpPr>
          <p:nvPr/>
        </p:nvSpPr>
        <p:spPr>
          <a:xfrm>
            <a:off x="323527" y="1546718"/>
            <a:ext cx="8450957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Sběr vybraných výsledků v aplikaci SKV </a:t>
            </a:r>
          </a:p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— časté dotazy</a:t>
            </a:r>
          </a:p>
          <a:p>
            <a:endParaRPr lang="cs-CZ" sz="36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ne/</a:t>
            </a:r>
            <a:r>
              <a:rPr lang="cs-CZ" sz="2800" b="1" kern="0" dirty="0" err="1" smtClean="0">
                <a:latin typeface="+mn-lt"/>
                <a:ea typeface="Times New Roman"/>
                <a:cs typeface="Times New Roman"/>
              </a:rPr>
              <a:t>bibliometrizovatelné</a:t>
            </a: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 výsledky, limit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kritéria společenská relevance/přínos k poznání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cs-CZ" sz="2800" b="1" kern="0" dirty="0" smtClean="0">
                <a:latin typeface="+mn-lt"/>
                <a:ea typeface="Times New Roman"/>
                <a:cs typeface="Times New Roman"/>
              </a:rPr>
              <a:t>elektronická verze výsledku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>
              <a:latin typeface="+mn-lt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932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95536" y="1412776"/>
            <a:ext cx="835034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kern="0" dirty="0" smtClean="0">
                <a:solidFill>
                  <a:srgbClr val="365F91"/>
                </a:solidFill>
                <a:ea typeface="Times New Roman"/>
                <a:cs typeface="Times New Roman"/>
              </a:rPr>
              <a:t>KRITÉRIA HODNOCENÍ</a:t>
            </a:r>
          </a:p>
          <a:p>
            <a:pPr algn="ctr"/>
            <a:endParaRPr lang="cs-CZ" sz="800" b="1" kern="0" dirty="0" smtClean="0">
              <a:solidFill>
                <a:srgbClr val="365F91"/>
              </a:solidFill>
              <a:ea typeface="Times New Roman"/>
              <a:cs typeface="Times New Roman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cs-CZ" sz="3600" b="1" kern="0" dirty="0" smtClean="0">
                <a:solidFill>
                  <a:srgbClr val="365F91"/>
                </a:solidFill>
                <a:ea typeface="Times New Roman"/>
                <a:cs typeface="Times New Roman"/>
              </a:rPr>
              <a:t>společenská relevance</a:t>
            </a:r>
          </a:p>
          <a:p>
            <a:pPr marL="342900" indent="-342900">
              <a:buFontTx/>
              <a:buChar char="-"/>
            </a:pPr>
            <a:r>
              <a:rPr lang="cs-CZ" sz="1600" b="1" kern="0" dirty="0" smtClean="0">
                <a:ea typeface="Times New Roman"/>
                <a:cs typeface="Times New Roman"/>
              </a:rPr>
              <a:t>význam </a:t>
            </a:r>
            <a:r>
              <a:rPr lang="cs-CZ" sz="1600" b="1" kern="0" dirty="0">
                <a:ea typeface="Times New Roman"/>
                <a:cs typeface="Times New Roman"/>
              </a:rPr>
              <a:t>pro </a:t>
            </a:r>
            <a:r>
              <a:rPr lang="cs-CZ" sz="1600" b="1" kern="0" dirty="0" smtClean="0">
                <a:ea typeface="Times New Roman"/>
                <a:cs typeface="Times New Roman"/>
              </a:rPr>
              <a:t>společnost, příp. </a:t>
            </a:r>
            <a:r>
              <a:rPr lang="cs-CZ" sz="1600" b="1" kern="0" dirty="0">
                <a:ea typeface="Times New Roman"/>
                <a:cs typeface="Times New Roman"/>
              </a:rPr>
              <a:t>dopady (ekonomický či jinak popsatelný přínos společnosti</a:t>
            </a:r>
            <a:r>
              <a:rPr lang="cs-CZ" sz="1600" b="1" kern="0" dirty="0" smtClean="0">
                <a:ea typeface="Times New Roman"/>
                <a:cs typeface="Times New Roman"/>
              </a:rPr>
              <a:t>) </a:t>
            </a:r>
          </a:p>
          <a:p>
            <a:pPr marL="342900" indent="-342900">
              <a:buFontTx/>
              <a:buChar char="-"/>
            </a:pPr>
            <a:r>
              <a:rPr lang="cs-CZ" sz="1600" b="1" kern="0" dirty="0" smtClean="0">
                <a:ea typeface="Times New Roman"/>
                <a:cs typeface="Times New Roman"/>
              </a:rPr>
              <a:t>„užitečnost“ </a:t>
            </a:r>
            <a:r>
              <a:rPr lang="cs-CZ" sz="1600" b="1" kern="0" dirty="0">
                <a:ea typeface="Times New Roman"/>
                <a:cs typeface="Times New Roman"/>
              </a:rPr>
              <a:t>(typicky průmyslový výzkum přinášející ekonomické </a:t>
            </a:r>
            <a:r>
              <a:rPr lang="cs-CZ" sz="1600" b="1" kern="0" dirty="0" smtClean="0">
                <a:ea typeface="Times New Roman"/>
                <a:cs typeface="Times New Roman"/>
              </a:rPr>
              <a:t>zisky)</a:t>
            </a:r>
          </a:p>
          <a:p>
            <a:pPr marL="342900" indent="-342900">
              <a:buFontTx/>
              <a:buChar char="-"/>
            </a:pPr>
            <a:r>
              <a:rPr lang="cs-CZ" sz="1600" b="1" kern="0" dirty="0" smtClean="0">
                <a:ea typeface="Times New Roman"/>
                <a:cs typeface="Times New Roman"/>
              </a:rPr>
              <a:t>„potřebnost“ </a:t>
            </a:r>
            <a:r>
              <a:rPr lang="cs-CZ" sz="1600" b="1" kern="0" dirty="0">
                <a:ea typeface="Times New Roman"/>
                <a:cs typeface="Times New Roman"/>
              </a:rPr>
              <a:t>(typicky výzkum rezortní vznikající na společenskou objednávku</a:t>
            </a:r>
            <a:r>
              <a:rPr lang="cs-CZ" sz="1600" b="1" kern="0" dirty="0" smtClean="0">
                <a:ea typeface="Times New Roman"/>
                <a:cs typeface="Times New Roman"/>
              </a:rPr>
              <a:t>)</a:t>
            </a:r>
          </a:p>
          <a:p>
            <a:r>
              <a:rPr lang="cs-CZ" sz="1600" i="1" dirty="0" smtClean="0"/>
              <a:t>„Společenskou relevancí se rozumí vliv / změna / přínos a to v oblastech mimo akademickou sféru:</a:t>
            </a:r>
            <a:endParaRPr lang="cs-CZ" sz="1600" dirty="0" smtClean="0"/>
          </a:p>
          <a:p>
            <a:r>
              <a:rPr lang="cs-CZ" sz="1600" i="1" dirty="0" smtClean="0"/>
              <a:t>- ekonomika, </a:t>
            </a:r>
            <a:br>
              <a:rPr lang="cs-CZ" sz="1600" i="1" dirty="0" smtClean="0"/>
            </a:br>
            <a:r>
              <a:rPr lang="cs-CZ" sz="1600" i="1" dirty="0" smtClean="0"/>
              <a:t>- společnost, </a:t>
            </a:r>
            <a:br>
              <a:rPr lang="cs-CZ" sz="1600" i="1" dirty="0" smtClean="0"/>
            </a:br>
            <a:r>
              <a:rPr lang="cs-CZ" sz="1600" i="1" dirty="0" smtClean="0"/>
              <a:t>- kultura, </a:t>
            </a:r>
            <a:br>
              <a:rPr lang="cs-CZ" sz="1600" i="1" dirty="0" smtClean="0"/>
            </a:br>
            <a:r>
              <a:rPr lang="cs-CZ" sz="1600" i="1" dirty="0" smtClean="0"/>
              <a:t>- veřejná správa / služby, </a:t>
            </a:r>
            <a:br>
              <a:rPr lang="cs-CZ" sz="1600" i="1" dirty="0" smtClean="0"/>
            </a:br>
            <a:r>
              <a:rPr lang="cs-CZ" sz="1600" i="1" dirty="0" smtClean="0"/>
              <a:t>- zdraví, </a:t>
            </a:r>
            <a:br>
              <a:rPr lang="cs-CZ" sz="1600" i="1" dirty="0" smtClean="0"/>
            </a:br>
            <a:r>
              <a:rPr lang="cs-CZ" sz="1600" i="1" dirty="0" smtClean="0"/>
              <a:t>- životní prostředí,</a:t>
            </a:r>
            <a:br>
              <a:rPr lang="cs-CZ" sz="1600" i="1" dirty="0" smtClean="0"/>
            </a:br>
            <a:r>
              <a:rPr lang="cs-CZ" sz="1600" i="1" dirty="0" smtClean="0"/>
              <a:t>- kvalita života.“ </a:t>
            </a:r>
            <a:r>
              <a:rPr lang="cs-CZ" sz="1600" i="1" baseline="30000" dirty="0" smtClean="0"/>
              <a:t>1</a:t>
            </a:r>
            <a:endParaRPr lang="cs-CZ" sz="1600" dirty="0" smtClean="0"/>
          </a:p>
          <a:p>
            <a:r>
              <a:rPr lang="cs-CZ" sz="1400" i="1" baseline="30000" dirty="0" smtClean="0"/>
              <a:t>1)   </a:t>
            </a:r>
            <a:r>
              <a:rPr lang="cs-CZ" sz="1400" i="1" baseline="30000" dirty="0" err="1" smtClean="0"/>
              <a:t>England</a:t>
            </a:r>
            <a:r>
              <a:rPr lang="cs-CZ" sz="1400" i="1" baseline="30000" dirty="0" smtClean="0"/>
              <a:t>, </a:t>
            </a:r>
            <a:r>
              <a:rPr lang="cs-CZ" sz="1400" i="1" baseline="30000" dirty="0" err="1" smtClean="0"/>
              <a:t>Higher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Funding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Council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of</a:t>
            </a:r>
            <a:r>
              <a:rPr lang="cs-CZ" sz="1400" i="1" baseline="30000" dirty="0" smtClean="0"/>
              <a:t>. "REF </a:t>
            </a:r>
            <a:r>
              <a:rPr lang="cs-CZ" sz="1400" i="1" baseline="30000" dirty="0" err="1" smtClean="0"/>
              <a:t>Impact</a:t>
            </a:r>
            <a:r>
              <a:rPr lang="cs-CZ" sz="1400" i="1" baseline="30000" dirty="0" smtClean="0"/>
              <a:t>." </a:t>
            </a:r>
            <a:r>
              <a:rPr lang="cs-CZ" sz="1400" i="1" baseline="30000" dirty="0" err="1" smtClean="0"/>
              <a:t>Higher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Education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Funding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Council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for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England</a:t>
            </a:r>
            <a:r>
              <a:rPr lang="cs-CZ" sz="1400" i="1" baseline="30000" dirty="0" smtClean="0"/>
              <a:t>. </a:t>
            </a:r>
            <a:r>
              <a:rPr lang="cs-CZ" sz="1400" i="1" baseline="30000" dirty="0" err="1" smtClean="0"/>
              <a:t>Accessed</a:t>
            </a:r>
            <a:r>
              <a:rPr lang="cs-CZ" sz="1400" i="1" baseline="30000" dirty="0" smtClean="0"/>
              <a:t> </a:t>
            </a:r>
            <a:r>
              <a:rPr lang="cs-CZ" sz="1400" i="1" baseline="30000" dirty="0" err="1" smtClean="0"/>
              <a:t>July</a:t>
            </a:r>
            <a:r>
              <a:rPr lang="cs-CZ" sz="1400" i="1" baseline="30000" dirty="0" smtClean="0"/>
              <a:t> 23, 2018. </a:t>
            </a:r>
            <a:r>
              <a:rPr lang="cs-CZ" sz="1400" i="1" baseline="30000" dirty="0" smtClean="0">
                <a:hlinkClick r:id="rId4"/>
              </a:rPr>
              <a:t>http://www.</a:t>
            </a:r>
            <a:r>
              <a:rPr lang="cs-CZ" sz="1400" i="1" baseline="30000" dirty="0" err="1" smtClean="0">
                <a:hlinkClick r:id="rId4"/>
              </a:rPr>
              <a:t>hefce.ac.uk</a:t>
            </a:r>
            <a:r>
              <a:rPr lang="cs-CZ" sz="1400" i="1" baseline="30000" dirty="0" smtClean="0">
                <a:hlinkClick r:id="rId4"/>
              </a:rPr>
              <a:t>/</a:t>
            </a:r>
            <a:r>
              <a:rPr lang="cs-CZ" sz="1400" i="1" baseline="30000" dirty="0" err="1" smtClean="0">
                <a:hlinkClick r:id="rId4"/>
              </a:rPr>
              <a:t>rsrch</a:t>
            </a:r>
            <a:r>
              <a:rPr lang="cs-CZ" sz="1400" i="1" baseline="30000" dirty="0" smtClean="0">
                <a:hlinkClick r:id="rId4"/>
              </a:rPr>
              <a:t>/</a:t>
            </a:r>
            <a:r>
              <a:rPr lang="cs-CZ" sz="1400" i="1" baseline="30000" dirty="0" err="1" smtClean="0">
                <a:hlinkClick r:id="rId4"/>
              </a:rPr>
              <a:t>REFimpact</a:t>
            </a:r>
            <a:r>
              <a:rPr lang="cs-CZ" sz="1400" i="1" baseline="30000" dirty="0" smtClean="0">
                <a:hlinkClick r:id="rId4"/>
              </a:rPr>
              <a:t>/</a:t>
            </a:r>
            <a:r>
              <a:rPr lang="cs-CZ" sz="1400" i="1" baseline="30000" dirty="0" smtClean="0"/>
              <a:t>.</a:t>
            </a:r>
            <a:endParaRPr lang="cs-CZ" sz="1400" dirty="0" smtClean="0"/>
          </a:p>
          <a:p>
            <a:endParaRPr lang="cs-CZ" sz="1000" b="1" kern="0" dirty="0" smtClean="0">
              <a:ea typeface="Times New Roman"/>
              <a:cs typeface="Times New Roman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cs-CZ" sz="3600" b="1" kern="0" dirty="0" smtClean="0">
                <a:solidFill>
                  <a:srgbClr val="365F91"/>
                </a:solidFill>
                <a:ea typeface="Times New Roman"/>
                <a:cs typeface="Times New Roman"/>
              </a:rPr>
              <a:t>přínos k poznání</a:t>
            </a:r>
          </a:p>
        </p:txBody>
      </p:sp>
    </p:spTree>
    <p:extLst>
      <p:ext uri="{BB962C8B-B14F-4D97-AF65-F5344CB8AC3E}">
        <p14:creationId xmlns:p14="http://schemas.microsoft.com/office/powerpoint/2010/main" val="278932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Nadpis 4"/>
          <p:cNvSpPr txBox="1">
            <a:spLocks/>
          </p:cNvSpPr>
          <p:nvPr/>
        </p:nvSpPr>
        <p:spPr>
          <a:xfrm>
            <a:off x="323527" y="1546718"/>
            <a:ext cx="8450957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ELEKTRONICKÁ VERZE VÝSLEDKU</a:t>
            </a:r>
          </a:p>
          <a:p>
            <a:endParaRPr lang="cs-CZ" sz="8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latin typeface="+mn-lt"/>
                <a:ea typeface="Times New Roman"/>
                <a:cs typeface="Times New Roman"/>
              </a:rPr>
              <a:t>Podle M17</a:t>
            </a:r>
            <a:r>
              <a:rPr lang="cs-CZ" sz="2000" kern="0" dirty="0">
                <a:latin typeface="+mn-lt"/>
                <a:ea typeface="Times New Roman"/>
                <a:cs typeface="Times New Roman"/>
              </a:rPr>
              <a:t>+ </a:t>
            </a:r>
            <a:r>
              <a:rPr lang="cs-CZ" sz="2000" kern="0" dirty="0" smtClean="0">
                <a:latin typeface="+mn-lt"/>
                <a:ea typeface="Times New Roman"/>
                <a:cs typeface="Times New Roman"/>
              </a:rPr>
              <a:t>je </a:t>
            </a:r>
            <a:r>
              <a:rPr lang="cs-CZ" sz="2000" kern="0" dirty="0">
                <a:latin typeface="+mn-lt"/>
                <a:ea typeface="Times New Roman"/>
                <a:cs typeface="Times New Roman"/>
              </a:rPr>
              <a:t>výzkumná organizace povinna zajistit posouzení vybraných výsledků tak, že jej vloží v elektronické podobě do aplikace </a:t>
            </a:r>
            <a:r>
              <a:rPr lang="cs-CZ" sz="2000" kern="0" dirty="0" smtClean="0">
                <a:latin typeface="+mn-lt"/>
                <a:ea typeface="Times New Roman"/>
                <a:cs typeface="Times New Roman"/>
              </a:rPr>
              <a:t>SKV. </a:t>
            </a:r>
          </a:p>
          <a:p>
            <a:pPr algn="just"/>
            <a:endParaRPr lang="cs-CZ" sz="2000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latin typeface="+mn-lt"/>
                <a:ea typeface="Times New Roman"/>
                <a:cs typeface="Times New Roman"/>
              </a:rPr>
              <a:t>V </a:t>
            </a:r>
            <a:r>
              <a:rPr lang="cs-CZ" sz="2000" kern="0" dirty="0">
                <a:latin typeface="+mn-lt"/>
                <a:ea typeface="Times New Roman"/>
                <a:cs typeface="Times New Roman"/>
              </a:rPr>
              <a:t>případě výsledků, které nelze z jejich povahy takto předložit, vkládá výzkumná organizace příslušnou dokumentaci popisující vybraný výsledek a další podpůrné informace. </a:t>
            </a:r>
            <a:endParaRPr lang="cs-CZ" sz="2000" kern="0" dirty="0" smtClean="0">
              <a:latin typeface="+mn-lt"/>
              <a:ea typeface="Times New Roman"/>
              <a:cs typeface="Times New Roman"/>
            </a:endParaRPr>
          </a:p>
          <a:p>
            <a:pPr algn="just"/>
            <a:endParaRPr lang="cs-CZ" sz="2000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latin typeface="+mn-lt"/>
                <a:ea typeface="Times New Roman"/>
                <a:cs typeface="Times New Roman"/>
              </a:rPr>
              <a:t>Soubory </a:t>
            </a:r>
            <a:r>
              <a:rPr lang="cs-CZ" sz="2000" kern="0" dirty="0">
                <a:latin typeface="+mn-lt"/>
                <a:ea typeface="Times New Roman"/>
                <a:cs typeface="Times New Roman"/>
              </a:rPr>
              <a:t>vložené do aplikace pro sběr výsledků jsou přístupné pouze účastníkům hodnocení, kteří jsou vázáni standardy obvyklými pro recenzní řízení ochraňujícími práva k duševnímu vlastnictví</a:t>
            </a:r>
            <a:r>
              <a:rPr lang="cs-CZ" sz="2000" kern="0" dirty="0" smtClean="0">
                <a:latin typeface="+mn-lt"/>
                <a:ea typeface="Times New Roman"/>
                <a:cs typeface="Times New Roman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cs-CZ" sz="2000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>
                <a:latin typeface="+mn-lt"/>
                <a:ea typeface="Times New Roman"/>
                <a:cs typeface="Times New Roman"/>
              </a:rPr>
              <a:t>Zcela chybějící elektronická verze </a:t>
            </a:r>
            <a:r>
              <a:rPr lang="cs-CZ" sz="2000" kern="0" dirty="0" smtClean="0">
                <a:latin typeface="+mn-lt"/>
                <a:ea typeface="Times New Roman"/>
                <a:cs typeface="Times New Roman"/>
              </a:rPr>
              <a:t>výsledku, nefunkční </a:t>
            </a:r>
            <a:r>
              <a:rPr lang="cs-CZ" sz="2000" kern="0" dirty="0">
                <a:latin typeface="+mn-lt"/>
                <a:ea typeface="Times New Roman"/>
                <a:cs typeface="Times New Roman"/>
              </a:rPr>
              <a:t>odkazy na zdrojová </a:t>
            </a:r>
            <a:r>
              <a:rPr lang="cs-CZ" sz="2000" kern="0" dirty="0" smtClean="0">
                <a:latin typeface="+mn-lt"/>
                <a:ea typeface="Times New Roman"/>
                <a:cs typeface="Times New Roman"/>
              </a:rPr>
              <a:t>úložiště, odkazy </a:t>
            </a:r>
            <a:r>
              <a:rPr lang="cs-CZ" sz="2000" kern="0" dirty="0">
                <a:latin typeface="+mn-lt"/>
                <a:ea typeface="Times New Roman"/>
                <a:cs typeface="Times New Roman"/>
              </a:rPr>
              <a:t>na zpoplatněná </a:t>
            </a:r>
            <a:r>
              <a:rPr lang="cs-CZ" sz="2000" kern="0" dirty="0" smtClean="0">
                <a:latin typeface="+mn-lt"/>
                <a:ea typeface="Times New Roman"/>
                <a:cs typeface="Times New Roman"/>
              </a:rPr>
              <a:t>úložiště</a:t>
            </a:r>
            <a:r>
              <a:rPr lang="cs-CZ" sz="2000" kern="0" smtClean="0">
                <a:latin typeface="+mn-lt"/>
                <a:ea typeface="Times New Roman"/>
                <a:cs typeface="Times New Roman"/>
              </a:rPr>
              <a:t>, neúplné </a:t>
            </a:r>
            <a:r>
              <a:rPr lang="cs-CZ" sz="2000" kern="0" dirty="0">
                <a:latin typeface="+mn-lt"/>
                <a:ea typeface="Times New Roman"/>
                <a:cs typeface="Times New Roman"/>
              </a:rPr>
              <a:t>podklady k </a:t>
            </a:r>
            <a:r>
              <a:rPr lang="cs-CZ" sz="2000" kern="0" dirty="0" smtClean="0">
                <a:latin typeface="+mn-lt"/>
                <a:ea typeface="Times New Roman"/>
                <a:cs typeface="Times New Roman"/>
              </a:rPr>
              <a:t>hodnocení, neuvedení </a:t>
            </a:r>
            <a:r>
              <a:rPr lang="cs-CZ" sz="2000" kern="0" dirty="0">
                <a:latin typeface="+mn-lt"/>
                <a:ea typeface="Times New Roman"/>
                <a:cs typeface="Times New Roman"/>
              </a:rPr>
              <a:t>afiliace příslušné výzkumné organizace k danému </a:t>
            </a:r>
            <a:r>
              <a:rPr lang="cs-CZ" sz="2000" kern="0" dirty="0" smtClean="0">
                <a:latin typeface="+mn-lt"/>
                <a:ea typeface="Times New Roman"/>
                <a:cs typeface="Times New Roman"/>
              </a:rPr>
              <a:t>výsledku, rukopis</a:t>
            </a:r>
            <a:endParaRPr lang="cs-CZ" sz="2000" kern="0" dirty="0">
              <a:latin typeface="+mn-lt"/>
              <a:ea typeface="Times New Roman"/>
              <a:cs typeface="Times New Roman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cs-CZ" sz="2000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>
              <a:latin typeface="+mn-lt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565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5" name="Nadpis 4"/>
          <p:cNvSpPr txBox="1">
            <a:spLocks/>
          </p:cNvSpPr>
          <p:nvPr/>
        </p:nvSpPr>
        <p:spPr>
          <a:xfrm>
            <a:off x="323527" y="1412776"/>
            <a:ext cx="8450957" cy="4886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kern="0" dirty="0" smtClean="0">
                <a:solidFill>
                  <a:srgbClr val="365F91"/>
                </a:solidFill>
                <a:latin typeface="+mn-lt"/>
                <a:ea typeface="Times New Roman"/>
                <a:cs typeface="Times New Roman"/>
              </a:rPr>
              <a:t>HODNOTITELÉ</a:t>
            </a:r>
          </a:p>
          <a:p>
            <a:endParaRPr lang="cs-CZ" sz="2000" b="1" kern="0" dirty="0" smtClean="0">
              <a:solidFill>
                <a:srgbClr val="365F91"/>
              </a:solidFill>
              <a:latin typeface="+mn-lt"/>
              <a:ea typeface="Times New Roman"/>
              <a:cs typeface="Times New Roman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vzdálení recenzenti - odborníci</a:t>
            </a:r>
            <a:r>
              <a:rPr lang="cs-CZ" sz="2000" kern="0" dirty="0">
                <a:ea typeface="Times New Roman"/>
                <a:cs typeface="Times New Roman"/>
              </a:rPr>
              <a:t>, kteří distančně posuzují vybrané výstupy předložené k </a:t>
            </a:r>
            <a:r>
              <a:rPr lang="cs-CZ" sz="2000" kern="0" dirty="0" smtClean="0">
                <a:ea typeface="Times New Roman"/>
                <a:cs typeface="Times New Roman"/>
              </a:rPr>
              <a:t>hodnocení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neveřejné přiřazení hodnotitele k výsledku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ohodnocení výsledku dle hodnoticí škály </a:t>
            </a:r>
            <a:r>
              <a:rPr lang="cs-CZ" sz="2000" kern="0" dirty="0">
                <a:ea typeface="Times New Roman"/>
                <a:cs typeface="Times New Roman"/>
              </a:rPr>
              <a:t>+ zdůvodnění </a:t>
            </a:r>
            <a:r>
              <a:rPr lang="cs-CZ" sz="2000" kern="0" dirty="0" smtClean="0">
                <a:ea typeface="Times New Roman"/>
                <a:cs typeface="Times New Roman"/>
              </a:rPr>
              <a:t>(min. </a:t>
            </a:r>
            <a:r>
              <a:rPr lang="cs-CZ" sz="2000" kern="0" dirty="0">
                <a:ea typeface="Times New Roman"/>
                <a:cs typeface="Times New Roman"/>
              </a:rPr>
              <a:t>500 </a:t>
            </a:r>
            <a:r>
              <a:rPr lang="cs-CZ" sz="2000" kern="0" dirty="0" smtClean="0">
                <a:ea typeface="Times New Roman"/>
                <a:cs typeface="Times New Roman"/>
              </a:rPr>
              <a:t>znaků)  </a:t>
            </a:r>
            <a:endParaRPr lang="cs-CZ" sz="2000" kern="0" dirty="0">
              <a:ea typeface="Times New Roman"/>
              <a:cs typeface="Times New Roman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hodnotitelé </a:t>
            </a:r>
            <a:r>
              <a:rPr lang="cs-CZ" sz="2000" kern="0" dirty="0">
                <a:ea typeface="Times New Roman"/>
                <a:cs typeface="Times New Roman"/>
              </a:rPr>
              <a:t>nejsou členy </a:t>
            </a:r>
            <a:r>
              <a:rPr lang="cs-CZ" sz="2000" kern="0" dirty="0" smtClean="0">
                <a:ea typeface="Times New Roman"/>
                <a:cs typeface="Times New Roman"/>
              </a:rPr>
              <a:t>Odborných </a:t>
            </a:r>
            <a:r>
              <a:rPr lang="cs-CZ" sz="2000" kern="0" dirty="0">
                <a:ea typeface="Times New Roman"/>
                <a:cs typeface="Times New Roman"/>
              </a:rPr>
              <a:t>panelů.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hodnotitelé </a:t>
            </a:r>
            <a:r>
              <a:rPr lang="cs-CZ" sz="2000" kern="0" dirty="0">
                <a:ea typeface="Times New Roman"/>
                <a:cs typeface="Times New Roman"/>
              </a:rPr>
              <a:t>jsou evidováni v </a:t>
            </a:r>
            <a:r>
              <a:rPr lang="cs-CZ" sz="2000" kern="0" dirty="0" smtClean="0">
                <a:ea typeface="Times New Roman"/>
                <a:cs typeface="Times New Roman"/>
              </a:rPr>
              <a:t>Databázi hodnotitelů spolu </a:t>
            </a:r>
            <a:r>
              <a:rPr lang="cs-CZ" sz="2000" kern="0" dirty="0">
                <a:ea typeface="Times New Roman"/>
                <a:cs typeface="Times New Roman"/>
              </a:rPr>
              <a:t>s údaji o svém odborném zaměření odpovídajícím oborům (FORD a DETAILED FORD) s uvedením další </a:t>
            </a:r>
            <a:r>
              <a:rPr lang="cs-CZ" sz="2000" kern="0" dirty="0" smtClean="0">
                <a:ea typeface="Times New Roman"/>
                <a:cs typeface="Times New Roman"/>
              </a:rPr>
              <a:t>specializace (klíčová slova)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hodnotitelé, kteří vypracují hodnocení alespoň jednoho výsledku, se stávají členy Odborného orgánu hodnotitelů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cs-CZ" sz="2000" kern="0" dirty="0" smtClean="0">
                <a:ea typeface="Times New Roman"/>
                <a:cs typeface="Times New Roman"/>
              </a:rPr>
              <a:t>časová náročnost, finanční ohodnocení 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 smtClean="0">
              <a:latin typeface="+mn-lt"/>
              <a:ea typeface="Times New Roman"/>
              <a:cs typeface="Times New Roman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cs-CZ" sz="2800" b="1" kern="0" dirty="0">
              <a:latin typeface="+mn-lt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899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3226</TotalTime>
  <Words>402</Words>
  <Application>Microsoft Office PowerPoint</Application>
  <PresentationFormat>Předvádění na obrazovce (4:3)</PresentationFormat>
  <Paragraphs>86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Velčovský Václav</dc:creator>
  <cp:lastModifiedBy>Pávková Markéta</cp:lastModifiedBy>
  <cp:revision>261</cp:revision>
  <cp:lastPrinted>2014-10-14T07:27:28Z</cp:lastPrinted>
  <dcterms:created xsi:type="dcterms:W3CDTF">2014-10-07T11:07:07Z</dcterms:created>
  <dcterms:modified xsi:type="dcterms:W3CDTF">2018-11-19T09:41:51Z</dcterms:modified>
</cp:coreProperties>
</file>