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handoutMasterIdLst>
    <p:handoutMasterId r:id="rId9"/>
  </p:handoutMasterIdLst>
  <p:sldIdLst>
    <p:sldId id="264" r:id="rId3"/>
    <p:sldId id="260" r:id="rId4"/>
    <p:sldId id="261" r:id="rId5"/>
    <p:sldId id="259" r:id="rId6"/>
    <p:sldId id="262" r:id="rId7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12">
          <p15:clr>
            <a:srgbClr val="A4A3A4"/>
          </p15:clr>
        </p15:guide>
        <p15:guide id="2" pos="36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9" autoAdjust="0"/>
  </p:normalViewPr>
  <p:slideViewPr>
    <p:cSldViewPr>
      <p:cViewPr varScale="1">
        <p:scale>
          <a:sx n="63" d="100"/>
          <a:sy n="63" d="100"/>
        </p:scale>
        <p:origin x="696" y="66"/>
      </p:cViewPr>
      <p:guideLst>
        <p:guide orient="horz" pos="3612"/>
        <p:guide pos="360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holova\Desktop\prezentace%20vl&#225;da\Vybran&#233;%20v&#253;sledky%20obory%20pro%20Wor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Se&#353;it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Se&#353;it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Se&#353;it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holova\Desktop\prezentace%20vl&#225;da\podklad%20grafy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holova\Desktop\prezentace%20vl&#225;da\podklad%20grafy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holova\Desktop\prezentace%20vl&#225;da\podklad%20graf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386120759211916E-2"/>
          <c:y val="0.13330648454647234"/>
          <c:w val="0.9303717541389841"/>
          <c:h val="0.725691382132085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'Obory přehled'!$A$5</c:f>
              <c:strCache>
                <c:ptCount val="1"/>
                <c:pt idx="0">
                  <c:v>Stupeň 1</c:v>
                </c:pt>
              </c:strCache>
            </c:strRef>
          </c:tx>
          <c:invertIfNegative val="0"/>
          <c:cat>
            <c:strRef>
              <c:f>'Obory přehled'!$B$4:$G$4</c:f>
              <c:strCache>
                <c:ptCount val="6"/>
                <c:pt idx="0">
                  <c:v>1. Natural sciences</c:v>
                </c:pt>
                <c:pt idx="1">
                  <c:v>2. Engineering and Technology</c:v>
                </c:pt>
                <c:pt idx="2">
                  <c:v>3. Medical and Health Sciences</c:v>
                </c:pt>
                <c:pt idx="3">
                  <c:v>4. Agricultural and veterinary sciences</c:v>
                </c:pt>
                <c:pt idx="4">
                  <c:v>5. Social Sciences</c:v>
                </c:pt>
                <c:pt idx="5">
                  <c:v>6. Humanities and the Arts</c:v>
                </c:pt>
              </c:strCache>
            </c:strRef>
          </c:cat>
          <c:val>
            <c:numRef>
              <c:f>'Obory přehled'!$B$5:$G$5</c:f>
              <c:numCache>
                <c:formatCode>General</c:formatCode>
                <c:ptCount val="6"/>
                <c:pt idx="0">
                  <c:v>6</c:v>
                </c:pt>
                <c:pt idx="1">
                  <c:v>7</c:v>
                </c:pt>
                <c:pt idx="2">
                  <c:v>4</c:v>
                </c:pt>
                <c:pt idx="3">
                  <c:v>1</c:v>
                </c:pt>
                <c:pt idx="4">
                  <c:v>1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B3-410A-A7D1-52E6C320FBE7}"/>
            </c:ext>
          </c:extLst>
        </c:ser>
        <c:ser>
          <c:idx val="1"/>
          <c:order val="1"/>
          <c:tx>
            <c:strRef>
              <c:f>'Obory přehled'!$A$6</c:f>
              <c:strCache>
                <c:ptCount val="1"/>
                <c:pt idx="0">
                  <c:v>Stupeň 2</c:v>
                </c:pt>
              </c:strCache>
            </c:strRef>
          </c:tx>
          <c:invertIfNegative val="0"/>
          <c:cat>
            <c:strRef>
              <c:f>'Obory přehled'!$B$4:$G$4</c:f>
              <c:strCache>
                <c:ptCount val="6"/>
                <c:pt idx="0">
                  <c:v>1. Natural sciences</c:v>
                </c:pt>
                <c:pt idx="1">
                  <c:v>2. Engineering and Technology</c:v>
                </c:pt>
                <c:pt idx="2">
                  <c:v>3. Medical and Health Sciences</c:v>
                </c:pt>
                <c:pt idx="3">
                  <c:v>4. Agricultural and veterinary sciences</c:v>
                </c:pt>
                <c:pt idx="4">
                  <c:v>5. Social Sciences</c:v>
                </c:pt>
                <c:pt idx="5">
                  <c:v>6. Humanities and the Arts</c:v>
                </c:pt>
              </c:strCache>
            </c:strRef>
          </c:cat>
          <c:val>
            <c:numRef>
              <c:f>'Obory přehled'!$B$6:$G$6</c:f>
              <c:numCache>
                <c:formatCode>General</c:formatCode>
                <c:ptCount val="6"/>
                <c:pt idx="0">
                  <c:v>49</c:v>
                </c:pt>
                <c:pt idx="1">
                  <c:v>79</c:v>
                </c:pt>
                <c:pt idx="2">
                  <c:v>26</c:v>
                </c:pt>
                <c:pt idx="3">
                  <c:v>19</c:v>
                </c:pt>
                <c:pt idx="4">
                  <c:v>31</c:v>
                </c:pt>
                <c:pt idx="5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BB3-410A-A7D1-52E6C320FBE7}"/>
            </c:ext>
          </c:extLst>
        </c:ser>
        <c:ser>
          <c:idx val="2"/>
          <c:order val="2"/>
          <c:tx>
            <c:strRef>
              <c:f>'Obory přehled'!$A$7</c:f>
              <c:strCache>
                <c:ptCount val="1"/>
                <c:pt idx="0">
                  <c:v>Stupeň 3</c:v>
                </c:pt>
              </c:strCache>
            </c:strRef>
          </c:tx>
          <c:invertIfNegative val="0"/>
          <c:cat>
            <c:strRef>
              <c:f>'Obory přehled'!$B$4:$G$4</c:f>
              <c:strCache>
                <c:ptCount val="6"/>
                <c:pt idx="0">
                  <c:v>1. Natural sciences</c:v>
                </c:pt>
                <c:pt idx="1">
                  <c:v>2. Engineering and Technology</c:v>
                </c:pt>
                <c:pt idx="2">
                  <c:v>3. Medical and Health Sciences</c:v>
                </c:pt>
                <c:pt idx="3">
                  <c:v>4. Agricultural and veterinary sciences</c:v>
                </c:pt>
                <c:pt idx="4">
                  <c:v>5. Social Sciences</c:v>
                </c:pt>
                <c:pt idx="5">
                  <c:v>6. Humanities and the Arts</c:v>
                </c:pt>
              </c:strCache>
            </c:strRef>
          </c:cat>
          <c:val>
            <c:numRef>
              <c:f>'Obory přehled'!$B$7:$G$7</c:f>
              <c:numCache>
                <c:formatCode>General</c:formatCode>
                <c:ptCount val="6"/>
                <c:pt idx="0">
                  <c:v>82</c:v>
                </c:pt>
                <c:pt idx="1">
                  <c:v>173</c:v>
                </c:pt>
                <c:pt idx="2">
                  <c:v>32</c:v>
                </c:pt>
                <c:pt idx="3">
                  <c:v>52</c:v>
                </c:pt>
                <c:pt idx="4">
                  <c:v>110</c:v>
                </c:pt>
                <c:pt idx="5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BB3-410A-A7D1-52E6C320FBE7}"/>
            </c:ext>
          </c:extLst>
        </c:ser>
        <c:ser>
          <c:idx val="3"/>
          <c:order val="3"/>
          <c:tx>
            <c:strRef>
              <c:f>'Obory přehled'!$A$8</c:f>
              <c:strCache>
                <c:ptCount val="1"/>
                <c:pt idx="0">
                  <c:v>Stupeň 4</c:v>
                </c:pt>
              </c:strCache>
            </c:strRef>
          </c:tx>
          <c:invertIfNegative val="0"/>
          <c:cat>
            <c:strRef>
              <c:f>'Obory přehled'!$B$4:$G$4</c:f>
              <c:strCache>
                <c:ptCount val="6"/>
                <c:pt idx="0">
                  <c:v>1. Natural sciences</c:v>
                </c:pt>
                <c:pt idx="1">
                  <c:v>2. Engineering and Technology</c:v>
                </c:pt>
                <c:pt idx="2">
                  <c:v>3. Medical and Health Sciences</c:v>
                </c:pt>
                <c:pt idx="3">
                  <c:v>4. Agricultural and veterinary sciences</c:v>
                </c:pt>
                <c:pt idx="4">
                  <c:v>5. Social Sciences</c:v>
                </c:pt>
                <c:pt idx="5">
                  <c:v>6. Humanities and the Arts</c:v>
                </c:pt>
              </c:strCache>
            </c:strRef>
          </c:cat>
          <c:val>
            <c:numRef>
              <c:f>'Obory přehled'!$B$8:$G$8</c:f>
              <c:numCache>
                <c:formatCode>General</c:formatCode>
                <c:ptCount val="6"/>
                <c:pt idx="0">
                  <c:v>52</c:v>
                </c:pt>
                <c:pt idx="1">
                  <c:v>152</c:v>
                </c:pt>
                <c:pt idx="2">
                  <c:v>32</c:v>
                </c:pt>
                <c:pt idx="3">
                  <c:v>32</c:v>
                </c:pt>
                <c:pt idx="4">
                  <c:v>96</c:v>
                </c:pt>
                <c:pt idx="5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BB3-410A-A7D1-52E6C320FBE7}"/>
            </c:ext>
          </c:extLst>
        </c:ser>
        <c:ser>
          <c:idx val="4"/>
          <c:order val="4"/>
          <c:tx>
            <c:strRef>
              <c:f>'Obory přehled'!$A$9</c:f>
              <c:strCache>
                <c:ptCount val="1"/>
                <c:pt idx="0">
                  <c:v>Stupeň 5</c:v>
                </c:pt>
              </c:strCache>
            </c:strRef>
          </c:tx>
          <c:invertIfNegative val="0"/>
          <c:cat>
            <c:strRef>
              <c:f>'Obory přehled'!$B$4:$G$4</c:f>
              <c:strCache>
                <c:ptCount val="6"/>
                <c:pt idx="0">
                  <c:v>1. Natural sciences</c:v>
                </c:pt>
                <c:pt idx="1">
                  <c:v>2. Engineering and Technology</c:v>
                </c:pt>
                <c:pt idx="2">
                  <c:v>3. Medical and Health Sciences</c:v>
                </c:pt>
                <c:pt idx="3">
                  <c:v>4. Agricultural and veterinary sciences</c:v>
                </c:pt>
                <c:pt idx="4">
                  <c:v>5. Social Sciences</c:v>
                </c:pt>
                <c:pt idx="5">
                  <c:v>6. Humanities and the Arts</c:v>
                </c:pt>
              </c:strCache>
            </c:strRef>
          </c:cat>
          <c:val>
            <c:numRef>
              <c:f>'Obory přehled'!$B$9:$G$9</c:f>
              <c:numCache>
                <c:formatCode>General</c:formatCode>
                <c:ptCount val="6"/>
                <c:pt idx="0">
                  <c:v>20</c:v>
                </c:pt>
                <c:pt idx="1">
                  <c:v>114</c:v>
                </c:pt>
                <c:pt idx="2">
                  <c:v>13</c:v>
                </c:pt>
                <c:pt idx="3">
                  <c:v>5</c:v>
                </c:pt>
                <c:pt idx="4">
                  <c:v>61</c:v>
                </c:pt>
                <c:pt idx="5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BB3-410A-A7D1-52E6C320FBE7}"/>
            </c:ext>
          </c:extLst>
        </c:ser>
        <c:ser>
          <c:idx val="5"/>
          <c:order val="5"/>
          <c:tx>
            <c:strRef>
              <c:f>'Obory přehled'!$A$10</c:f>
              <c:strCache>
                <c:ptCount val="1"/>
                <c:pt idx="0">
                  <c:v>Bez finální známky</c:v>
                </c:pt>
              </c:strCache>
            </c:strRef>
          </c:tx>
          <c:invertIfNegative val="0"/>
          <c:cat>
            <c:strRef>
              <c:f>'Obory přehled'!$B$4:$G$4</c:f>
              <c:strCache>
                <c:ptCount val="6"/>
                <c:pt idx="0">
                  <c:v>1. Natural sciences</c:v>
                </c:pt>
                <c:pt idx="1">
                  <c:v>2. Engineering and Technology</c:v>
                </c:pt>
                <c:pt idx="2">
                  <c:v>3. Medical and Health Sciences</c:v>
                </c:pt>
                <c:pt idx="3">
                  <c:v>4. Agricultural and veterinary sciences</c:v>
                </c:pt>
                <c:pt idx="4">
                  <c:v>5. Social Sciences</c:v>
                </c:pt>
                <c:pt idx="5">
                  <c:v>6. Humanities and the Arts</c:v>
                </c:pt>
              </c:strCache>
            </c:strRef>
          </c:cat>
          <c:val>
            <c:numRef>
              <c:f>'Obory přehled'!$B$10:$G$10</c:f>
              <c:numCache>
                <c:formatCode>General</c:formatCode>
                <c:ptCount val="6"/>
                <c:pt idx="0">
                  <c:v>0</c:v>
                </c:pt>
                <c:pt idx="1">
                  <c:v>9</c:v>
                </c:pt>
                <c:pt idx="2">
                  <c:v>1</c:v>
                </c:pt>
                <c:pt idx="3">
                  <c:v>8</c:v>
                </c:pt>
                <c:pt idx="4">
                  <c:v>39</c:v>
                </c:pt>
                <c:pt idx="5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BB3-410A-A7D1-52E6C320FB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06081664"/>
        <c:axId val="106087552"/>
      </c:barChart>
      <c:catAx>
        <c:axId val="1060816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06087552"/>
        <c:crosses val="autoZero"/>
        <c:auto val="1"/>
        <c:lblAlgn val="ctr"/>
        <c:lblOffset val="100"/>
        <c:noMultiLvlLbl val="0"/>
      </c:catAx>
      <c:valAx>
        <c:axId val="106087552"/>
        <c:scaling>
          <c:orientation val="minMax"/>
          <c:max val="18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10608166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3.6160801786448558E-2"/>
          <c:y val="2.3613662169151586E-2"/>
          <c:w val="0.921044765809374"/>
          <c:h val="6.481329133483156E-2"/>
        </c:manualLayout>
      </c:layout>
      <c:overlay val="0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 sz="1800" b="1" i="0" u="none" strike="noStrike" baseline="0">
                <a:effectLst/>
              </a:rPr>
              <a:t>2. Engineering</a:t>
            </a:r>
            <a:endParaRPr lang="cs-CZ" b="1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'2.'!$B$4:$B$6</c:f>
              <c:strCache>
                <c:ptCount val="3"/>
                <c:pt idx="0">
                  <c:v>2.1 Civil  …</c:v>
                </c:pt>
                <c:pt idx="1">
                  <c:v>2.4 Chemical  …</c:v>
                </c:pt>
                <c:pt idx="2">
                  <c:v>2.8 Environment.  …</c:v>
                </c:pt>
              </c:strCache>
            </c:strRef>
          </c:cat>
          <c:val>
            <c:numRef>
              <c:f>'2.'!$C$4:$C$6</c:f>
              <c:numCache>
                <c:formatCode>General</c:formatCode>
                <c:ptCount val="3"/>
                <c:pt idx="0">
                  <c:v>0.624</c:v>
                </c:pt>
                <c:pt idx="1">
                  <c:v>0.58099999999999996</c:v>
                </c:pt>
                <c:pt idx="2">
                  <c:v>0.71399999999999997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68-4D32-9D2D-3274DC096D21}"/>
            </c:ext>
          </c:extLst>
        </c:ser>
        <c:ser>
          <c:idx val="1"/>
          <c:order val="1"/>
          <c:invertIfNegative val="0"/>
          <c:cat>
            <c:strRef>
              <c:f>'2.'!$B$4:$B$6</c:f>
              <c:strCache>
                <c:ptCount val="3"/>
                <c:pt idx="0">
                  <c:v>2.1 Civil  …</c:v>
                </c:pt>
                <c:pt idx="1">
                  <c:v>2.4 Chemical  …</c:v>
                </c:pt>
                <c:pt idx="2">
                  <c:v>2.8 Environment.  …</c:v>
                </c:pt>
              </c:strCache>
            </c:strRef>
          </c:cat>
          <c:val>
            <c:numRef>
              <c:f>'2.'!$D$4:$D$6</c:f>
              <c:numCache>
                <c:formatCode>General</c:formatCode>
                <c:ptCount val="3"/>
                <c:pt idx="0">
                  <c:v>0.65400000000000003</c:v>
                </c:pt>
                <c:pt idx="1">
                  <c:v>0.62</c:v>
                </c:pt>
                <c:pt idx="2">
                  <c:v>0.76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B68-4D32-9D2D-3274DC096D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1"/>
        <c:axId val="112740608"/>
        <c:axId val="112746496"/>
      </c:barChart>
      <c:catAx>
        <c:axId val="1127406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2746496"/>
        <c:crosses val="autoZero"/>
        <c:auto val="1"/>
        <c:lblAlgn val="ctr"/>
        <c:lblOffset val="0"/>
        <c:noMultiLvlLbl val="0"/>
      </c:catAx>
      <c:valAx>
        <c:axId val="112746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27406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 sz="1800" b="1" i="0" u="none" strike="noStrike" baseline="0">
                <a:effectLst/>
              </a:rPr>
              <a:t>4. Agriculture</a:t>
            </a:r>
            <a:endParaRPr lang="cs-CZ" b="1"/>
          </a:p>
        </c:rich>
      </c:tx>
      <c:layout>
        <c:manualLayout>
          <c:xMode val="edge"/>
          <c:yMode val="edge"/>
          <c:x val="0.13610987668036884"/>
          <c:y val="1.011649502479537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'4.'!$B$4</c:f>
              <c:strCache>
                <c:ptCount val="1"/>
                <c:pt idx="0">
                  <c:v>4.1 Agriculture, Forestry, and Fisheries</c:v>
                </c:pt>
              </c:strCache>
            </c:strRef>
          </c:cat>
          <c:val>
            <c:numRef>
              <c:f>'4.'!$C$4</c:f>
              <c:numCache>
                <c:formatCode>General</c:formatCode>
                <c:ptCount val="1"/>
                <c:pt idx="0">
                  <c:v>0.47299999999999998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C3-440B-8331-57F47255CF1D}"/>
            </c:ext>
          </c:extLst>
        </c:ser>
        <c:ser>
          <c:idx val="1"/>
          <c:order val="1"/>
          <c:invertIfNegative val="0"/>
          <c:cat>
            <c:strRef>
              <c:f>'4.'!$B$4</c:f>
              <c:strCache>
                <c:ptCount val="1"/>
                <c:pt idx="0">
                  <c:v>4.1 Agriculture, Forestry, and Fisheries</c:v>
                </c:pt>
              </c:strCache>
            </c:strRef>
          </c:cat>
          <c:val>
            <c:numRef>
              <c:f>'4.'!$D$4</c:f>
              <c:numCache>
                <c:formatCode>General</c:formatCode>
                <c:ptCount val="1"/>
                <c:pt idx="0">
                  <c:v>0.49299999999999999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C3-440B-8331-57F47255CF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0"/>
        <c:axId val="112775552"/>
        <c:axId val="112777088"/>
      </c:barChart>
      <c:catAx>
        <c:axId val="112775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2777088"/>
        <c:crosses val="autoZero"/>
        <c:auto val="1"/>
        <c:lblAlgn val="ctr"/>
        <c:lblOffset val="0"/>
        <c:noMultiLvlLbl val="0"/>
      </c:catAx>
      <c:valAx>
        <c:axId val="112777088"/>
        <c:scaling>
          <c:orientation val="minMax"/>
          <c:max val="0.5"/>
          <c:min val="0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crossAx val="112775552"/>
        <c:crosses val="autoZero"/>
        <c:crossBetween val="between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 sz="1800" b="1" i="0" u="none" strike="noStrike" baseline="0">
                <a:effectLst/>
              </a:rPr>
              <a:t>5. Social sciences</a:t>
            </a:r>
            <a:endParaRPr lang="cs-CZ" b="1"/>
          </a:p>
        </c:rich>
      </c:tx>
      <c:layout>
        <c:manualLayout>
          <c:xMode val="edge"/>
          <c:yMode val="edge"/>
          <c:x val="0.18745664896092629"/>
          <c:y val="4.6664241595843578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'5.'!$B$4:$B$6</c:f>
              <c:strCache>
                <c:ptCount val="3"/>
                <c:pt idx="0">
                  <c:v>5.1 Psychology …</c:v>
                </c:pt>
                <c:pt idx="1">
                  <c:v>5.3 Education</c:v>
                </c:pt>
                <c:pt idx="2">
                  <c:v>5.4 Sociology</c:v>
                </c:pt>
              </c:strCache>
            </c:strRef>
          </c:cat>
          <c:val>
            <c:numRef>
              <c:f>'5.'!$C$4:$C$6</c:f>
              <c:numCache>
                <c:formatCode>General</c:formatCode>
                <c:ptCount val="3"/>
                <c:pt idx="0">
                  <c:v>0.90400000000000003</c:v>
                </c:pt>
                <c:pt idx="1">
                  <c:v>0.40699999999999997</c:v>
                </c:pt>
                <c:pt idx="2">
                  <c:v>0.59599999999999997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09-4417-9421-61BF4FB86E18}"/>
            </c:ext>
          </c:extLst>
        </c:ser>
        <c:ser>
          <c:idx val="1"/>
          <c:order val="1"/>
          <c:invertIfNegative val="0"/>
          <c:cat>
            <c:strRef>
              <c:f>'5.'!$B$4:$B$6</c:f>
              <c:strCache>
                <c:ptCount val="3"/>
                <c:pt idx="0">
                  <c:v>5.1 Psychology …</c:v>
                </c:pt>
                <c:pt idx="1">
                  <c:v>5.3 Education</c:v>
                </c:pt>
                <c:pt idx="2">
                  <c:v>5.4 Sociology</c:v>
                </c:pt>
              </c:strCache>
            </c:strRef>
          </c:cat>
          <c:val>
            <c:numRef>
              <c:f>'5.'!$D$4:$D$6</c:f>
              <c:numCache>
                <c:formatCode>General</c:formatCode>
                <c:ptCount val="3"/>
                <c:pt idx="0">
                  <c:v>0.61899999999999999</c:v>
                </c:pt>
                <c:pt idx="1">
                  <c:v>0.41799999999999998</c:v>
                </c:pt>
                <c:pt idx="2">
                  <c:v>0.40100000000000002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609-4417-9421-61BF4FB86E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1"/>
        <c:axId val="113379584"/>
        <c:axId val="113381376"/>
      </c:barChart>
      <c:catAx>
        <c:axId val="1133795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3381376"/>
        <c:crosses val="autoZero"/>
        <c:auto val="1"/>
        <c:lblAlgn val="ctr"/>
        <c:lblOffset val="0"/>
        <c:noMultiLvlLbl val="0"/>
      </c:catAx>
      <c:valAx>
        <c:axId val="113381376"/>
        <c:scaling>
          <c:orientation val="minMax"/>
          <c:max val="0.95000000000000007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33795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 sz="1800" b="1" i="0" u="none" strike="noStrike" baseline="0">
                <a:effectLst/>
              </a:rPr>
              <a:t>6. Humanities</a:t>
            </a:r>
            <a:endParaRPr lang="cs-CZ" b="1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'6.'!$B$4:$B$5</c:f>
              <c:strCache>
                <c:ptCount val="2"/>
                <c:pt idx="0">
                  <c:v>6.1 History, Archaeology</c:v>
                </c:pt>
                <c:pt idx="1">
                  <c:v>6.3 Philosophy,  …</c:v>
                </c:pt>
              </c:strCache>
            </c:strRef>
          </c:cat>
          <c:val>
            <c:numRef>
              <c:f>'6.'!$C$4:$C$5</c:f>
              <c:numCache>
                <c:formatCode>General</c:formatCode>
                <c:ptCount val="2"/>
                <c:pt idx="0">
                  <c:v>0.21099999999999999</c:v>
                </c:pt>
                <c:pt idx="1">
                  <c:v>0.32800000000000001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31-4592-BEA4-4C42379057A8}"/>
            </c:ext>
          </c:extLst>
        </c:ser>
        <c:ser>
          <c:idx val="1"/>
          <c:order val="1"/>
          <c:invertIfNegative val="0"/>
          <c:cat>
            <c:strRef>
              <c:f>'6.'!$B$4:$B$5</c:f>
              <c:strCache>
                <c:ptCount val="2"/>
                <c:pt idx="0">
                  <c:v>6.1 History, Archaeology</c:v>
                </c:pt>
                <c:pt idx="1">
                  <c:v>6.3 Philosophy,  …</c:v>
                </c:pt>
              </c:strCache>
            </c:strRef>
          </c:cat>
          <c:val>
            <c:numRef>
              <c:f>'6.'!$D$4:$D$5</c:f>
              <c:numCache>
                <c:formatCode>General</c:formatCode>
                <c:ptCount val="2"/>
                <c:pt idx="0">
                  <c:v>0.20050000000000001</c:v>
                </c:pt>
                <c:pt idx="1">
                  <c:v>0.20499999999999999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31-4592-BEA4-4C42379057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axId val="113410432"/>
        <c:axId val="113411968"/>
      </c:barChart>
      <c:catAx>
        <c:axId val="11341043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3411968"/>
        <c:crosses val="autoZero"/>
        <c:auto val="1"/>
        <c:lblAlgn val="ctr"/>
        <c:lblOffset val="0"/>
        <c:noMultiLvlLbl val="0"/>
      </c:catAx>
      <c:valAx>
        <c:axId val="113411968"/>
        <c:scaling>
          <c:orientation val="minMax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crossAx val="1134104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 sz="1800" b="1" i="0" baseline="0">
                <a:effectLst/>
              </a:rPr>
              <a:t>3. Medicine</a:t>
            </a:r>
            <a:endParaRPr lang="cs-CZ">
              <a:effectLst/>
            </a:endParaRP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'2. (2)'!$B$4</c:f>
              <c:strCache>
                <c:ptCount val="1"/>
                <c:pt idx="0">
                  <c:v>3.2 Clinical medicine</c:v>
                </c:pt>
              </c:strCache>
            </c:strRef>
          </c:cat>
          <c:val>
            <c:numRef>
              <c:f>'2. (2)'!$C$4</c:f>
              <c:numCache>
                <c:formatCode>General</c:formatCode>
                <c:ptCount val="1"/>
                <c:pt idx="0">
                  <c:v>0.76200000000000001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5E-4EA1-B48C-FBEE3D5F8CC4}"/>
            </c:ext>
          </c:extLst>
        </c:ser>
        <c:ser>
          <c:idx val="1"/>
          <c:order val="1"/>
          <c:invertIfNegative val="0"/>
          <c:cat>
            <c:strRef>
              <c:f>'2. (2)'!$B$4</c:f>
              <c:strCache>
                <c:ptCount val="1"/>
                <c:pt idx="0">
                  <c:v>3.2 Clinical medicine</c:v>
                </c:pt>
              </c:strCache>
            </c:strRef>
          </c:cat>
          <c:val>
            <c:numRef>
              <c:f>'2. (2)'!$D$4</c:f>
              <c:numCache>
                <c:formatCode>General</c:formatCode>
                <c:ptCount val="1"/>
                <c:pt idx="0">
                  <c:v>0.77100000000000002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5E-4EA1-B48C-FBEE3D5F8C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0"/>
        <c:axId val="113428736"/>
        <c:axId val="113446912"/>
      </c:barChart>
      <c:catAx>
        <c:axId val="1134287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3446912"/>
        <c:crosses val="autoZero"/>
        <c:auto val="1"/>
        <c:lblAlgn val="ctr"/>
        <c:lblOffset val="100"/>
        <c:noMultiLvlLbl val="0"/>
      </c:catAx>
      <c:valAx>
        <c:axId val="113446912"/>
        <c:scaling>
          <c:orientation val="minMax"/>
          <c:max val="0.8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3428736"/>
        <c:crosses val="autoZero"/>
        <c:crossBetween val="between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 sz="1800" b="1" i="0" baseline="0">
                <a:effectLst/>
              </a:rPr>
              <a:t>1. Natural sciences</a:t>
            </a:r>
            <a:endParaRPr lang="cs-CZ">
              <a:effectLst/>
            </a:endParaRPr>
          </a:p>
        </c:rich>
      </c:tx>
      <c:layout>
        <c:manualLayout>
          <c:xMode val="edge"/>
          <c:yMode val="edge"/>
          <c:x val="0.18949108117310581"/>
          <c:y val="4.5979286391820758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'2. (3)'!$B$4:$B$10</c:f>
              <c:strCache>
                <c:ptCount val="7"/>
                <c:pt idx="0">
                  <c:v>1.1 Mathematics</c:v>
                </c:pt>
                <c:pt idx="1">
                  <c:v>1.2 Computer …</c:v>
                </c:pt>
                <c:pt idx="2">
                  <c:v>1.3 Physical  …</c:v>
                </c:pt>
                <c:pt idx="3">
                  <c:v>1.4 Chemical  …</c:v>
                </c:pt>
                <c:pt idx="4">
                  <c:v>1.5 Earth  …</c:v>
                </c:pt>
                <c:pt idx="5">
                  <c:v>1.6 Biological  …</c:v>
                </c:pt>
                <c:pt idx="6">
                  <c:v>1.7 Other …</c:v>
                </c:pt>
              </c:strCache>
            </c:strRef>
          </c:cat>
          <c:val>
            <c:numRef>
              <c:f>'2. (3)'!$C$4:$C$10</c:f>
              <c:numCache>
                <c:formatCode>General</c:formatCode>
                <c:ptCount val="7"/>
                <c:pt idx="0">
                  <c:v>0.66900000000000004</c:v>
                </c:pt>
                <c:pt idx="1">
                  <c:v>0.59299999999999997</c:v>
                </c:pt>
                <c:pt idx="2">
                  <c:v>0.61399999999999999</c:v>
                </c:pt>
                <c:pt idx="3">
                  <c:v>0.63400000000000001</c:v>
                </c:pt>
                <c:pt idx="4">
                  <c:v>0.74</c:v>
                </c:pt>
                <c:pt idx="5">
                  <c:v>0.85499999999999998</c:v>
                </c:pt>
                <c:pt idx="6">
                  <c:v>1.0529999999999999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B3-4A27-8A88-53649ED77747}"/>
            </c:ext>
          </c:extLst>
        </c:ser>
        <c:ser>
          <c:idx val="1"/>
          <c:order val="1"/>
          <c:invertIfNegative val="0"/>
          <c:cat>
            <c:strRef>
              <c:f>'2. (3)'!$B$4:$B$10</c:f>
              <c:strCache>
                <c:ptCount val="7"/>
                <c:pt idx="0">
                  <c:v>1.1 Mathematics</c:v>
                </c:pt>
                <c:pt idx="1">
                  <c:v>1.2 Computer …</c:v>
                </c:pt>
                <c:pt idx="2">
                  <c:v>1.3 Physical  …</c:v>
                </c:pt>
                <c:pt idx="3">
                  <c:v>1.4 Chemical  …</c:v>
                </c:pt>
                <c:pt idx="4">
                  <c:v>1.5 Earth  …</c:v>
                </c:pt>
                <c:pt idx="5">
                  <c:v>1.6 Biological  …</c:v>
                </c:pt>
                <c:pt idx="6">
                  <c:v>1.7 Other …</c:v>
                </c:pt>
              </c:strCache>
            </c:strRef>
          </c:cat>
          <c:val>
            <c:numRef>
              <c:f>'2. (3)'!$D$4:$D$10</c:f>
              <c:numCache>
                <c:formatCode>General</c:formatCode>
                <c:ptCount val="7"/>
                <c:pt idx="0">
                  <c:v>0.67</c:v>
                </c:pt>
                <c:pt idx="1">
                  <c:v>0.68400000000000005</c:v>
                </c:pt>
                <c:pt idx="2">
                  <c:v>0.86199999999999999</c:v>
                </c:pt>
                <c:pt idx="3">
                  <c:v>0.61399999999999999</c:v>
                </c:pt>
                <c:pt idx="4">
                  <c:v>0.76600000000000001</c:v>
                </c:pt>
                <c:pt idx="5">
                  <c:v>0.75800000000000001</c:v>
                </c:pt>
                <c:pt idx="6">
                  <c:v>1.0529999999999999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8B3-4A27-8A88-53649ED777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113480064"/>
        <c:axId val="113481600"/>
      </c:barChart>
      <c:catAx>
        <c:axId val="1134800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3481600"/>
        <c:crosses val="autoZero"/>
        <c:auto val="1"/>
        <c:lblAlgn val="ctr"/>
        <c:lblOffset val="100"/>
        <c:noMultiLvlLbl val="0"/>
      </c:catAx>
      <c:valAx>
        <c:axId val="113481600"/>
        <c:scaling>
          <c:orientation val="minMax"/>
          <c:max val="1.1000000000000001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34800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7C163-0DF7-40C9-9902-260275D46B66}" type="datetimeFigureOut">
              <a:rPr lang="cs-CZ" smtClean="0"/>
              <a:t>20.11.2018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78278-BD8F-4D26-8A57-67B2422B6F6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315337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BA0C9-7A86-44F9-861D-9EE2ACD44E91}" type="datetimeFigureOut">
              <a:rPr lang="cs-CZ" smtClean="0"/>
              <a:t>20.11.2018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BCB2F-E99E-4D62-8C5F-2157B9B947E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688043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BCB2F-E99E-4D62-8C5F-2157B9B947E5}" type="slidenum">
              <a:rPr lang="cs-CZ" smtClean="0"/>
              <a:t>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1710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51C7C-1096-4FD0-A5CD-A7E0BAFE522F}" type="datetime1">
              <a:rPr lang="cs-CZ" smtClean="0"/>
              <a:t>20.11.2018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825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A601C-7BF6-4F10-A904-3263A531D4C2}" type="datetime1">
              <a:rPr lang="cs-CZ" smtClean="0"/>
              <a:t>20.11.2018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9108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7059-C339-4992-8247-530EE3C94D16}" type="datetime1">
              <a:rPr lang="cs-CZ" smtClean="0"/>
              <a:t>20.11.2018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9360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5104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81564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6600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2079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16643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40589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1297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3283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335A2-EF1C-49EF-91E9-C12449F6CE7C}" type="datetime1">
              <a:rPr lang="cs-CZ" smtClean="0"/>
              <a:t>20.11.2018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04145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9935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75727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89377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2" name="Obrázek 41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3" name="Obrázek 42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5782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3F046-E8FA-4785-9E12-98FEB8FEC981}" type="datetime1">
              <a:rPr lang="cs-CZ" smtClean="0"/>
              <a:t>20.11.2018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6212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B426-27DD-4A25-9E03-1DF7F3DEFBF5}" type="datetime1">
              <a:rPr lang="cs-CZ" smtClean="0"/>
              <a:t>20.11.2018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40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863ED-D7E1-461A-9D4D-D424224154EF}" type="datetime1">
              <a:rPr lang="cs-CZ" smtClean="0"/>
              <a:t>20.11.2018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7888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0BE9-189F-42B8-91D1-AA1E7D2298BC}" type="datetime1">
              <a:rPr lang="cs-CZ" smtClean="0"/>
              <a:t>20.11.2018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68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AEAE-B930-4CAB-B049-13E515A4023B}" type="datetime1">
              <a:rPr lang="cs-CZ" smtClean="0"/>
              <a:t>20.11.2018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3329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7AE18-C3A7-43B6-9B9D-0E94D78F711E}" type="datetime1">
              <a:rPr lang="cs-CZ" smtClean="0"/>
              <a:t>20.11.2018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4913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3EFD-EDAB-4B68-A3D7-5112897ABE72}" type="datetime1">
              <a:rPr lang="cs-CZ" smtClean="0"/>
              <a:t>20.11.2018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8530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53B3E-BF58-4092-901E-5E5907E0F2BA}" type="datetime1">
              <a:rPr lang="cs-CZ" smtClean="0"/>
              <a:t>20.11.2018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9030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 hidden="1"/>
          <p:cNvSpPr/>
          <p:nvPr/>
        </p:nvSpPr>
        <p:spPr>
          <a:xfrm>
            <a:off x="8143920" y="6500880"/>
            <a:ext cx="484560" cy="35604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" name="CustomShape 2" hidden="1"/>
          <p:cNvSpPr/>
          <p:nvPr/>
        </p:nvSpPr>
        <p:spPr>
          <a:xfrm>
            <a:off x="357120" y="6500880"/>
            <a:ext cx="549972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cs-CZ" sz="1600" spc="-1" baseline="3000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Sekce místopředsedy vlády pro vědu, výzkum a inovace | www.vyzkum.cz</a:t>
            </a:r>
            <a:endParaRPr lang="cs-CZ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" name="Line 3"/>
          <p:cNvSpPr/>
          <p:nvPr/>
        </p:nvSpPr>
        <p:spPr>
          <a:xfrm flipH="1" flipV="1">
            <a:off x="428400" y="6500520"/>
            <a:ext cx="7429680" cy="18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" name="Obrázek 8"/>
          <p:cNvPicPr/>
          <p:nvPr/>
        </p:nvPicPr>
        <p:blipFill>
          <a:blip r:embed="rId14"/>
          <a:stretch/>
        </p:blipFill>
        <p:spPr>
          <a:xfrm>
            <a:off x="0" y="0"/>
            <a:ext cx="9142920" cy="1725480"/>
          </a:xfrm>
          <a:prstGeom prst="rect">
            <a:avLst/>
          </a:prstGeom>
          <a:ln>
            <a:noFill/>
          </a:ln>
        </p:spPr>
      </p:pic>
      <p:sp>
        <p:nvSpPr>
          <p:cNvPr id="4" name="CustomShape 4"/>
          <p:cNvSpPr/>
          <p:nvPr/>
        </p:nvSpPr>
        <p:spPr>
          <a:xfrm>
            <a:off x="0" y="0"/>
            <a:ext cx="9142920" cy="685692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5"/>
          <p:cNvSpPr/>
          <p:nvPr/>
        </p:nvSpPr>
        <p:spPr>
          <a:xfrm>
            <a:off x="8143920" y="6500880"/>
            <a:ext cx="484560" cy="35604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6"/>
          <p:cNvSpPr/>
          <p:nvPr/>
        </p:nvSpPr>
        <p:spPr>
          <a:xfrm>
            <a:off x="8072640" y="6500880"/>
            <a:ext cx="608400" cy="3560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fld id="{37AFA359-B4AE-4E3E-BC81-789F710B0248}" type="slidenum">
              <a:rPr lang="cs-CZ" sz="1400"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ctr"/>
              <a:t>‹#›</a:t>
            </a:fld>
            <a:endParaRPr lang="cs-CZ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7" name="Obrázek 35"/>
          <p:cNvPicPr/>
          <p:nvPr/>
        </p:nvPicPr>
        <p:blipFill>
          <a:blip r:embed="rId15"/>
          <a:stretch/>
        </p:blipFill>
        <p:spPr>
          <a:xfrm>
            <a:off x="1512000" y="2432520"/>
            <a:ext cx="6335640" cy="1131120"/>
          </a:xfrm>
          <a:prstGeom prst="rect">
            <a:avLst/>
          </a:prstGeom>
          <a:ln>
            <a:noFill/>
          </a:ln>
        </p:spPr>
      </p:pic>
      <p:sp>
        <p:nvSpPr>
          <p:cNvPr id="8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</a:p>
        </p:txBody>
      </p:sp>
      <p:sp>
        <p:nvSpPr>
          <p:cNvPr id="9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</a:p>
        </p:txBody>
      </p:sp>
    </p:spTree>
    <p:extLst>
      <p:ext uri="{BB962C8B-B14F-4D97-AF65-F5344CB8AC3E}">
        <p14:creationId xmlns:p14="http://schemas.microsoft.com/office/powerpoint/2010/main" val="1832123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image" Target="../media/image5.png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1331640" y="4077072"/>
            <a:ext cx="6456960" cy="12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cs-CZ" sz="4400" b="1" dirty="0" smtClean="0"/>
              <a:t>Implementace METODIKY 2017+</a:t>
            </a:r>
          </a:p>
          <a:p>
            <a:pPr>
              <a:spcBef>
                <a:spcPts val="600"/>
              </a:spcBef>
            </a:pPr>
            <a:r>
              <a:rPr lang="cs-CZ" dirty="0" smtClean="0"/>
              <a:t>20. </a:t>
            </a:r>
            <a:r>
              <a:rPr lang="cs-CZ" dirty="0" smtClean="0"/>
              <a:t>listopadu</a:t>
            </a:r>
            <a:r>
              <a:rPr lang="cs-CZ" dirty="0" smtClean="0"/>
              <a:t> </a:t>
            </a:r>
            <a:r>
              <a:rPr lang="cs-CZ" dirty="0"/>
              <a:t>2018, </a:t>
            </a:r>
            <a:r>
              <a:rPr lang="cs-CZ" dirty="0" smtClean="0"/>
              <a:t>Ostravská univerzita</a:t>
            </a:r>
            <a:endParaRPr lang="cs-CZ" dirty="0"/>
          </a:p>
          <a:p>
            <a:pPr>
              <a:spcBef>
                <a:spcPts val="600"/>
              </a:spcBef>
            </a:pPr>
            <a:endParaRPr lang="cs-CZ" dirty="0">
              <a:solidFill>
                <a:prstClr val="black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" y="6411113"/>
            <a:ext cx="9144000" cy="446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54535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842" y="221976"/>
            <a:ext cx="4479586" cy="756584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395536" y="221976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smtClean="0"/>
              <a:t>M1 – vybrané výsledky (společenská relevance)</a:t>
            </a:r>
            <a:endParaRPr lang="cs-CZ" sz="2400" b="1"/>
          </a:p>
          <a:p>
            <a:r>
              <a:rPr lang="cs-CZ" sz="2400" smtClean="0"/>
              <a:t> </a:t>
            </a:r>
            <a:endParaRPr lang="cs-CZ" sz="2400"/>
          </a:p>
        </p:txBody>
      </p:sp>
      <p:graphicFrame>
        <p:nvGraphicFramePr>
          <p:cNvPr id="11" name="Graf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3445723"/>
              </p:ext>
            </p:extLst>
          </p:nvPr>
        </p:nvGraphicFramePr>
        <p:xfrm>
          <a:off x="683568" y="1124744"/>
          <a:ext cx="7658099" cy="54155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01064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cs-CZ" b="1" dirty="0" smtClean="0"/>
              <a:t>M1 - vybrané výsledky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435280" cy="5184576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cs-CZ" sz="2000" b="1" dirty="0" smtClean="0"/>
              <a:t>10 % </a:t>
            </a:r>
            <a:r>
              <a:rPr lang="cs-CZ" sz="2000" b="1" dirty="0" err="1" smtClean="0"/>
              <a:t>nebibliometrizovatelných</a:t>
            </a:r>
            <a:r>
              <a:rPr lang="cs-CZ" sz="2000" dirty="0" smtClean="0"/>
              <a:t> výsledků za rok</a:t>
            </a:r>
          </a:p>
          <a:p>
            <a:pPr>
              <a:spcAft>
                <a:spcPts val="600"/>
              </a:spcAft>
            </a:pPr>
            <a:r>
              <a:rPr lang="cs-CZ" sz="2000" b="1" dirty="0" smtClean="0"/>
              <a:t>Cca 3 000 výsledků ročně</a:t>
            </a:r>
          </a:p>
          <a:p>
            <a:pPr>
              <a:spcAft>
                <a:spcPts val="600"/>
              </a:spcAft>
            </a:pPr>
            <a:r>
              <a:rPr lang="cs-CZ" sz="2000" dirty="0"/>
              <a:t>D</a:t>
            </a:r>
            <a:r>
              <a:rPr lang="cs-CZ" sz="2000" dirty="0" smtClean="0"/>
              <a:t>vě kritéria hodnocení (</a:t>
            </a:r>
            <a:r>
              <a:rPr lang="cs-CZ" sz="1800" dirty="0" smtClean="0"/>
              <a:t>společenská relevance, přínos k poznání)</a:t>
            </a:r>
          </a:p>
          <a:p>
            <a:pPr>
              <a:spcAft>
                <a:spcPts val="600"/>
              </a:spcAft>
            </a:pPr>
            <a:r>
              <a:rPr lang="cs-CZ" sz="2000" dirty="0"/>
              <a:t>V</a:t>
            </a:r>
            <a:r>
              <a:rPr lang="cs-CZ" sz="2000" dirty="0" smtClean="0"/>
              <a:t> tomto roce hodnoceno cca 1 500 výsledků</a:t>
            </a:r>
          </a:p>
          <a:p>
            <a:pPr>
              <a:spcAft>
                <a:spcPts val="600"/>
              </a:spcAft>
            </a:pPr>
            <a:r>
              <a:rPr lang="cs-CZ" sz="2000" b="1" dirty="0"/>
              <a:t>P</a:t>
            </a:r>
            <a:r>
              <a:rPr lang="cs-CZ" sz="2000" b="1" dirty="0" smtClean="0"/>
              <a:t>řísné stupně hodnocení</a:t>
            </a:r>
            <a:r>
              <a:rPr lang="cs-CZ" sz="2000" dirty="0" smtClean="0"/>
              <a:t>, např.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sz="1800" b="1" dirty="0" smtClean="0"/>
              <a:t>stupeň 1</a:t>
            </a:r>
            <a:r>
              <a:rPr lang="cs-CZ" sz="1800" dirty="0"/>
              <a:t> – </a:t>
            </a:r>
            <a:r>
              <a:rPr lang="cs-CZ" sz="1800" dirty="0" smtClean="0"/>
              <a:t> výsledek  typu „</a:t>
            </a:r>
            <a:r>
              <a:rPr lang="cs-CZ" sz="1800" dirty="0" err="1" smtClean="0"/>
              <a:t>world-leading</a:t>
            </a:r>
            <a:r>
              <a:rPr lang="cs-CZ" sz="1800" dirty="0" smtClean="0"/>
              <a:t>“,  tj. očekávaný zásadní dopad </a:t>
            </a:r>
            <a:br>
              <a:rPr lang="cs-CZ" sz="1800" dirty="0" smtClean="0"/>
            </a:br>
            <a:r>
              <a:rPr lang="cs-CZ" sz="1800" dirty="0" smtClean="0"/>
              <a:t>v mezinárodním měřítku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b="1" dirty="0" smtClean="0"/>
              <a:t>stupeň 3</a:t>
            </a:r>
            <a:r>
              <a:rPr lang="cs-CZ" sz="1800" dirty="0" smtClean="0"/>
              <a:t> – výsledek na velmi dobré úrovni, s předpokladem dopadu  </a:t>
            </a:r>
            <a:br>
              <a:rPr lang="cs-CZ" sz="1800" dirty="0" smtClean="0"/>
            </a:br>
            <a:r>
              <a:rPr lang="cs-CZ" sz="1800" dirty="0" smtClean="0"/>
              <a:t>v národním měřítku</a:t>
            </a:r>
          </a:p>
          <a:p>
            <a:r>
              <a:rPr lang="cs-CZ" sz="2000" b="1" dirty="0" smtClean="0"/>
              <a:t>Připomínky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cs-CZ" sz="1600" dirty="0" smtClean="0"/>
              <a:t>pomalá adaptace systému (jak na straně VO, tak na straně hodnotitelů)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cs-CZ" sz="1600" dirty="0" smtClean="0"/>
              <a:t>problémy s databází hodnotitelů (pokrytí oborů, informovanost, komunikace)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cs-CZ" sz="1600" dirty="0" smtClean="0"/>
              <a:t>omezené pravomoci </a:t>
            </a:r>
            <a:r>
              <a:rPr lang="cs-CZ" sz="1600" dirty="0" err="1" smtClean="0"/>
              <a:t>panelistů</a:t>
            </a:r>
            <a:r>
              <a:rPr lang="cs-CZ" sz="1600" dirty="0" smtClean="0"/>
              <a:t> (možnost ovlivnění výsledku hodnocení)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-476"/>
            <a:ext cx="15049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753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 </a:t>
            </a:r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842" y="221976"/>
            <a:ext cx="4479586" cy="756584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395536" y="221976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smtClean="0"/>
              <a:t>M2 - Úspěšné obory </a:t>
            </a:r>
            <a:br>
              <a:rPr lang="cs-CZ" sz="2400" b="1" smtClean="0"/>
            </a:br>
            <a:r>
              <a:rPr lang="cs-CZ" sz="2400" b="1" smtClean="0"/>
              <a:t>v bibliometrické analýze</a:t>
            </a:r>
            <a:endParaRPr lang="cs-CZ" sz="2400" b="1"/>
          </a:p>
          <a:p>
            <a:r>
              <a:rPr lang="cs-CZ" sz="2400" smtClean="0"/>
              <a:t> </a:t>
            </a:r>
            <a:endParaRPr lang="cs-CZ" sz="2400"/>
          </a:p>
        </p:txBody>
      </p:sp>
      <p:graphicFrame>
        <p:nvGraphicFramePr>
          <p:cNvPr id="12" name="Graf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0369037"/>
              </p:ext>
            </p:extLst>
          </p:nvPr>
        </p:nvGraphicFramePr>
        <p:xfrm>
          <a:off x="4139952" y="1052736"/>
          <a:ext cx="2448272" cy="3321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Graf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1885770"/>
              </p:ext>
            </p:extLst>
          </p:nvPr>
        </p:nvGraphicFramePr>
        <p:xfrm>
          <a:off x="539552" y="4221087"/>
          <a:ext cx="1728192" cy="2636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Graf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3426437"/>
              </p:ext>
            </p:extLst>
          </p:nvPr>
        </p:nvGraphicFramePr>
        <p:xfrm>
          <a:off x="3023828" y="4158134"/>
          <a:ext cx="2664296" cy="2721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9" name="Graf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4777187"/>
              </p:ext>
            </p:extLst>
          </p:nvPr>
        </p:nvGraphicFramePr>
        <p:xfrm>
          <a:off x="6444208" y="4221088"/>
          <a:ext cx="1944216" cy="2780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6210659" y="3815217"/>
            <a:ext cx="1044116" cy="402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cs-CZ" sz="1200" b="1" smtClean="0"/>
              <a:t>mezinárodní medián AIS</a:t>
            </a:r>
            <a:endParaRPr lang="cs-CZ" sz="1200" b="1"/>
          </a:p>
        </p:txBody>
      </p:sp>
      <p:sp>
        <p:nvSpPr>
          <p:cNvPr id="6" name="Obdélník 5"/>
          <p:cNvSpPr/>
          <p:nvPr/>
        </p:nvSpPr>
        <p:spPr>
          <a:xfrm>
            <a:off x="6012160" y="3913867"/>
            <a:ext cx="216024" cy="2049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23" name="Graf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7830511"/>
              </p:ext>
            </p:extLst>
          </p:nvPr>
        </p:nvGraphicFramePr>
        <p:xfrm>
          <a:off x="6660232" y="1052736"/>
          <a:ext cx="1656184" cy="2664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4" name="TextovéPole 23"/>
          <p:cNvSpPr txBox="1"/>
          <p:nvPr/>
        </p:nvSpPr>
        <p:spPr>
          <a:xfrm>
            <a:off x="7380312" y="3815217"/>
            <a:ext cx="1044116" cy="402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cs-CZ" sz="1200" b="1" smtClean="0"/>
              <a:t>národní medián AIS</a:t>
            </a:r>
            <a:endParaRPr lang="cs-CZ" sz="1200" b="1"/>
          </a:p>
        </p:txBody>
      </p:sp>
      <p:sp>
        <p:nvSpPr>
          <p:cNvPr id="25" name="Obdélník 24"/>
          <p:cNvSpPr/>
          <p:nvPr/>
        </p:nvSpPr>
        <p:spPr>
          <a:xfrm>
            <a:off x="7181813" y="3913867"/>
            <a:ext cx="216024" cy="2049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27" name="Graf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6087354"/>
              </p:ext>
            </p:extLst>
          </p:nvPr>
        </p:nvGraphicFramePr>
        <p:xfrm>
          <a:off x="323528" y="978561"/>
          <a:ext cx="3672408" cy="331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165146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l"/>
            <a:r>
              <a:rPr lang="cs-CZ" dirty="0" smtClean="0"/>
              <a:t>          </a:t>
            </a:r>
            <a:r>
              <a:rPr lang="cs-CZ" b="1" dirty="0" smtClean="0"/>
              <a:t>M2 - </a:t>
            </a:r>
            <a:r>
              <a:rPr lang="cs-CZ" b="1" dirty="0" err="1" smtClean="0"/>
              <a:t>bibliometrie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484784"/>
            <a:ext cx="8435280" cy="5073427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cs-CZ" sz="2000" dirty="0"/>
              <a:t>V</a:t>
            </a:r>
            <a:r>
              <a:rPr lang="cs-CZ" sz="2000" dirty="0" smtClean="0"/>
              <a:t>e většině oborů </a:t>
            </a:r>
            <a:r>
              <a:rPr lang="cs-CZ" sz="2000" dirty="0" err="1" smtClean="0"/>
              <a:t>VaVaI</a:t>
            </a:r>
            <a:r>
              <a:rPr lang="cs-CZ" sz="2000" dirty="0" smtClean="0"/>
              <a:t> jsme </a:t>
            </a:r>
            <a:r>
              <a:rPr lang="cs-CZ" sz="2000" b="1" dirty="0" smtClean="0"/>
              <a:t>na úrovni  světového standardu</a:t>
            </a:r>
            <a:r>
              <a:rPr lang="cs-CZ" sz="2000" dirty="0" smtClean="0"/>
              <a:t>, </a:t>
            </a:r>
            <a:br>
              <a:rPr lang="cs-CZ" sz="2000" dirty="0" smtClean="0"/>
            </a:br>
            <a:r>
              <a:rPr lang="cs-CZ" sz="2000" dirty="0" smtClean="0"/>
              <a:t>v několika jej převyšujeme</a:t>
            </a:r>
          </a:p>
          <a:p>
            <a:pPr>
              <a:spcAft>
                <a:spcPts val="600"/>
              </a:spcAft>
            </a:pPr>
            <a:r>
              <a:rPr lang="cs-CZ" sz="2000" dirty="0"/>
              <a:t>V</a:t>
            </a:r>
            <a:r>
              <a:rPr lang="cs-CZ" sz="2000" dirty="0" smtClean="0"/>
              <a:t>e všech oborech existují pracoviště, která publikují v </a:t>
            </a:r>
            <a:r>
              <a:rPr lang="cs-CZ" sz="2000" b="1" dirty="0" smtClean="0"/>
              <a:t>nejprestižnějších světových časopisech</a:t>
            </a:r>
            <a:endParaRPr lang="cs-CZ" sz="2000" dirty="0" smtClean="0"/>
          </a:p>
          <a:p>
            <a:pPr>
              <a:spcAft>
                <a:spcPts val="600"/>
              </a:spcAft>
            </a:pPr>
            <a:r>
              <a:rPr lang="cs-CZ" sz="2000" b="1" dirty="0"/>
              <a:t>C</a:t>
            </a:r>
            <a:r>
              <a:rPr lang="cs-CZ" sz="2000" b="1" dirty="0" smtClean="0"/>
              <a:t>elkem hodnoceno 17 000 výsledků </a:t>
            </a:r>
            <a:r>
              <a:rPr lang="cs-CZ" sz="2000" dirty="0" smtClean="0"/>
              <a:t>evidovaných ve světově nejuznávanější databázi </a:t>
            </a:r>
            <a:r>
              <a:rPr lang="cs-CZ" sz="2000" i="1" dirty="0" smtClean="0"/>
              <a:t>Web </a:t>
            </a:r>
            <a:r>
              <a:rPr lang="cs-CZ" sz="2000" i="1" dirty="0" err="1" smtClean="0"/>
              <a:t>of</a:t>
            </a:r>
            <a:r>
              <a:rPr lang="cs-CZ" sz="2000" i="1" dirty="0" smtClean="0"/>
              <a:t> Science </a:t>
            </a:r>
            <a:r>
              <a:rPr lang="cs-CZ" sz="2000" dirty="0" smtClean="0"/>
              <a:t>(</a:t>
            </a:r>
            <a:r>
              <a:rPr lang="cs-CZ" sz="2000" dirty="0" err="1" smtClean="0"/>
              <a:t>WoS</a:t>
            </a:r>
            <a:r>
              <a:rPr lang="cs-CZ" sz="2000" dirty="0" smtClean="0"/>
              <a:t>) dle ukazatele </a:t>
            </a:r>
            <a:r>
              <a:rPr lang="cs-CZ" sz="2000" i="1" dirty="0" err="1" smtClean="0"/>
              <a:t>Article</a:t>
            </a:r>
            <a:r>
              <a:rPr lang="cs-CZ" sz="2000" i="1" dirty="0" smtClean="0"/>
              <a:t> Influence </a:t>
            </a:r>
            <a:r>
              <a:rPr lang="cs-CZ" sz="2000" i="1" dirty="0" err="1" smtClean="0"/>
              <a:t>Score</a:t>
            </a:r>
            <a:r>
              <a:rPr lang="cs-CZ" sz="2000" dirty="0" smtClean="0"/>
              <a:t> (AIS)</a:t>
            </a:r>
          </a:p>
          <a:p>
            <a:r>
              <a:rPr lang="cs-CZ" sz="2000" b="1" dirty="0"/>
              <a:t>Z</a:t>
            </a:r>
            <a:r>
              <a:rPr lang="cs-CZ" sz="2000" b="1" dirty="0" smtClean="0"/>
              <a:t>práva obsahuje</a:t>
            </a:r>
          </a:p>
          <a:p>
            <a:pPr marL="900000"/>
            <a:r>
              <a:rPr lang="cs-CZ" sz="2000" dirty="0" smtClean="0"/>
              <a:t>	oborové srovnání národních a mezinárodních hodnot mediánu AIS </a:t>
            </a:r>
          </a:p>
          <a:p>
            <a:pPr marL="900000"/>
            <a:r>
              <a:rPr lang="cs-CZ" sz="2000" dirty="0" smtClean="0"/>
              <a:t>	oborové rozložení publikací v kvalitativních pásmech podle AIS</a:t>
            </a:r>
          </a:p>
          <a:p>
            <a:pPr marL="900000"/>
            <a:r>
              <a:rPr lang="cs-CZ" sz="2000" dirty="0" smtClean="0"/>
              <a:t>	podíly institucí na publikacích v nejprestižnějších časopisech</a:t>
            </a:r>
          </a:p>
          <a:p>
            <a:pPr marL="900000">
              <a:spcAft>
                <a:spcPts val="600"/>
              </a:spcAft>
            </a:pPr>
            <a:r>
              <a:rPr lang="cs-CZ" sz="2000" dirty="0" smtClean="0"/>
              <a:t>	</a:t>
            </a:r>
            <a:r>
              <a:rPr lang="cs-CZ" sz="2000" dirty="0" err="1" smtClean="0"/>
              <a:t>bibliometrické</a:t>
            </a:r>
            <a:r>
              <a:rPr lang="cs-CZ" sz="2000" dirty="0" smtClean="0"/>
              <a:t> zprávy pro jednotlivé výzkumné organizace</a:t>
            </a:r>
          </a:p>
          <a:p>
            <a:r>
              <a:rPr lang="cs-CZ" sz="2000" b="1" dirty="0" smtClean="0"/>
              <a:t>Připomínky</a:t>
            </a:r>
          </a:p>
          <a:p>
            <a:pPr marL="900000" lvl="1">
              <a:buFont typeface="Wingdings" panose="05000000000000000000" pitchFamily="2" charset="2"/>
              <a:buChar char="v"/>
            </a:pPr>
            <a:r>
              <a:rPr lang="cs-CZ" sz="1600" dirty="0" smtClean="0"/>
              <a:t>míra vhodnosti využití </a:t>
            </a:r>
            <a:r>
              <a:rPr lang="cs-CZ" sz="1600" dirty="0" err="1" smtClean="0"/>
              <a:t>bibliometrické</a:t>
            </a:r>
            <a:r>
              <a:rPr lang="cs-CZ" sz="1600" dirty="0" smtClean="0"/>
              <a:t> analýzy ve vazbě na obor, resp. zaměření VO</a:t>
            </a:r>
          </a:p>
          <a:p>
            <a:pPr marL="900000" lvl="1">
              <a:buFont typeface="Wingdings" panose="05000000000000000000" pitchFamily="2" charset="2"/>
              <a:buChar char="v"/>
            </a:pPr>
            <a:r>
              <a:rPr lang="cs-CZ" sz="1600" dirty="0" smtClean="0"/>
              <a:t>problematika spoluautorství, zejména v případě velkých autorských kolektivů</a:t>
            </a:r>
          </a:p>
          <a:p>
            <a:pPr marL="900000" lvl="1">
              <a:buFont typeface="Wingdings" panose="05000000000000000000" pitchFamily="2" charset="2"/>
              <a:buChar char="v"/>
            </a:pPr>
            <a:r>
              <a:rPr lang="cs-CZ" sz="1600" dirty="0" smtClean="0"/>
              <a:t>analýza až na úroveň fakult</a:t>
            </a:r>
          </a:p>
          <a:p>
            <a:pPr lvl="1"/>
            <a:endParaRPr lang="cs-CZ" sz="16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0"/>
            <a:ext cx="15049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965357"/>
      </p:ext>
    </p:extLst>
  </p:cSld>
  <p:clrMapOvr>
    <a:masterClrMapping/>
  </p:clrMapOvr>
</p:sld>
</file>

<file path=ppt/theme/theme1.xml><?xml version="1.0" encoding="utf-8"?>
<a:theme xmlns:a="http://schemas.openxmlformats.org/drawingml/2006/main" name="sablo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</Template>
  <TotalTime>1186</TotalTime>
  <Words>119</Words>
  <Application>Microsoft Office PowerPoint</Application>
  <PresentationFormat>Předvádění na obrazovce (4:3)</PresentationFormat>
  <Paragraphs>43</Paragraphs>
  <Slides>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5</vt:i4>
      </vt:variant>
    </vt:vector>
  </HeadingPairs>
  <TitlesOfParts>
    <vt:vector size="12" baseType="lpstr">
      <vt:lpstr>Arial</vt:lpstr>
      <vt:lpstr>Calibri</vt:lpstr>
      <vt:lpstr>DejaVu Sans</vt:lpstr>
      <vt:lpstr>Symbol</vt:lpstr>
      <vt:lpstr>Wingdings</vt:lpstr>
      <vt:lpstr>sablona</vt:lpstr>
      <vt:lpstr>Office Theme</vt:lpstr>
      <vt:lpstr>Prezentace aplikace PowerPoint</vt:lpstr>
      <vt:lpstr>Prezentace aplikace PowerPoint</vt:lpstr>
      <vt:lpstr>M1 - vybrané výsledky</vt:lpstr>
      <vt:lpstr> </vt:lpstr>
      <vt:lpstr>          M2 - bibliometrie</vt:lpstr>
    </vt:vector>
  </TitlesOfParts>
  <Company>Úřad vlády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Miholová Kateřina</dc:creator>
  <cp:lastModifiedBy>Aula</cp:lastModifiedBy>
  <cp:revision>105</cp:revision>
  <cp:lastPrinted>2018-09-19T10:05:21Z</cp:lastPrinted>
  <dcterms:created xsi:type="dcterms:W3CDTF">2018-03-12T14:41:20Z</dcterms:created>
  <dcterms:modified xsi:type="dcterms:W3CDTF">2018-11-20T14:09:28Z</dcterms:modified>
</cp:coreProperties>
</file>