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72" r:id="rId4"/>
    <p:sldId id="276" r:id="rId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0" autoAdjust="0"/>
  </p:normalViewPr>
  <p:slideViewPr>
    <p:cSldViewPr>
      <p:cViewPr>
        <p:scale>
          <a:sx n="110" d="100"/>
          <a:sy n="110" d="100"/>
        </p:scale>
        <p:origin x="-204" y="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9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7C163-0DF7-40C9-9902-260275D46B66}" type="datetimeFigureOut">
              <a:rPr lang="cs-CZ" smtClean="0"/>
              <a:t>22.11.2018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78278-BD8F-4D26-8A57-67B2422B6F6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315337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BA0C9-7A86-44F9-861D-9EE2ACD44E91}" type="datetimeFigureOut">
              <a:rPr lang="cs-CZ" smtClean="0"/>
              <a:t>22.11.2018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BCB2F-E99E-4D62-8C5F-2157B9B947E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688043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BCB2F-E99E-4D62-8C5F-2157B9B947E5}" type="slidenum">
              <a:rPr lang="cs-CZ" smtClean="0"/>
              <a:t>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1710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BCB2F-E99E-4D62-8C5F-2157B9B947E5}" type="slidenum">
              <a:rPr lang="cs-CZ" smtClean="0"/>
              <a:t>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1710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BCB2F-E99E-4D62-8C5F-2157B9B947E5}" type="slidenum">
              <a:rPr lang="cs-CZ" smtClean="0"/>
              <a:t>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1710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51C7C-1096-4FD0-A5CD-A7E0BAFE522F}" type="datetime1">
              <a:rPr lang="cs-CZ" smtClean="0"/>
              <a:t>22.11.2018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825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A601C-7BF6-4F10-A904-3263A531D4C2}" type="datetime1">
              <a:rPr lang="cs-CZ" smtClean="0"/>
              <a:t>22.11.2018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910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7059-C339-4992-8247-530EE3C94D16}" type="datetime1">
              <a:rPr lang="cs-CZ" smtClean="0"/>
              <a:t>22.11.2018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9360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335A2-EF1C-49EF-91E9-C12449F6CE7C}" type="datetime1">
              <a:rPr lang="cs-CZ" smtClean="0"/>
              <a:t>22.11.2018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041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3F046-E8FA-4785-9E12-98FEB8FEC981}" type="datetime1">
              <a:rPr lang="cs-CZ" smtClean="0"/>
              <a:t>22.11.2018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21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DB426-27DD-4A25-9E03-1DF7F3DEFBF5}" type="datetime1">
              <a:rPr lang="cs-CZ" smtClean="0"/>
              <a:t>22.11.2018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40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863ED-D7E1-461A-9D4D-D424224154EF}" type="datetime1">
              <a:rPr lang="cs-CZ" smtClean="0"/>
              <a:t>22.11.2018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788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0BE9-189F-42B8-91D1-AA1E7D2298BC}" type="datetime1">
              <a:rPr lang="cs-CZ" smtClean="0"/>
              <a:t>22.11.2018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68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AEAE-B930-4CAB-B049-13E515A4023B}" type="datetime1">
              <a:rPr lang="cs-CZ" smtClean="0"/>
              <a:t>22.11.2018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332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7AE18-C3A7-43B6-9B9D-0E94D78F711E}" type="datetime1">
              <a:rPr lang="cs-CZ" smtClean="0"/>
              <a:t>22.11.2018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4913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3EFD-EDAB-4B68-A3D7-5112897ABE72}" type="datetime1">
              <a:rPr lang="cs-CZ" smtClean="0"/>
              <a:t>22.11.2018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8530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53B3E-BF58-4092-901E-5E5907E0F2BA}" type="datetime1">
              <a:rPr lang="cs-CZ" smtClean="0"/>
              <a:t>22.11.2018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0D4D8-9788-4306-8EE5-D52093E2A1B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903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METODIKA 17+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Jan Marek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Konference Implementace M17+ </a:t>
            </a:r>
          </a:p>
          <a:p>
            <a:r>
              <a:rPr lang="cs-CZ" dirty="0" smtClean="0"/>
              <a:t>20. 11. </a:t>
            </a:r>
            <a:r>
              <a:rPr lang="cs-CZ" dirty="0" smtClean="0"/>
              <a:t>2018 </a:t>
            </a:r>
            <a:r>
              <a:rPr lang="cs-CZ" dirty="0" smtClean="0"/>
              <a:t>Ostravská univerzita</a:t>
            </a:r>
            <a:endParaRPr lang="cs-CZ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1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479586" cy="7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 </a:t>
            </a:r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479586" cy="756584"/>
          </a:xfrm>
          <a:prstGeom prst="rect">
            <a:avLst/>
          </a:prstGeom>
        </p:spPr>
      </p:pic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2</a:t>
            </a:fld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395536" y="1412776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TŘI ÚROVNĚ ŘÍZENÍ </a:t>
            </a:r>
            <a:r>
              <a:rPr lang="cs-CZ" sz="2400" b="1" dirty="0" smtClean="0"/>
              <a:t> </a:t>
            </a:r>
            <a:r>
              <a:rPr lang="cs-CZ" sz="2400" b="1" dirty="0"/>
              <a:t>a </a:t>
            </a:r>
            <a:r>
              <a:rPr lang="cs-CZ" sz="2400" b="1" dirty="0">
                <a:sym typeface="Symbol"/>
              </a:rPr>
              <a:t>diferenciace podle segmentů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74441"/>
            <a:ext cx="6333575" cy="4232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46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 </a:t>
            </a:r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479586" cy="756584"/>
          </a:xfrm>
          <a:prstGeom prst="rect">
            <a:avLst/>
          </a:prstGeom>
        </p:spPr>
      </p:pic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3</a:t>
            </a:fld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395536" y="141277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smtClean="0"/>
              <a:t>Národní úroveň hodnocení</a:t>
            </a:r>
            <a:endParaRPr lang="cs-CZ" sz="2400" b="1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604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800" b="1" dirty="0"/>
              <a:t>MODUL 1 Kvalita vybraných výsledků</a:t>
            </a:r>
          </a:p>
          <a:p>
            <a:pPr marL="0" indent="0">
              <a:buNone/>
            </a:pPr>
            <a:r>
              <a:rPr lang="cs-CZ" sz="2000" dirty="0" smtClean="0"/>
              <a:t>posouzení </a:t>
            </a:r>
            <a:r>
              <a:rPr lang="cs-CZ" sz="2000" dirty="0"/>
              <a:t>vybraných výsledků </a:t>
            </a:r>
            <a:r>
              <a:rPr lang="cs-CZ" sz="2000" dirty="0" smtClean="0"/>
              <a:t>vzdálenými  recenzenty z</a:t>
            </a:r>
            <a:r>
              <a:rPr lang="cs-CZ" sz="2000" dirty="0"/>
              <a:t> hlediska jejich originality a významnosti ve srovnání s mezinárodní úrovní. </a:t>
            </a:r>
            <a:endParaRPr lang="cs-CZ" sz="2000" dirty="0" smtClean="0"/>
          </a:p>
          <a:p>
            <a:r>
              <a:rPr lang="cs-CZ" sz="2000" b="1" dirty="0" smtClean="0"/>
              <a:t>přínos </a:t>
            </a:r>
            <a:r>
              <a:rPr lang="cs-CZ" sz="2000" b="1" dirty="0"/>
              <a:t>k </a:t>
            </a:r>
            <a:r>
              <a:rPr lang="cs-CZ" sz="2000" b="1" dirty="0" smtClean="0"/>
              <a:t>poznání </a:t>
            </a:r>
            <a:r>
              <a:rPr lang="cs-CZ" sz="2000" dirty="0" smtClean="0"/>
              <a:t>- </a:t>
            </a:r>
            <a:r>
              <a:rPr lang="cs-CZ" sz="2000" dirty="0"/>
              <a:t>zejména základní výzkum</a:t>
            </a:r>
            <a:r>
              <a:rPr lang="cs-CZ" sz="2000" dirty="0" smtClean="0"/>
              <a:t>, </a:t>
            </a:r>
            <a:r>
              <a:rPr lang="cs-CZ" sz="2000" dirty="0"/>
              <a:t>publikační </a:t>
            </a:r>
            <a:r>
              <a:rPr lang="cs-CZ" sz="2000" dirty="0" smtClean="0"/>
              <a:t>výsledky</a:t>
            </a:r>
          </a:p>
          <a:p>
            <a:r>
              <a:rPr lang="cs-CZ" sz="2000" b="1" dirty="0" smtClean="0"/>
              <a:t>společenská relevance</a:t>
            </a:r>
            <a:r>
              <a:rPr lang="cs-CZ" sz="2000" dirty="0" smtClean="0"/>
              <a:t> - zejména aplikovaný výzkum</a:t>
            </a:r>
          </a:p>
          <a:p>
            <a:endParaRPr lang="cs-CZ" sz="2000" dirty="0" smtClean="0"/>
          </a:p>
          <a:p>
            <a:pPr marL="0" indent="0">
              <a:buNone/>
            </a:pPr>
            <a:r>
              <a:rPr lang="cs-CZ" sz="2800" b="1" dirty="0"/>
              <a:t>MODUL 2 Výkonnost výzkumu</a:t>
            </a:r>
          </a:p>
          <a:p>
            <a:pPr marL="0" indent="0">
              <a:buNone/>
            </a:pPr>
            <a:r>
              <a:rPr lang="cs-CZ" sz="2000" dirty="0"/>
              <a:t>posuzuje celkovou výkonnost výzkumu a vývoje.</a:t>
            </a:r>
          </a:p>
          <a:p>
            <a:pPr lvl="0"/>
            <a:r>
              <a:rPr lang="cs-CZ" sz="2000" dirty="0" err="1"/>
              <a:t>bibliometrické</a:t>
            </a:r>
            <a:r>
              <a:rPr lang="cs-CZ" sz="2000" dirty="0"/>
              <a:t> údaje pro kompletní produkci výsledků VO, zdroje: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dirty="0"/>
              <a:t>mezinárodní databáze </a:t>
            </a:r>
            <a:r>
              <a:rPr lang="cs-CZ" sz="2000" dirty="0" err="1" smtClean="0"/>
              <a:t>WoS</a:t>
            </a:r>
            <a:r>
              <a:rPr lang="cs-CZ" sz="2000" dirty="0" smtClean="0"/>
              <a:t> a </a:t>
            </a:r>
            <a:r>
              <a:rPr lang="cs-CZ" sz="2000" dirty="0" err="1" smtClean="0"/>
              <a:t>Scopus</a:t>
            </a:r>
            <a:r>
              <a:rPr lang="cs-CZ" sz="2000" dirty="0" smtClean="0"/>
              <a:t>, ukazatele AIS, SJR </a:t>
            </a:r>
            <a:endParaRPr lang="cs-CZ" sz="2000" dirty="0"/>
          </a:p>
          <a:p>
            <a:pPr lvl="0"/>
            <a:r>
              <a:rPr lang="cs-CZ" sz="2000" i="1" dirty="0" smtClean="0"/>
              <a:t>objemy </a:t>
            </a:r>
            <a:r>
              <a:rPr lang="cs-CZ" sz="2000" i="1" dirty="0"/>
              <a:t>získaných </a:t>
            </a:r>
            <a:r>
              <a:rPr lang="cs-CZ" sz="2000" i="1" dirty="0" smtClean="0"/>
              <a:t>prostředků, počty </a:t>
            </a:r>
            <a:r>
              <a:rPr lang="cs-CZ" sz="2000" i="1" dirty="0"/>
              <a:t>a skladba pracovníků </a:t>
            </a:r>
          </a:p>
          <a:p>
            <a:pPr marL="0" indent="0">
              <a:buNone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88260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 </a:t>
            </a:r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479586" cy="756584"/>
          </a:xfrm>
          <a:prstGeom prst="rect">
            <a:avLst/>
          </a:prstGeom>
        </p:spPr>
      </p:pic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0D4D8-9788-4306-8EE5-D52093E2A1B4}" type="slidenum">
              <a:rPr lang="cs-CZ" smtClean="0"/>
              <a:t>4</a:t>
            </a:fld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395536" y="1412776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smtClean="0"/>
              <a:t>Další moduly </a:t>
            </a:r>
            <a:r>
              <a:rPr lang="cs-CZ" sz="3200" b="1"/>
              <a:t>hodnocení</a:t>
            </a:r>
            <a:endParaRPr lang="cs-CZ" sz="2000" b="1"/>
          </a:p>
          <a:p>
            <a:r>
              <a:rPr lang="cs-CZ" sz="2400" smtClean="0"/>
              <a:t> </a:t>
            </a:r>
            <a:endParaRPr lang="cs-CZ" sz="24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10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/>
              <a:t>MODUL 3 – Společenská relevance</a:t>
            </a:r>
          </a:p>
          <a:p>
            <a:pPr marL="0" indent="0">
              <a:buNone/>
            </a:pPr>
            <a:r>
              <a:rPr lang="cs-CZ" sz="1600"/>
              <a:t>Přenos výsledků do praxe, spolupráce s aplikační sférou, aktivity pro přenos znalostí a technologií na neakademické subjekty ve společnosti (kvalitativní údaje), ekonomický či další dokladovatelný přínos pro společnost, spin-off, prodej licencí.</a:t>
            </a:r>
          </a:p>
          <a:p>
            <a:pPr marL="0" indent="0">
              <a:buNone/>
            </a:pPr>
            <a:r>
              <a:rPr lang="cs-CZ" sz="2000" b="1"/>
              <a:t>MODUL 4 – Viabilita</a:t>
            </a:r>
          </a:p>
          <a:p>
            <a:pPr marL="0" indent="0">
              <a:buNone/>
            </a:pPr>
            <a:r>
              <a:rPr lang="cs-CZ" sz="1600"/>
              <a:t>Výzkumné prostředí: organizační schéma, kvalita vedení výzkumu, struktura a rozvoj lidských zdrojů, vybavenost, infrastruktury. Mezinárodní a národní spolupráce, financování z externích zdrojů, postavení VO podle mezinárodních ukazatelů a statistik. Náklady a výnosy, grantové a programové projekty, smluvní výzkum a transfer technologií.</a:t>
            </a:r>
          </a:p>
          <a:p>
            <a:pPr marL="0" indent="0">
              <a:buNone/>
            </a:pPr>
            <a:r>
              <a:rPr lang="cs-CZ" sz="2000" b="1"/>
              <a:t>MODUL 5 – Strategie a koncepce</a:t>
            </a:r>
          </a:p>
          <a:p>
            <a:pPr marL="0" indent="0">
              <a:buNone/>
            </a:pPr>
            <a:r>
              <a:rPr lang="cs-CZ" sz="1600"/>
              <a:t>Přiměřenost a kvalita výzkumné strategie, mise organizace (účel, strategické směřování), koncepce (kroky, jak byla mise naplňována), plnění koncepce, vize pro další období, vazba na plnění koncepce poskytovatele/zřizovatele, případně vazba na plnění vyšších strategických cílů vyplývajících z platných dokumentů na národní a nadnárodní úrovni.</a:t>
            </a:r>
          </a:p>
          <a:p>
            <a:pPr marL="0" indent="0">
              <a:buNone/>
            </a:pPr>
            <a:endParaRPr lang="cs-CZ" sz="1600"/>
          </a:p>
        </p:txBody>
      </p:sp>
    </p:spTree>
    <p:extLst>
      <p:ext uri="{BB962C8B-B14F-4D97-AF65-F5344CB8AC3E}">
        <p14:creationId xmlns:p14="http://schemas.microsoft.com/office/powerpoint/2010/main" val="70857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</Template>
  <TotalTime>742</TotalTime>
  <Words>63</Words>
  <Application>Microsoft Office PowerPoint</Application>
  <PresentationFormat>Předvádění na obrazovce (4:3)</PresentationFormat>
  <Paragraphs>34</Paragraphs>
  <Slides>4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sablona</vt:lpstr>
      <vt:lpstr>METODIKA 17+</vt:lpstr>
      <vt:lpstr> </vt:lpstr>
      <vt:lpstr> </vt:lpstr>
      <vt:lpstr> 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Miholová Kateřina</dc:creator>
  <cp:lastModifiedBy>Pávková Markéta</cp:lastModifiedBy>
  <cp:revision>92</cp:revision>
  <cp:lastPrinted>2018-03-14T14:46:25Z</cp:lastPrinted>
  <dcterms:created xsi:type="dcterms:W3CDTF">2018-03-12T14:41:20Z</dcterms:created>
  <dcterms:modified xsi:type="dcterms:W3CDTF">2018-11-22T15:31:16Z</dcterms:modified>
</cp:coreProperties>
</file>