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09" r:id="rId2"/>
    <p:sldId id="307" r:id="rId3"/>
    <p:sldId id="308" r:id="rId4"/>
    <p:sldId id="310" r:id="rId5"/>
    <p:sldId id="288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95"/>
    <p:restoredTop sz="93696"/>
  </p:normalViewPr>
  <p:slideViewPr>
    <p:cSldViewPr snapToGrid="0" snapToObjects="1">
      <p:cViewPr varScale="1">
        <p:scale>
          <a:sx n="62" d="100"/>
          <a:sy n="62" d="100"/>
        </p:scale>
        <p:origin x="216" y="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11A50-A97A-D048-BDCA-F751A4C26748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32121-4E0B-C64A-ABE3-E90D1BC617B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0097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A52EB-B55E-0C4B-BB3D-5DC3193480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3BCE6F-8E6B-4549-8254-657BE1BA3D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2F522-C277-F249-AEE7-667FC398D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3CEA1-EF2C-D346-8C66-E8E565FEF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D7D90-B855-E040-AFEA-D50F3FD06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9340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2445C-6D24-FB46-8B6E-1EF930C51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F39AFD-5F5A-8B45-A340-6822336FC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D5746-0A36-2D4B-AC99-959DC4708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AD8A8-4812-1C45-98FF-3D7D270F3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67D48-3334-1F45-A75C-8D627E3CC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4943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2C482F-6E6A-D348-B3DC-585563BC6C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248499-24F4-4F4B-92BD-CA5ADD24EC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E034E-815B-9D41-85C3-3E60A8989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ADFC3-C415-1C4B-9A97-C1BE8C25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318F45-829F-8849-8D78-88E32B048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8649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70FD7-DE9C-FE43-9412-425B5B951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C8FD2-0825-DE40-A867-60BFC2B62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458F1-55C0-8349-9308-BDBD845D6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CF14B-DA9A-884E-9BB2-DD319B377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92D94-1D2C-9441-AFB7-2E61C640D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342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72F4C-21B6-654E-BE3B-624589AC9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DDD25A-1282-AA47-BCCB-5C8C278A4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3F079-4D0E-7C4C-9F44-D30E22AD6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0A9D1-36B4-074E-A992-7B5C20ABE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55FA7-EA10-D14B-9743-6AE82EC1D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3791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1549E-643F-CD45-A9A9-D36179ABD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4D5CE-5142-8740-8A92-C2FA0D577A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430DA1-AF65-7646-94BE-7438609F76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5A4232-4E9B-C343-B9FE-C982BB349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18648D-23A0-E14D-B937-620AC9472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0735ED-C763-9A47-834F-1CA6A8C59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5266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DC75F-402D-AA46-9883-44C1B635A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D2F36-DF71-124D-9971-1670D0E985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28BE1D-6FF5-FB44-8E9C-F1D7AC2056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3818CD-F46F-3640-9212-7225F118FE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EF2DE1-F611-1044-A659-0C2062A1E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1100A2-2A0A-8F43-A96B-72D5C2357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1C3ADC-5572-0749-9B7A-670718ED4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4FD2F3-CFA4-EF49-9F0E-CFDDE569C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649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379FE-9A65-E449-8734-01DE5E752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E59221-410C-DE4C-87D0-A09510E37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581D3D-2EEC-8940-9448-2B3A15901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EF74CE-2FDC-494E-BBE9-9736421D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458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EF710A-21A1-A149-B757-D7B257B22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9C4C85-C9F1-FE47-A5AB-4CD40319B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82849-6ACD-AA48-AB3E-0461960F1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2907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4F118-ABD6-7F42-B43B-42CFDDC5C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16CFB-622B-5B48-979C-44CFE1B806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5FE59-243E-0440-9B88-488250293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AD3897-1911-B343-932D-C3F2FCC9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C2B6B-2ED1-094C-8306-B3F895269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0F3F36-8229-784B-911C-D4BC30C5B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2079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A47D7-82ED-9D4B-8D5E-B91B259A3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430D1B-CB22-C042-87A1-A459463421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155A58-59AF-1B45-8668-35F59D361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498B4E-18C2-C440-B0A7-CABE03D8D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C75A9-BA85-1947-8509-890809293BFD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E67F09-2DCF-914C-9889-D54A91558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E6FA9F-5262-864D-B8FD-56F30998E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658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2C60F1-E82A-6842-B21C-DCCFD5A93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51105-8229-104E-BE25-C28C1EE8F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F7255-4B8A-EE44-A5A4-D605F9F2A4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C75A9-BA85-1947-8509-890809293BFD}" type="datetimeFigureOut">
              <a:rPr lang="cs-CZ" smtClean="0"/>
              <a:t>20.11.18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07BF1-1C6F-674B-9C45-12A58CBA6C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9119B-0E40-BF43-9E54-09CB279257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230A8-14B9-8B45-B56B-AA549760D6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905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00A394CE-48FC-1346-AB28-A8477A2D7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527" y="167369"/>
            <a:ext cx="8354291" cy="678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3EBB8DC3-073E-7949-BDE6-3445A2ABB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44" y="331093"/>
            <a:ext cx="8086635" cy="647700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70C0"/>
                </a:solidFill>
                <a:latin typeface="+mn-lt"/>
              </a:rPr>
              <a:t>M17+ zahrnuje 5 modulů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1C2789CF-72C3-9945-8B38-A6260A213C6D}"/>
              </a:ext>
            </a:extLst>
          </p:cNvPr>
          <p:cNvSpPr txBox="1">
            <a:spLocks/>
          </p:cNvSpPr>
          <p:nvPr/>
        </p:nvSpPr>
        <p:spPr>
          <a:xfrm>
            <a:off x="1200993" y="2034795"/>
            <a:ext cx="8376313" cy="410686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500" b="1" dirty="0">
                <a:solidFill>
                  <a:srgbClr val="0070C0"/>
                </a:solidFill>
              </a:rPr>
              <a:t>MODUL 1 </a:t>
            </a:r>
            <a:r>
              <a:rPr lang="cs-CZ" sz="2500" b="1" dirty="0"/>
              <a:t>- </a:t>
            </a:r>
            <a:r>
              <a:rPr lang="cs-CZ" sz="2000" b="1" dirty="0"/>
              <a:t>Kvalita vybraných výsledků</a:t>
            </a:r>
          </a:p>
          <a:p>
            <a:pPr marL="0" indent="0">
              <a:buNone/>
            </a:pPr>
            <a:r>
              <a:rPr lang="cs-CZ" sz="2200" dirty="0"/>
              <a:t>Tzv. </a:t>
            </a:r>
            <a:r>
              <a:rPr lang="cs-CZ" sz="2200" b="1" dirty="0" err="1"/>
              <a:t>nebibliometrizovatelné</a:t>
            </a:r>
            <a:r>
              <a:rPr lang="cs-CZ" sz="2200" b="1" dirty="0"/>
              <a:t> výsledky</a:t>
            </a:r>
            <a:r>
              <a:rPr lang="cs-CZ" sz="2200" dirty="0"/>
              <a:t>, které byly hodnoceny externími hodnotiteli </a:t>
            </a:r>
            <a:r>
              <a:rPr lang="cs-CZ" sz="2200" b="1" dirty="0"/>
              <a:t>dle společenské relevance</a:t>
            </a:r>
            <a:r>
              <a:rPr lang="cs-CZ" sz="2200" dirty="0"/>
              <a:t>; limit 10% výsledků 2016; rok 2019 – </a:t>
            </a:r>
            <a:r>
              <a:rPr lang="cs-CZ" sz="2200" b="1" dirty="0"/>
              <a:t>excelence</a:t>
            </a:r>
            <a:r>
              <a:rPr lang="cs-CZ" sz="2200" dirty="0"/>
              <a:t> nebo </a:t>
            </a:r>
            <a:r>
              <a:rPr lang="cs-CZ" sz="2200" b="1" dirty="0"/>
              <a:t>společenská relevance </a:t>
            </a:r>
            <a:r>
              <a:rPr lang="cs-CZ" sz="2200" dirty="0"/>
              <a:t>(</a:t>
            </a:r>
            <a:r>
              <a:rPr lang="cs-CZ" sz="2200" b="1" dirty="0"/>
              <a:t>v roce 2020 jakékoliv špičkové výsledky, včetně </a:t>
            </a:r>
            <a:r>
              <a:rPr lang="cs-CZ" sz="2200" b="1" dirty="0" err="1"/>
              <a:t>bibliometrizovatelných</a:t>
            </a:r>
            <a:r>
              <a:rPr lang="cs-CZ" sz="2200" dirty="0"/>
              <a:t>);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2 </a:t>
            </a:r>
            <a:r>
              <a:rPr lang="cs-CZ" sz="2500" b="1" dirty="0"/>
              <a:t>- </a:t>
            </a:r>
            <a:r>
              <a:rPr lang="cs-CZ" sz="2000" b="1" dirty="0"/>
              <a:t>Výkonnost výzkumu</a:t>
            </a:r>
          </a:p>
          <a:p>
            <a:pPr marL="0" indent="0">
              <a:buNone/>
            </a:pPr>
            <a:r>
              <a:rPr lang="cs-CZ" sz="2200" dirty="0"/>
              <a:t>Celkový výkonnostní profil výzkumu; oborová a institucionální </a:t>
            </a:r>
            <a:r>
              <a:rPr lang="cs-CZ" sz="2200" b="1" dirty="0" err="1"/>
              <a:t>bibliometrie</a:t>
            </a:r>
            <a:r>
              <a:rPr lang="cs-CZ" sz="2200" b="1" dirty="0"/>
              <a:t> s využitím AIS a v mezinárodním srovnání</a:t>
            </a:r>
            <a:r>
              <a:rPr lang="cs-CZ" sz="2200" dirty="0"/>
              <a:t>; v diskuzi je komplementární analýza ČKR a zohlednění oborového </a:t>
            </a:r>
            <a:r>
              <a:rPr lang="cs-CZ" sz="2000" dirty="0"/>
              <a:t>DKRVO a/nebo FTE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3 </a:t>
            </a:r>
            <a:r>
              <a:rPr lang="cs-CZ" sz="2000" b="1" dirty="0"/>
              <a:t>– Společenská relevance</a:t>
            </a:r>
          </a:p>
          <a:p>
            <a:pPr marL="0" indent="0">
              <a:buNone/>
            </a:pPr>
            <a:r>
              <a:rPr lang="cs-CZ" sz="2200" b="1" dirty="0"/>
              <a:t>Výsledky s ekonomickým nebo společenským dopadem</a:t>
            </a:r>
            <a:r>
              <a:rPr lang="cs-CZ" sz="2200" dirty="0"/>
              <a:t>, přenos výsledků do praxe, spolupráce s aplikační sférou, transfer technologií…;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4 </a:t>
            </a:r>
            <a:r>
              <a:rPr lang="cs-CZ" sz="2000" b="1" dirty="0"/>
              <a:t>– </a:t>
            </a:r>
            <a:r>
              <a:rPr lang="cs-CZ" sz="2000" b="1" dirty="0" err="1"/>
              <a:t>Viabilita</a:t>
            </a:r>
            <a:endParaRPr lang="cs-CZ" sz="2000" b="1" dirty="0"/>
          </a:p>
          <a:p>
            <a:pPr marL="0" indent="0">
              <a:buNone/>
            </a:pPr>
            <a:r>
              <a:rPr lang="cs-CZ" sz="2200" b="1" dirty="0"/>
              <a:t>Výzkumné prostředí instituce </a:t>
            </a:r>
            <a:r>
              <a:rPr lang="cs-CZ" sz="2200" dirty="0"/>
              <a:t>– tj. řízení HR, PhD, „</a:t>
            </a:r>
            <a:r>
              <a:rPr lang="cs-CZ" sz="2200" dirty="0" err="1"/>
              <a:t>recruitment</a:t>
            </a:r>
            <a:r>
              <a:rPr lang="cs-CZ" sz="2200" dirty="0"/>
              <a:t>“, infrastruktury a sdílení přístrojů, úspěšné zapojení akademiků do mezinárodního výzkumného prostředí…;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5 </a:t>
            </a:r>
            <a:r>
              <a:rPr lang="cs-CZ" sz="2000" b="1" dirty="0"/>
              <a:t>– Strategie a koncepce</a:t>
            </a:r>
          </a:p>
          <a:p>
            <a:pPr marL="0" indent="0">
              <a:buNone/>
            </a:pPr>
            <a:r>
              <a:rPr lang="cs-CZ" sz="2200" b="1" dirty="0"/>
              <a:t>Strategie a vize výzkumu</a:t>
            </a:r>
            <a:r>
              <a:rPr lang="cs-CZ" sz="2200" dirty="0"/>
              <a:t>, dlouhodobý záměr, etika výzkumu, OA/OS, žebříčky univerzit….</a:t>
            </a:r>
          </a:p>
          <a:p>
            <a:endParaRPr lang="cs-CZ" sz="1200" dirty="0">
              <a:latin typeface="Tw Cen MT" panose="020B0602020104020603" pitchFamily="34" charset="-18"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12FF8CE4-9A65-0C41-AEA2-0F1DFEC06DAB}"/>
              </a:ext>
            </a:extLst>
          </p:cNvPr>
          <p:cNvSpPr/>
          <p:nvPr/>
        </p:nvSpPr>
        <p:spPr bwMode="auto">
          <a:xfrm>
            <a:off x="1041401" y="1798658"/>
            <a:ext cx="8521498" cy="1886651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180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36677F4-AA4D-C646-84AF-180E1891A258}"/>
              </a:ext>
            </a:extLst>
          </p:cNvPr>
          <p:cNvSpPr txBox="1"/>
          <p:nvPr/>
        </p:nvSpPr>
        <p:spPr>
          <a:xfrm>
            <a:off x="2069240" y="1039530"/>
            <a:ext cx="101938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>
                <a:solidFill>
                  <a:srgbClr val="FF0000"/>
                </a:solidFill>
                <a:latin typeface="Tw Cen MT" panose="020B0602020104020603" pitchFamily="34" charset="-18"/>
              </a:rPr>
              <a:t>Přechodné implementační období 2017-2019</a:t>
            </a:r>
            <a:r>
              <a:rPr lang="cs-CZ" sz="1800" b="1" dirty="0">
                <a:solidFill>
                  <a:srgbClr val="FF0000"/>
                </a:solidFill>
                <a:latin typeface="Tw Cen MT" panose="020B0602020104020603" pitchFamily="34" charset="-18"/>
              </a:rPr>
              <a:t>; </a:t>
            </a:r>
            <a:r>
              <a:rPr lang="cs-CZ" sz="1800" b="1" dirty="0">
                <a:latin typeface="Tw Cen MT" panose="020B0602020104020603" pitchFamily="34" charset="-18"/>
              </a:rPr>
              <a:t>plný náběh 2020/2021</a:t>
            </a:r>
          </a:p>
        </p:txBody>
      </p:sp>
      <p:sp>
        <p:nvSpPr>
          <p:cNvPr id="9" name="Pravá složená závorka 8">
            <a:extLst>
              <a:ext uri="{FF2B5EF4-FFF2-40B4-BE49-F238E27FC236}">
                <a16:creationId xmlns:a16="http://schemas.microsoft.com/office/drawing/2014/main" id="{BC585683-9FE1-F94B-990C-3049452E9ED0}"/>
              </a:ext>
            </a:extLst>
          </p:cNvPr>
          <p:cNvSpPr/>
          <p:nvPr/>
        </p:nvSpPr>
        <p:spPr>
          <a:xfrm>
            <a:off x="9723983" y="1948143"/>
            <a:ext cx="154868" cy="148085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4298E4E-9562-7F46-B6A3-66B3C9AF323C}"/>
              </a:ext>
            </a:extLst>
          </p:cNvPr>
          <p:cNvSpPr txBox="1"/>
          <p:nvPr/>
        </p:nvSpPr>
        <p:spPr>
          <a:xfrm>
            <a:off x="9808158" y="1891905"/>
            <a:ext cx="800219" cy="197841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2000" dirty="0"/>
              <a:t>Odborné panely Úřadu vlády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FC6DFB2D-1479-2F40-8F41-C5C9DF45B289}"/>
              </a:ext>
            </a:extLst>
          </p:cNvPr>
          <p:cNvSpPr txBox="1"/>
          <p:nvPr/>
        </p:nvSpPr>
        <p:spPr>
          <a:xfrm>
            <a:off x="10092939" y="4005273"/>
            <a:ext cx="492443" cy="209824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2000" dirty="0"/>
              <a:t>Poskytovatelé/VO</a:t>
            </a:r>
          </a:p>
        </p:txBody>
      </p:sp>
      <p:sp>
        <p:nvSpPr>
          <p:cNvPr id="12" name="Pravá složená závorka 8">
            <a:extLst>
              <a:ext uri="{FF2B5EF4-FFF2-40B4-BE49-F238E27FC236}">
                <a16:creationId xmlns:a16="http://schemas.microsoft.com/office/drawing/2014/main" id="{710C5CCB-7677-6C45-9425-D12ADA266B6F}"/>
              </a:ext>
            </a:extLst>
          </p:cNvPr>
          <p:cNvSpPr/>
          <p:nvPr/>
        </p:nvSpPr>
        <p:spPr>
          <a:xfrm>
            <a:off x="9723983" y="3497543"/>
            <a:ext cx="154868" cy="26059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</p:spTree>
    <p:extLst>
      <p:ext uri="{BB962C8B-B14F-4D97-AF65-F5344CB8AC3E}">
        <p14:creationId xmlns:p14="http://schemas.microsoft.com/office/powerpoint/2010/main" val="4109014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3EBB8DC3-073E-7949-BDE6-3445A2ABB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44" y="331093"/>
            <a:ext cx="8086635" cy="647700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70C0"/>
                </a:solidFill>
                <a:latin typeface="+mn-lt"/>
              </a:rPr>
              <a:t>M17+ zahrnuje 5 modulů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1C2789CF-72C3-9945-8B38-A6260A213C6D}"/>
              </a:ext>
            </a:extLst>
          </p:cNvPr>
          <p:cNvSpPr txBox="1">
            <a:spLocks/>
          </p:cNvSpPr>
          <p:nvPr/>
        </p:nvSpPr>
        <p:spPr>
          <a:xfrm>
            <a:off x="1200993" y="2034795"/>
            <a:ext cx="8376313" cy="410686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500" b="1" dirty="0">
                <a:solidFill>
                  <a:srgbClr val="0070C0"/>
                </a:solidFill>
              </a:rPr>
              <a:t>MODUL 1 </a:t>
            </a:r>
            <a:r>
              <a:rPr lang="cs-CZ" sz="2500" b="1" dirty="0"/>
              <a:t>- </a:t>
            </a:r>
            <a:r>
              <a:rPr lang="cs-CZ" sz="2000" b="1" dirty="0"/>
              <a:t>Kvalita vybraných výsledků</a:t>
            </a:r>
          </a:p>
          <a:p>
            <a:pPr marL="0" indent="0">
              <a:buNone/>
            </a:pPr>
            <a:r>
              <a:rPr lang="cs-CZ" sz="2200" dirty="0"/>
              <a:t>Tzv. </a:t>
            </a:r>
            <a:r>
              <a:rPr lang="cs-CZ" sz="2200" b="1" dirty="0" err="1"/>
              <a:t>nebibliometrizovatelné</a:t>
            </a:r>
            <a:r>
              <a:rPr lang="cs-CZ" sz="2200" b="1" dirty="0"/>
              <a:t> výsledky</a:t>
            </a:r>
            <a:r>
              <a:rPr lang="cs-CZ" sz="2200" dirty="0"/>
              <a:t>, které byly hodnoceny externími hodnotiteli </a:t>
            </a:r>
            <a:r>
              <a:rPr lang="cs-CZ" sz="2200" b="1" dirty="0"/>
              <a:t>dle společenské relevance</a:t>
            </a:r>
            <a:r>
              <a:rPr lang="cs-CZ" sz="2200" dirty="0"/>
              <a:t>; limit 10% výsledků 2016; rok 2019 – </a:t>
            </a:r>
            <a:r>
              <a:rPr lang="cs-CZ" sz="2200" b="1" dirty="0"/>
              <a:t>excelence</a:t>
            </a:r>
            <a:r>
              <a:rPr lang="cs-CZ" sz="2200" dirty="0"/>
              <a:t> nebo </a:t>
            </a:r>
            <a:r>
              <a:rPr lang="cs-CZ" sz="2200" b="1" dirty="0"/>
              <a:t>společenská relevance </a:t>
            </a:r>
            <a:r>
              <a:rPr lang="cs-CZ" sz="2200" dirty="0"/>
              <a:t>(</a:t>
            </a:r>
            <a:r>
              <a:rPr lang="cs-CZ" sz="2200" b="1" dirty="0"/>
              <a:t>v roce 2020 jakékoliv špičkové výsledky, včetně </a:t>
            </a:r>
            <a:r>
              <a:rPr lang="cs-CZ" sz="2200" b="1" dirty="0" err="1"/>
              <a:t>bibliometrizovatelných</a:t>
            </a:r>
            <a:r>
              <a:rPr lang="cs-CZ" sz="2200" dirty="0"/>
              <a:t>);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2 </a:t>
            </a:r>
            <a:r>
              <a:rPr lang="cs-CZ" sz="2500" b="1" dirty="0"/>
              <a:t>- </a:t>
            </a:r>
            <a:r>
              <a:rPr lang="cs-CZ" sz="2000" b="1" dirty="0"/>
              <a:t>Výkonnost výzkumu</a:t>
            </a:r>
          </a:p>
          <a:p>
            <a:pPr marL="0" indent="0">
              <a:buNone/>
            </a:pPr>
            <a:r>
              <a:rPr lang="cs-CZ" sz="2200" dirty="0"/>
              <a:t>Celkový výkonnostní profil výzkumu; oborová a institucionální </a:t>
            </a:r>
            <a:r>
              <a:rPr lang="cs-CZ" sz="2200" b="1" dirty="0" err="1"/>
              <a:t>bibliometrie</a:t>
            </a:r>
            <a:r>
              <a:rPr lang="cs-CZ" sz="2200" b="1" dirty="0"/>
              <a:t> s využitím AIS a v mezinárodním srovnání</a:t>
            </a:r>
            <a:r>
              <a:rPr lang="cs-CZ" sz="2200" dirty="0"/>
              <a:t>; v diskuzi je komplementární analýza ČKR a zohlednění oborového </a:t>
            </a:r>
            <a:r>
              <a:rPr lang="cs-CZ" sz="2000" dirty="0"/>
              <a:t>DKRVO a/nebo FTE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3 </a:t>
            </a:r>
            <a:r>
              <a:rPr lang="cs-CZ" sz="2000" b="1" dirty="0"/>
              <a:t>– Společenská relevance</a:t>
            </a:r>
          </a:p>
          <a:p>
            <a:pPr marL="0" indent="0">
              <a:buNone/>
            </a:pPr>
            <a:r>
              <a:rPr lang="cs-CZ" sz="2200" b="1" dirty="0"/>
              <a:t>Výsledky s ekonomickým nebo společenským dopadem</a:t>
            </a:r>
            <a:r>
              <a:rPr lang="cs-CZ" sz="2200" dirty="0"/>
              <a:t>, přenos výsledků do praxe, spolupráce s aplikační sférou, transfer technologií…;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4 </a:t>
            </a:r>
            <a:r>
              <a:rPr lang="cs-CZ" sz="2000" b="1" dirty="0"/>
              <a:t>– </a:t>
            </a:r>
            <a:r>
              <a:rPr lang="cs-CZ" sz="2000" b="1" dirty="0" err="1"/>
              <a:t>Viabilita</a:t>
            </a:r>
            <a:endParaRPr lang="cs-CZ" sz="2000" b="1" dirty="0"/>
          </a:p>
          <a:p>
            <a:pPr marL="0" indent="0">
              <a:buNone/>
            </a:pPr>
            <a:r>
              <a:rPr lang="cs-CZ" sz="2200" b="1" dirty="0"/>
              <a:t>Výzkumné prostředí instituce </a:t>
            </a:r>
            <a:r>
              <a:rPr lang="cs-CZ" sz="2200" dirty="0"/>
              <a:t>– tj. řízení HR, PhD, „</a:t>
            </a:r>
            <a:r>
              <a:rPr lang="cs-CZ" sz="2200" dirty="0" err="1"/>
              <a:t>recruitment</a:t>
            </a:r>
            <a:r>
              <a:rPr lang="cs-CZ" sz="2200" dirty="0"/>
              <a:t>“, infrastruktury a sdílení přístrojů, úspěšné zapojení akademiků do mezinárodního výzkumného prostředí…;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5 </a:t>
            </a:r>
            <a:r>
              <a:rPr lang="cs-CZ" sz="2000" b="1" dirty="0"/>
              <a:t>– Strategie a koncepce</a:t>
            </a:r>
          </a:p>
          <a:p>
            <a:pPr marL="0" indent="0">
              <a:buNone/>
            </a:pPr>
            <a:r>
              <a:rPr lang="cs-CZ" sz="2200" b="1" dirty="0"/>
              <a:t>Strategie a vize výzkumu</a:t>
            </a:r>
            <a:r>
              <a:rPr lang="cs-CZ" sz="2200" dirty="0"/>
              <a:t>, dlouhodobý záměr, etika výzkumu, OA/OS, žebříčky univerzit….</a:t>
            </a:r>
          </a:p>
          <a:p>
            <a:endParaRPr lang="cs-CZ" sz="1200" dirty="0">
              <a:latin typeface="Tw Cen MT" panose="020B0602020104020603" pitchFamily="34" charset="-18"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12FF8CE4-9A65-0C41-AEA2-0F1DFEC06DAB}"/>
              </a:ext>
            </a:extLst>
          </p:cNvPr>
          <p:cNvSpPr/>
          <p:nvPr/>
        </p:nvSpPr>
        <p:spPr bwMode="auto">
          <a:xfrm>
            <a:off x="1041401" y="1891905"/>
            <a:ext cx="8521498" cy="4407295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180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36677F4-AA4D-C646-84AF-180E1891A258}"/>
              </a:ext>
            </a:extLst>
          </p:cNvPr>
          <p:cNvSpPr txBox="1"/>
          <p:nvPr/>
        </p:nvSpPr>
        <p:spPr>
          <a:xfrm>
            <a:off x="3440840" y="1226568"/>
            <a:ext cx="85443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1" dirty="0">
                <a:latin typeface="Tw Cen MT" panose="020B0602020104020603" pitchFamily="34" charset="-18"/>
              </a:rPr>
              <a:t>Přechodné implementační období 2017-2019; </a:t>
            </a:r>
            <a:r>
              <a:rPr lang="cs-CZ" sz="3200" b="1" dirty="0">
                <a:solidFill>
                  <a:srgbClr val="FF0000"/>
                </a:solidFill>
                <a:latin typeface="Tw Cen MT" panose="020B0602020104020603" pitchFamily="34" charset="-18"/>
              </a:rPr>
              <a:t>plný náběh 2020/2021</a:t>
            </a:r>
          </a:p>
        </p:txBody>
      </p:sp>
      <p:sp>
        <p:nvSpPr>
          <p:cNvPr id="9" name="Pravá složená závorka 8">
            <a:extLst>
              <a:ext uri="{FF2B5EF4-FFF2-40B4-BE49-F238E27FC236}">
                <a16:creationId xmlns:a16="http://schemas.microsoft.com/office/drawing/2014/main" id="{BC585683-9FE1-F94B-990C-3049452E9ED0}"/>
              </a:ext>
            </a:extLst>
          </p:cNvPr>
          <p:cNvSpPr/>
          <p:nvPr/>
        </p:nvSpPr>
        <p:spPr>
          <a:xfrm>
            <a:off x="9723983" y="1948143"/>
            <a:ext cx="154868" cy="148085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4298E4E-9562-7F46-B6A3-66B3C9AF323C}"/>
              </a:ext>
            </a:extLst>
          </p:cNvPr>
          <p:cNvSpPr txBox="1"/>
          <p:nvPr/>
        </p:nvSpPr>
        <p:spPr>
          <a:xfrm>
            <a:off x="9808158" y="1891905"/>
            <a:ext cx="800219" cy="197841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2000" dirty="0"/>
              <a:t>Odborné panely Úřadu vlády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FC6DFB2D-1479-2F40-8F41-C5C9DF45B289}"/>
              </a:ext>
            </a:extLst>
          </p:cNvPr>
          <p:cNvSpPr txBox="1"/>
          <p:nvPr/>
        </p:nvSpPr>
        <p:spPr>
          <a:xfrm>
            <a:off x="10092939" y="4005273"/>
            <a:ext cx="492443" cy="209824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2000" dirty="0"/>
              <a:t>Poskytovatelé/VO</a:t>
            </a:r>
          </a:p>
        </p:txBody>
      </p:sp>
      <p:sp>
        <p:nvSpPr>
          <p:cNvPr id="12" name="Pravá složená závorka 8">
            <a:extLst>
              <a:ext uri="{FF2B5EF4-FFF2-40B4-BE49-F238E27FC236}">
                <a16:creationId xmlns:a16="http://schemas.microsoft.com/office/drawing/2014/main" id="{710C5CCB-7677-6C45-9425-D12ADA266B6F}"/>
              </a:ext>
            </a:extLst>
          </p:cNvPr>
          <p:cNvSpPr/>
          <p:nvPr/>
        </p:nvSpPr>
        <p:spPr>
          <a:xfrm>
            <a:off x="9723983" y="3497543"/>
            <a:ext cx="154868" cy="26059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</p:spTree>
    <p:extLst>
      <p:ext uri="{BB962C8B-B14F-4D97-AF65-F5344CB8AC3E}">
        <p14:creationId xmlns:p14="http://schemas.microsoft.com/office/powerpoint/2010/main" val="2723764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3EBB8DC3-073E-7949-BDE6-3445A2ABB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44" y="331093"/>
            <a:ext cx="8086635" cy="647700"/>
          </a:xfrm>
        </p:spPr>
        <p:txBody>
          <a:bodyPr>
            <a:normAutofit/>
          </a:bodyPr>
          <a:lstStyle/>
          <a:p>
            <a:r>
              <a:rPr lang="cs-CZ" sz="4000" b="1" dirty="0">
                <a:solidFill>
                  <a:srgbClr val="0070C0"/>
                </a:solidFill>
                <a:latin typeface="+mn-lt"/>
              </a:rPr>
              <a:t>M17+ zahrnuje 5 modulů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1C2789CF-72C3-9945-8B38-A6260A213C6D}"/>
              </a:ext>
            </a:extLst>
          </p:cNvPr>
          <p:cNvSpPr txBox="1">
            <a:spLocks/>
          </p:cNvSpPr>
          <p:nvPr/>
        </p:nvSpPr>
        <p:spPr>
          <a:xfrm>
            <a:off x="1200993" y="2034795"/>
            <a:ext cx="8376313" cy="410686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500" b="1" dirty="0">
                <a:solidFill>
                  <a:srgbClr val="0070C0"/>
                </a:solidFill>
              </a:rPr>
              <a:t>MODUL 1 </a:t>
            </a:r>
            <a:r>
              <a:rPr lang="cs-CZ" sz="2500" b="1" dirty="0"/>
              <a:t>- </a:t>
            </a:r>
            <a:r>
              <a:rPr lang="cs-CZ" sz="2000" b="1" dirty="0"/>
              <a:t>Kvalita vybraných výsledků</a:t>
            </a:r>
          </a:p>
          <a:p>
            <a:pPr marL="0" indent="0">
              <a:buNone/>
            </a:pPr>
            <a:r>
              <a:rPr lang="cs-CZ" sz="2200" dirty="0"/>
              <a:t>Tzv. </a:t>
            </a:r>
            <a:r>
              <a:rPr lang="cs-CZ" sz="2200" b="1" dirty="0" err="1"/>
              <a:t>nebibliometrizovatelné</a:t>
            </a:r>
            <a:r>
              <a:rPr lang="cs-CZ" sz="2200" b="1" dirty="0"/>
              <a:t> výsledky</a:t>
            </a:r>
            <a:r>
              <a:rPr lang="cs-CZ" sz="2200" dirty="0"/>
              <a:t>, které byly hodnoceny externími hodnotiteli </a:t>
            </a:r>
            <a:r>
              <a:rPr lang="cs-CZ" sz="2200" b="1" dirty="0"/>
              <a:t>dle společenské relevance</a:t>
            </a:r>
            <a:r>
              <a:rPr lang="cs-CZ" sz="2200" dirty="0"/>
              <a:t>; limit 10% výsledků 2016; rok 2019 – </a:t>
            </a:r>
            <a:r>
              <a:rPr lang="cs-CZ" sz="2200" b="1" dirty="0"/>
              <a:t>excelence</a:t>
            </a:r>
            <a:r>
              <a:rPr lang="cs-CZ" sz="2200" dirty="0"/>
              <a:t> nebo </a:t>
            </a:r>
            <a:r>
              <a:rPr lang="cs-CZ" sz="2200" b="1" dirty="0"/>
              <a:t>společenská relevance </a:t>
            </a:r>
            <a:r>
              <a:rPr lang="cs-CZ" sz="2200" dirty="0"/>
              <a:t>(</a:t>
            </a:r>
            <a:r>
              <a:rPr lang="cs-CZ" sz="2200" b="1" dirty="0"/>
              <a:t>v roce 2020 jakékoliv špičkové výsledky, včetně </a:t>
            </a:r>
            <a:r>
              <a:rPr lang="cs-CZ" sz="2200" b="1" dirty="0" err="1"/>
              <a:t>bibliometrizovatelných</a:t>
            </a:r>
            <a:r>
              <a:rPr lang="cs-CZ" sz="2200" dirty="0"/>
              <a:t>);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2 </a:t>
            </a:r>
            <a:r>
              <a:rPr lang="cs-CZ" sz="2500" b="1" dirty="0"/>
              <a:t>- </a:t>
            </a:r>
            <a:r>
              <a:rPr lang="cs-CZ" sz="2000" b="1" dirty="0"/>
              <a:t>Výkonnost výzkumu</a:t>
            </a:r>
          </a:p>
          <a:p>
            <a:pPr marL="0" indent="0">
              <a:buNone/>
            </a:pPr>
            <a:r>
              <a:rPr lang="cs-CZ" sz="2200" dirty="0"/>
              <a:t>Celkový výkonnostní profil výzkumu; oborová a institucionální </a:t>
            </a:r>
            <a:r>
              <a:rPr lang="cs-CZ" sz="2200" b="1" dirty="0" err="1"/>
              <a:t>bibliometrie</a:t>
            </a:r>
            <a:r>
              <a:rPr lang="cs-CZ" sz="2200" b="1" dirty="0"/>
              <a:t> s využitím AIS a v mezinárodním srovnání</a:t>
            </a:r>
            <a:r>
              <a:rPr lang="cs-CZ" sz="2200" dirty="0"/>
              <a:t>; v diskuzi je komplementární analýza ČKR a zohlednění oborového </a:t>
            </a:r>
            <a:r>
              <a:rPr lang="cs-CZ" sz="2000" dirty="0"/>
              <a:t>DKRVO a/nebo FTE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3 </a:t>
            </a:r>
            <a:r>
              <a:rPr lang="cs-CZ" sz="2000" b="1" dirty="0"/>
              <a:t>– Společenská relevance</a:t>
            </a:r>
          </a:p>
          <a:p>
            <a:pPr marL="0" indent="0">
              <a:buNone/>
            </a:pPr>
            <a:r>
              <a:rPr lang="cs-CZ" sz="2200" b="1" dirty="0"/>
              <a:t>Výsledky s ekonomickým nebo společenským dopadem</a:t>
            </a:r>
            <a:r>
              <a:rPr lang="cs-CZ" sz="2200" dirty="0"/>
              <a:t>, přenos výsledků do praxe, spolupráce s aplikační sférou, transfer technologií…;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4 </a:t>
            </a:r>
            <a:r>
              <a:rPr lang="cs-CZ" sz="2000" b="1" dirty="0"/>
              <a:t>– </a:t>
            </a:r>
            <a:r>
              <a:rPr lang="cs-CZ" sz="2000" b="1" dirty="0" err="1"/>
              <a:t>Viabilita</a:t>
            </a:r>
            <a:endParaRPr lang="cs-CZ" sz="2000" b="1" dirty="0"/>
          </a:p>
          <a:p>
            <a:pPr marL="0" indent="0">
              <a:buNone/>
            </a:pPr>
            <a:r>
              <a:rPr lang="cs-CZ" sz="2200" b="1" dirty="0"/>
              <a:t>Výzkumné prostředí instituce </a:t>
            </a:r>
            <a:r>
              <a:rPr lang="cs-CZ" sz="2200" dirty="0"/>
              <a:t>– tj. řízení HR, PhD, „</a:t>
            </a:r>
            <a:r>
              <a:rPr lang="cs-CZ" sz="2200" dirty="0" err="1"/>
              <a:t>recruitment</a:t>
            </a:r>
            <a:r>
              <a:rPr lang="cs-CZ" sz="2200" dirty="0"/>
              <a:t>“, infrastruktury a sdílení přístrojů, úspěšné zapojení akademiků do mezinárodního výzkumného prostředí…;</a:t>
            </a:r>
          </a:p>
          <a:p>
            <a:endParaRPr lang="cs-CZ" sz="1800" dirty="0"/>
          </a:p>
          <a:p>
            <a:r>
              <a:rPr lang="cs-CZ" sz="2500" b="1" dirty="0">
                <a:solidFill>
                  <a:srgbClr val="0070C0"/>
                </a:solidFill>
              </a:rPr>
              <a:t>MODUL 5 </a:t>
            </a:r>
            <a:r>
              <a:rPr lang="cs-CZ" sz="2000" b="1" dirty="0"/>
              <a:t>– Strategie a koncepce</a:t>
            </a:r>
          </a:p>
          <a:p>
            <a:pPr marL="0" indent="0">
              <a:buNone/>
            </a:pPr>
            <a:r>
              <a:rPr lang="cs-CZ" sz="2200" b="1" dirty="0"/>
              <a:t>Strategie a vize výzkumu</a:t>
            </a:r>
            <a:r>
              <a:rPr lang="cs-CZ" sz="2200" dirty="0"/>
              <a:t>, dlouhodobý záměr, etika výzkumu, OA/OS, žebříčky univerzit….</a:t>
            </a:r>
          </a:p>
          <a:p>
            <a:endParaRPr lang="cs-CZ" sz="1200" dirty="0">
              <a:latin typeface="Tw Cen MT" panose="020B0602020104020603" pitchFamily="34" charset="-18"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12FF8CE4-9A65-0C41-AEA2-0F1DFEC06DAB}"/>
              </a:ext>
            </a:extLst>
          </p:cNvPr>
          <p:cNvSpPr/>
          <p:nvPr/>
        </p:nvSpPr>
        <p:spPr bwMode="auto">
          <a:xfrm>
            <a:off x="1041401" y="3678382"/>
            <a:ext cx="8521498" cy="2620818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cs-CZ" sz="180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36677F4-AA4D-C646-84AF-180E1891A258}"/>
              </a:ext>
            </a:extLst>
          </p:cNvPr>
          <p:cNvSpPr txBox="1"/>
          <p:nvPr/>
        </p:nvSpPr>
        <p:spPr>
          <a:xfrm>
            <a:off x="3440840" y="1226568"/>
            <a:ext cx="85443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1" dirty="0">
                <a:latin typeface="Tw Cen MT" panose="020B0602020104020603" pitchFamily="34" charset="-18"/>
              </a:rPr>
              <a:t>Přechodné implementační období 2017-2019; </a:t>
            </a:r>
            <a:r>
              <a:rPr lang="cs-CZ" sz="3200" b="1" dirty="0">
                <a:solidFill>
                  <a:srgbClr val="FF0000"/>
                </a:solidFill>
                <a:latin typeface="Tw Cen MT" panose="020B0602020104020603" pitchFamily="34" charset="-18"/>
              </a:rPr>
              <a:t>plný náběh 2020/2021</a:t>
            </a:r>
          </a:p>
        </p:txBody>
      </p:sp>
      <p:sp>
        <p:nvSpPr>
          <p:cNvPr id="9" name="Pravá složená závorka 8">
            <a:extLst>
              <a:ext uri="{FF2B5EF4-FFF2-40B4-BE49-F238E27FC236}">
                <a16:creationId xmlns:a16="http://schemas.microsoft.com/office/drawing/2014/main" id="{BC585683-9FE1-F94B-990C-3049452E9ED0}"/>
              </a:ext>
            </a:extLst>
          </p:cNvPr>
          <p:cNvSpPr/>
          <p:nvPr/>
        </p:nvSpPr>
        <p:spPr>
          <a:xfrm>
            <a:off x="9723983" y="1948143"/>
            <a:ext cx="154868" cy="148085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4298E4E-9562-7F46-B6A3-66B3C9AF323C}"/>
              </a:ext>
            </a:extLst>
          </p:cNvPr>
          <p:cNvSpPr txBox="1"/>
          <p:nvPr/>
        </p:nvSpPr>
        <p:spPr>
          <a:xfrm>
            <a:off x="9808158" y="1891905"/>
            <a:ext cx="800219" cy="197841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2000" dirty="0"/>
              <a:t>Odborné panely Úřadu vlády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FC6DFB2D-1479-2F40-8F41-C5C9DF45B289}"/>
              </a:ext>
            </a:extLst>
          </p:cNvPr>
          <p:cNvSpPr txBox="1"/>
          <p:nvPr/>
        </p:nvSpPr>
        <p:spPr>
          <a:xfrm>
            <a:off x="10092939" y="4005273"/>
            <a:ext cx="492443" cy="209824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2000" dirty="0"/>
              <a:t>Poskytovatelé/VO</a:t>
            </a:r>
          </a:p>
        </p:txBody>
      </p:sp>
      <p:sp>
        <p:nvSpPr>
          <p:cNvPr id="12" name="Pravá složená závorka 8">
            <a:extLst>
              <a:ext uri="{FF2B5EF4-FFF2-40B4-BE49-F238E27FC236}">
                <a16:creationId xmlns:a16="http://schemas.microsoft.com/office/drawing/2014/main" id="{710C5CCB-7677-6C45-9425-D12ADA266B6F}"/>
              </a:ext>
            </a:extLst>
          </p:cNvPr>
          <p:cNvSpPr/>
          <p:nvPr/>
        </p:nvSpPr>
        <p:spPr>
          <a:xfrm>
            <a:off x="9723983" y="3497543"/>
            <a:ext cx="154868" cy="260597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</p:spTree>
    <p:extLst>
      <p:ext uri="{BB962C8B-B14F-4D97-AF65-F5344CB8AC3E}">
        <p14:creationId xmlns:p14="http://schemas.microsoft.com/office/powerpoint/2010/main" val="3154537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34E424-5A26-AA40-9D60-4B55A72536F3}"/>
              </a:ext>
            </a:extLst>
          </p:cNvPr>
          <p:cNvSpPr txBox="1"/>
          <p:nvPr/>
        </p:nvSpPr>
        <p:spPr>
          <a:xfrm>
            <a:off x="1053527" y="67696"/>
            <a:ext cx="9409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3200" b="1" dirty="0">
                <a:solidFill>
                  <a:srgbClr val="0070C0"/>
                </a:solidFill>
              </a:rPr>
              <a:t>Důležité termíny, parametry a limity pro hodnocení VŠ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BB93A1-2D3C-CC48-8FA6-00F0BEE4EA07}"/>
              </a:ext>
            </a:extLst>
          </p:cNvPr>
          <p:cNvSpPr txBox="1"/>
          <p:nvPr/>
        </p:nvSpPr>
        <p:spPr>
          <a:xfrm>
            <a:off x="114300" y="820741"/>
            <a:ext cx="11842094" cy="721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Věcné dopracování M3, M4 a M5, </a:t>
            </a:r>
            <a:r>
              <a:rPr lang="cs-CZ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 hodnocení v těchto třech modulech </a:t>
            </a:r>
            <a:r>
              <a:rPr lang="cs-CZ" sz="1600" b="1" dirty="0"/>
              <a:t>a</a:t>
            </a:r>
            <a:r>
              <a:rPr lang="cs-CZ" sz="16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cs-CZ" sz="1600" b="1" dirty="0"/>
              <a:t>do konce října 2018; kompletní metodika do 30.9.2019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Forma </a:t>
            </a:r>
            <a:r>
              <a:rPr lang="cs-CZ" sz="1600" b="1" dirty="0" err="1"/>
              <a:t>sebeevaluační</a:t>
            </a:r>
            <a:r>
              <a:rPr lang="cs-CZ" sz="1600" b="1" dirty="0"/>
              <a:t> zprávy s textovou a tabulkovou částí 1x za 5 let;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Koordinace s formátem výroční zprávy, zprávy o hospodaření, IS </a:t>
            </a:r>
            <a:r>
              <a:rPr lang="cs-CZ" sz="1600" b="1" dirty="0" err="1"/>
              <a:t>VaVaI</a:t>
            </a:r>
            <a:r>
              <a:rPr lang="cs-CZ" sz="1600" b="1" dirty="0"/>
              <a:t> </a:t>
            </a:r>
            <a:r>
              <a:rPr lang="cs-CZ" sz="1600" b="1" dirty="0" err="1"/>
              <a:t>etc</a:t>
            </a:r>
            <a:r>
              <a:rPr lang="cs-CZ" sz="1600" b="1" dirty="0"/>
              <a:t>. z důvodu minimalizace zátěže;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Počítá se s pilotním odzkoušením v roce 2019 (s dostatečným časem pro možné korekce a </a:t>
            </a:r>
            <a:r>
              <a:rPr lang="cs-CZ" sz="1600" b="1" dirty="0" err="1"/>
              <a:t>upořesnění</a:t>
            </a:r>
            <a:r>
              <a:rPr lang="cs-CZ" sz="1600" b="1" dirty="0"/>
              <a:t>);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Váha modulu minimálně 10% s dominancí modulů 1, 2 a 3;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Moduly 3 a 4 jsou retrospektivní, modul 5 je prospektivní;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Modul 3 je fakultní (a </a:t>
            </a:r>
            <a:r>
              <a:rPr lang="cs-CZ" sz="1600" b="1" dirty="0" err="1"/>
              <a:t>kalibrovatelný</a:t>
            </a:r>
            <a:r>
              <a:rPr lang="cs-CZ" sz="1600" b="1" dirty="0"/>
              <a:t> dle oborů FORD), moduly 4 a 5 jsou za celou VŠ;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Možnost realizace hodnocení, po splnění podmínek a „akreditaci“ MŠMT, interně;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Dvě cílové skupiny </a:t>
            </a:r>
            <a:r>
              <a:rPr lang="cs-CZ" sz="1600" b="1" dirty="0" err="1"/>
              <a:t>sebeevaluační</a:t>
            </a:r>
            <a:r>
              <a:rPr lang="cs-CZ" sz="1600" b="1" dirty="0"/>
              <a:t> zprávy – mezinárodní panel pro interní (formativní) hodnocení a MŠMT (převážně tabulková část);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Angličtina pro interní hodnocení;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cs-CZ" sz="1600" b="1" dirty="0"/>
              <a:t>Konečný arbitr je MŠMT.</a:t>
            </a:r>
          </a:p>
          <a:p>
            <a:pPr>
              <a:spcAft>
                <a:spcPts val="1800"/>
              </a:spcAft>
            </a:pPr>
            <a:r>
              <a:rPr lang="cs-CZ" dirty="0"/>
              <a:t>  </a:t>
            </a:r>
          </a:p>
          <a:p>
            <a:pPr>
              <a:spcAft>
                <a:spcPts val="1800"/>
              </a:spcAft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919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2124</TotalTime>
  <Words>533</Words>
  <Application>Microsoft Macintosh PowerPoint</Application>
  <PresentationFormat>Širokoúhlá obrazovka</PresentationFormat>
  <Paragraphs>67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Tw Cen MT</vt:lpstr>
      <vt:lpstr>Office Theme</vt:lpstr>
      <vt:lpstr>Prezentace aplikace PowerPoint</vt:lpstr>
      <vt:lpstr>M17+ zahrnuje 5 modulů</vt:lpstr>
      <vt:lpstr>M17+ zahrnuje 5 modulů</vt:lpstr>
      <vt:lpstr>M17+ zahrnuje 5 modulů</vt:lpstr>
      <vt:lpstr>Prezentace aplikace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Petr Dvořák</dc:creator>
  <cp:lastModifiedBy>Petr Dvořák</cp:lastModifiedBy>
  <cp:revision>161</cp:revision>
  <cp:lastPrinted>2018-06-04T11:45:07Z</cp:lastPrinted>
  <dcterms:created xsi:type="dcterms:W3CDTF">2018-03-07T13:47:42Z</dcterms:created>
  <dcterms:modified xsi:type="dcterms:W3CDTF">2018-11-20T10:56:47Z</dcterms:modified>
</cp:coreProperties>
</file>