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68" r:id="rId3"/>
    <p:sldId id="271" r:id="rId4"/>
    <p:sldId id="272" r:id="rId5"/>
    <p:sldId id="261" r:id="rId6"/>
    <p:sldId id="259" r:id="rId7"/>
    <p:sldId id="265" r:id="rId8"/>
    <p:sldId id="266" r:id="rId9"/>
  </p:sldIdLst>
  <p:sldSz cx="12192000" cy="6858000"/>
  <p:notesSz cx="6794500" cy="99314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-516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3A99D0-D3E0-459A-8A6A-ACD45A71BB6A}" type="datetimeFigureOut">
              <a:rPr lang="cs-CZ" smtClean="0"/>
              <a:t>8.1.2019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79486"/>
            <a:ext cx="5435600" cy="3910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33107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8645" y="9433107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5D3958-76CF-49E5-80F9-DD46391B6F3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8420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9pPr>
          </a:lstStyle>
          <a:p>
            <a:fld id="{DD6B1019-55BF-4227-8460-94407FF23922}" type="slidenum">
              <a:rPr lang="cs-CZ" altLang="cs-CZ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1</a:t>
            </a:fld>
            <a:endParaRPr lang="cs-CZ" altLang="cs-CZ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8939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dirty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9pPr>
          </a:lstStyle>
          <a:p>
            <a:fld id="{BFFA7DD1-3B5F-4937-88FE-6448ED243AD9}" type="slidenum">
              <a:rPr lang="cs-CZ" altLang="cs-CZ">
                <a:solidFill>
                  <a:srgbClr val="000000"/>
                </a:solidFill>
                <a:latin typeface="Calibri" panose="020F0502020204030204" pitchFamily="34" charset="0"/>
              </a:rPr>
              <a:pPr/>
              <a:t>2</a:t>
            </a:fld>
            <a:endParaRPr lang="cs-CZ" altLang="cs-CZ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4672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9pPr>
          </a:lstStyle>
          <a:p>
            <a:fld id="{DD6B1019-55BF-4227-8460-94407FF23922}" type="slidenum">
              <a:rPr lang="cs-CZ" altLang="cs-CZ">
                <a:solidFill>
                  <a:srgbClr val="000000"/>
                </a:solidFill>
                <a:latin typeface="Calibri" panose="020F0502020204030204" pitchFamily="34" charset="0"/>
              </a:rPr>
              <a:pPr/>
              <a:t>3</a:t>
            </a:fld>
            <a:endParaRPr lang="cs-CZ" altLang="cs-CZ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719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9pPr>
          </a:lstStyle>
          <a:p>
            <a:fld id="{DD6B1019-55BF-4227-8460-94407FF23922}" type="slidenum">
              <a:rPr lang="cs-CZ" altLang="cs-CZ">
                <a:solidFill>
                  <a:srgbClr val="000000"/>
                </a:solidFill>
                <a:latin typeface="Calibri" panose="020F0502020204030204" pitchFamily="34" charset="0"/>
              </a:rPr>
              <a:pPr/>
              <a:t>4</a:t>
            </a:fld>
            <a:endParaRPr lang="cs-CZ" altLang="cs-CZ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9207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/>
          </a:p>
        </p:txBody>
      </p:sp>
      <p:sp>
        <p:nvSpPr>
          <p:cNvPr id="3174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9pPr>
          </a:lstStyle>
          <a:p>
            <a:fld id="{2A1115E2-A7F8-44CF-91D2-1CBFAE506633}" type="slidenum">
              <a:rPr lang="cs-CZ" altLang="cs-CZ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5</a:t>
            </a:fld>
            <a:endParaRPr lang="cs-CZ" altLang="cs-CZ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5200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/>
          </a:p>
        </p:txBody>
      </p:sp>
      <p:sp>
        <p:nvSpPr>
          <p:cNvPr id="2765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9pPr>
          </a:lstStyle>
          <a:p>
            <a:fld id="{E2C8476C-21E1-4B9D-98BC-C47BF4547FB3}" type="slidenum">
              <a:rPr lang="cs-CZ" altLang="cs-CZ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6</a:t>
            </a:fld>
            <a:endParaRPr lang="cs-CZ" altLang="cs-CZ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1567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/>
          </a:p>
        </p:txBody>
      </p:sp>
      <p:sp>
        <p:nvSpPr>
          <p:cNvPr id="3994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9pPr>
          </a:lstStyle>
          <a:p>
            <a:fld id="{E7B7F88D-83D9-4092-95EF-A82A43B802AE}" type="slidenum">
              <a:rPr lang="cs-CZ" altLang="cs-CZ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7</a:t>
            </a:fld>
            <a:endParaRPr lang="cs-CZ" altLang="cs-CZ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3836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dirty="0"/>
          </a:p>
        </p:txBody>
      </p:sp>
      <p:sp>
        <p:nvSpPr>
          <p:cNvPr id="4198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yriad Pro"/>
                <a:cs typeface="Arial" panose="020B0604020202020204" pitchFamily="34" charset="0"/>
              </a:defRPr>
            </a:lvl9pPr>
          </a:lstStyle>
          <a:p>
            <a:fld id="{76F4C673-95BE-4B57-A73E-AC6005815F46}" type="slidenum">
              <a:rPr lang="cs-CZ" altLang="cs-CZ" smtClean="0">
                <a:solidFill>
                  <a:prstClr val="black"/>
                </a:solidFill>
                <a:latin typeface="Calibri" panose="020F0502020204030204" pitchFamily="34" charset="0"/>
              </a:rPr>
              <a:pPr/>
              <a:t>8</a:t>
            </a:fld>
            <a:endParaRPr lang="cs-CZ" altLang="cs-CZ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387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35151-75FB-4AB8-BFF1-03EC86768DC5}" type="datetime1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8.1.2019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63475-18A1-488F-835E-49495E7CE6D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383242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ADB33-E888-42D1-8290-0BA65614584F}" type="datetime1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8.1.2019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F3CC9-B2A3-4F36-99F1-7BD76480FF0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10679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8FC0A-0D36-4FFD-811A-440A09A52391}" type="datetime1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8.1.2019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0D6C7-6B80-4976-915E-5E080642B76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243905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1F320-6718-4EEC-8DD9-612846BECBEB}" type="datetime1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8.1.2019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6DECE-5D84-4F71-90C3-78D62156E4E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716380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9F1C3-9A08-4472-A083-D5836084E25B}" type="datetime1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8.1.2019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CFC13-342D-4F74-8D39-78FCB4308FD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477387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1421E-F573-4A09-9139-586007067A82}" type="datetime1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8.1.2019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8CF18-674C-4F21-B469-FAF652C700C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66030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B48B9-F70D-4283-988E-DDED85893F50}" type="datetime1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8.1.2019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0A3EB-D558-431B-AE3E-0E9335426A1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7687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72220-A417-49FC-B5D4-64F53D8A7EF5}" type="datetime1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8.1.2019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4E069-EB3A-400A-836A-C14C35EB914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568658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8F88D-3302-4D2F-94D7-C87F2D9BCA17}" type="datetime1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8.1.2019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41A22-5056-47CB-A70B-CBE2D5B63C5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454271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AD9F7-90CD-472D-A156-AE40D5C663E7}" type="datetime1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8.1.2019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240E3-72B9-46F9-8E01-2FE957CD312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57637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AE499-2EB2-4A96-A83B-7E0C17FA6DAC}" type="datetime1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8.1.2019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F585E-EE6A-44C3-9788-DF3BFE95D72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542809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88C10E0-B34F-46AB-8505-19AD67234E82}" type="datetime1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8.1.2019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EB7D92-5FC3-4CC8-9785-513F845B2459}" type="slidenum">
              <a:rPr lang="cs-CZ" altLang="cs-CZ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 altLang="cs-CZ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515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Pro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Zástupný symbol pro číslo snímku 8"/>
          <p:cNvSpPr>
            <a:spLocks noGrp="1"/>
          </p:cNvSpPr>
          <p:nvPr>
            <p:ph type="sldNum" sz="quarter" idx="12"/>
          </p:nvPr>
        </p:nvSpPr>
        <p:spPr bwMode="auto">
          <a:xfrm>
            <a:off x="11625943" y="6504626"/>
            <a:ext cx="448830" cy="3533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Myriad Pro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Myriad Pro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Myriad Pro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Myriad Pro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s-CZ" altLang="cs-CZ" sz="1400" b="1" dirty="0">
                <a:solidFill>
                  <a:srgbClr val="FFFFFF"/>
                </a:solidFill>
                <a:latin typeface="Calibri" panose="020F0502020204030204" pitchFamily="34" charset="0"/>
              </a:rPr>
              <a:t>1 </a:t>
            </a:r>
          </a:p>
        </p:txBody>
      </p:sp>
      <p:sp>
        <p:nvSpPr>
          <p:cNvPr id="22532" name="TextovéPole 13"/>
          <p:cNvSpPr txBox="1">
            <a:spLocks noChangeArrowheads="1"/>
          </p:cNvSpPr>
          <p:nvPr/>
        </p:nvSpPr>
        <p:spPr bwMode="auto">
          <a:xfrm>
            <a:off x="997527" y="188913"/>
            <a:ext cx="1028403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Myriad Pro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Myriad Pro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Myriad Pro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Myriad Pro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cs-CZ" altLang="cs-CZ" b="1" dirty="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Radiotechnický pátrač metrového pásma - RAPAMEP</a:t>
            </a:r>
            <a:endParaRPr lang="en-US" altLang="cs-CZ" b="1" dirty="0">
              <a:solidFill>
                <a:srgbClr val="FFFF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2534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932" y="961901"/>
            <a:ext cx="8108220" cy="540327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5039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Zástupný symbol pro číslo snímku 8"/>
          <p:cNvSpPr>
            <a:spLocks noGrp="1"/>
          </p:cNvSpPr>
          <p:nvPr>
            <p:ph type="sldNum" sz="quarter" idx="12"/>
          </p:nvPr>
        </p:nvSpPr>
        <p:spPr bwMode="auto">
          <a:xfrm>
            <a:off x="11666723" y="6401455"/>
            <a:ext cx="4318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Myriad Pro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Myriad Pro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Myriad Pro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Myriad Pro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0701A33-AB20-4EA6-8CF7-1164B813F548}" type="slidenum">
              <a:rPr lang="cs-CZ" altLang="cs-CZ" sz="1400" b="1">
                <a:solidFill>
                  <a:srgbClr val="FFFFFF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r>
              <a:rPr lang="cs-CZ" altLang="cs-CZ" sz="1400" b="1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24580" name="TextovéPole 13"/>
          <p:cNvSpPr txBox="1">
            <a:spLocks noChangeArrowheads="1"/>
          </p:cNvSpPr>
          <p:nvPr/>
        </p:nvSpPr>
        <p:spPr bwMode="auto">
          <a:xfrm>
            <a:off x="3503614" y="188913"/>
            <a:ext cx="68405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Myriad Pro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Myriad Pro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Myriad Pro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Myriad Pro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cs-CZ" altLang="cs-CZ" b="1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RAPAMEP</a:t>
            </a:r>
          </a:p>
        </p:txBody>
      </p:sp>
      <p:sp>
        <p:nvSpPr>
          <p:cNvPr id="24581" name="TextovéPole 15"/>
          <p:cNvSpPr txBox="1">
            <a:spLocks noChangeArrowheads="1"/>
          </p:cNvSpPr>
          <p:nvPr/>
        </p:nvSpPr>
        <p:spPr bwMode="auto">
          <a:xfrm>
            <a:off x="1847850" y="1125539"/>
            <a:ext cx="84963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Myriad Pro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Myriad Pro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Myriad Pro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Myriad Pro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cs-CZ" altLang="cs-CZ" sz="4000" b="1" dirty="0">
                <a:solidFill>
                  <a:srgbClr val="221F2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Úvod</a:t>
            </a:r>
            <a:endParaRPr lang="en-US" altLang="cs-CZ" sz="4000" b="1" dirty="0">
              <a:solidFill>
                <a:srgbClr val="221F2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154379" y="1916113"/>
            <a:ext cx="12037621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Wingdings" panose="05000000000000000000" pitchFamily="2" charset="2"/>
              <a:buChar char="Ø"/>
              <a:defRPr/>
            </a:pP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Projekt vývoje byl řešen v souladu se smlouvou číslo 1501 4 7450, o poskytnutí podpory ze dne 7. 4. 2015;</a:t>
            </a: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Příjemce podpory Vojenský výzkumný ústav, s. p.;</a:t>
            </a: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Účelová podpora ve výši 39 987 000,- Kč;</a:t>
            </a: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cs-CZ" sz="2800" u="sng" dirty="0">
                <a:latin typeface="Calibri" panose="020F0502020204030204" pitchFamily="34" charset="0"/>
                <a:cs typeface="Calibri" panose="020F0502020204030204" pitchFamily="34" charset="0"/>
              </a:rPr>
              <a:t>Výsledek vývoje</a:t>
            </a: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prototyp včetně provozní, průvodní a bezpečnostní dokumentace;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výrobní dokumentace prototypu;	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aplikační programové vybavení (APV) a zdrojové kódy;	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firmware (FW) a zdrojové kódy;</a:t>
            </a: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Prototyp předán VÚ 3068 Opava dne 22. 5. 2018.</a:t>
            </a:r>
            <a:r>
              <a:rPr lang="cs-CZ" sz="28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253655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1003875"/>
            <a:ext cx="12192000" cy="596326"/>
          </a:xfrm>
        </p:spPr>
        <p:txBody>
          <a:bodyPr/>
          <a:lstStyle/>
          <a:p>
            <a:pPr algn="l"/>
            <a:r>
              <a:rPr lang="cs-CZ" b="1" dirty="0">
                <a:solidFill>
                  <a:srgbClr val="221F2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x-none" b="1" dirty="0">
                <a:solidFill>
                  <a:srgbClr val="221F2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Určení prostředku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6879" y="1600201"/>
            <a:ext cx="11946576" cy="475615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Radiolokační směroměrný pasivní pátrač pro rychlé vyhledávání radiotechnických zdrojů signálů v pásmech kmitočtů od 30 MHz do 1600 MHz;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Na základě analýzy signálu identifikuje typ zdroje signálu s využitím algoritmů a techniky digitálního zpracování signálu a standardních uživatelských databází;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Je schopen působit jako prvek elektronického průzkumu v úkolových uskupeních nebo jako součást prvku ISR;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Jeho výstupy a komunikační prostředky spojení jsou kompatibilní se standardy NATO.</a:t>
            </a:r>
          </a:p>
        </p:txBody>
      </p:sp>
      <p:sp>
        <p:nvSpPr>
          <p:cNvPr id="22531" name="Zástupný symbol pro číslo snímku 8"/>
          <p:cNvSpPr>
            <a:spLocks noGrp="1"/>
          </p:cNvSpPr>
          <p:nvPr>
            <p:ph type="sldNum" sz="quarter" idx="12"/>
          </p:nvPr>
        </p:nvSpPr>
        <p:spPr bwMode="auto">
          <a:xfrm>
            <a:off x="9347200" y="6356351"/>
            <a:ext cx="28448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Myriad Pro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Myriad Pro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Myriad Pro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Myriad Pro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s-CZ" altLang="cs-CZ" sz="1400" b="1" dirty="0">
                <a:solidFill>
                  <a:srgbClr val="FFFFFF"/>
                </a:solidFill>
                <a:latin typeface="Calibri" panose="020F0502020204030204" pitchFamily="34" charset="0"/>
              </a:rPr>
              <a:t>3 </a:t>
            </a:r>
          </a:p>
        </p:txBody>
      </p:sp>
      <p:sp>
        <p:nvSpPr>
          <p:cNvPr id="22532" name="TextovéPole 13"/>
          <p:cNvSpPr txBox="1">
            <a:spLocks noChangeArrowheads="1"/>
          </p:cNvSpPr>
          <p:nvPr/>
        </p:nvSpPr>
        <p:spPr bwMode="auto">
          <a:xfrm>
            <a:off x="997527" y="188913"/>
            <a:ext cx="1028403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Myriad Pro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Myriad Pro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Myriad Pro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Myriad Pro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cs-CZ" altLang="cs-CZ" b="1" dirty="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RAPAMEP</a:t>
            </a:r>
            <a:endParaRPr lang="en-US" altLang="cs-CZ" b="1" dirty="0">
              <a:solidFill>
                <a:srgbClr val="FFFF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080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1003875"/>
            <a:ext cx="12192000" cy="596326"/>
          </a:xfrm>
        </p:spPr>
        <p:txBody>
          <a:bodyPr/>
          <a:lstStyle/>
          <a:p>
            <a:pPr algn="l"/>
            <a:r>
              <a:rPr lang="cs-CZ" b="1" dirty="0">
                <a:solidFill>
                  <a:srgbClr val="221F2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	Základní činnosti prototypu</a:t>
            </a:r>
            <a:endParaRPr lang="cs-CZ" dirty="0"/>
          </a:p>
        </p:txBody>
      </p:sp>
      <p:sp>
        <p:nvSpPr>
          <p:cNvPr id="22531" name="Zástupný symbol pro číslo snímku 8"/>
          <p:cNvSpPr>
            <a:spLocks noGrp="1"/>
          </p:cNvSpPr>
          <p:nvPr>
            <p:ph type="sldNum" sz="quarter" idx="12"/>
          </p:nvPr>
        </p:nvSpPr>
        <p:spPr bwMode="auto">
          <a:xfrm>
            <a:off x="9347200" y="6356351"/>
            <a:ext cx="28448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Myriad Pro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Myriad Pro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Myriad Pro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Myriad Pro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s-CZ" altLang="cs-CZ" sz="1400" b="1" dirty="0">
                <a:solidFill>
                  <a:srgbClr val="FFFFFF"/>
                </a:solidFill>
                <a:latin typeface="Calibri" panose="020F0502020204030204" pitchFamily="34" charset="0"/>
              </a:rPr>
              <a:t>4 </a:t>
            </a:r>
          </a:p>
        </p:txBody>
      </p:sp>
      <p:sp>
        <p:nvSpPr>
          <p:cNvPr id="22532" name="TextovéPole 13"/>
          <p:cNvSpPr txBox="1">
            <a:spLocks noChangeArrowheads="1"/>
          </p:cNvSpPr>
          <p:nvPr/>
        </p:nvSpPr>
        <p:spPr bwMode="auto">
          <a:xfrm>
            <a:off x="997527" y="188913"/>
            <a:ext cx="1028403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Myriad Pro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Myriad Pro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Myriad Pro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Myriad Pro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cs-CZ" altLang="cs-CZ" b="1" dirty="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RAPAMEP</a:t>
            </a:r>
            <a:endParaRPr lang="en-US" altLang="cs-CZ" b="1" dirty="0">
              <a:solidFill>
                <a:srgbClr val="FFFF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225116" y="1830388"/>
            <a:ext cx="11543331" cy="310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defTabSz="914400" latinLnBrk="0">
              <a:lnSpc>
                <a:spcPct val="100000"/>
              </a:lnSpc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Ø"/>
              <a:tabLst>
                <a:tab pos="228600" algn="l"/>
              </a:tabLst>
            </a:pPr>
            <a:r>
              <a:rPr lang="cs-CZ" alt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Automatické vyhledávání zdrojů radiolokačních signálů;</a:t>
            </a:r>
          </a:p>
          <a:p>
            <a:pPr marR="0" lvl="0" defTabSz="914400" latinLnBrk="0">
              <a:lnSpc>
                <a:spcPct val="100000"/>
              </a:lnSpc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Ø"/>
              <a:tabLst>
                <a:tab pos="228600" algn="l"/>
              </a:tabLst>
            </a:pPr>
            <a:r>
              <a:rPr lang="cs-CZ" alt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Učení azimutálního směru na zdroje signálů;</a:t>
            </a:r>
          </a:p>
          <a:p>
            <a:pPr marR="0" lvl="0" defTabSz="914400" latinLnBrk="0">
              <a:lnSpc>
                <a:spcPct val="100000"/>
              </a:lnSpc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Ø"/>
              <a:tabLst>
                <a:tab pos="228600" algn="l"/>
              </a:tabLst>
            </a:pPr>
            <a:r>
              <a:rPr lang="cs-CZ" alt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Analýza parametrů přijímaného signálu;</a:t>
            </a:r>
          </a:p>
          <a:p>
            <a:pPr marR="0" lvl="0" defTabSz="914400" latinLnBrk="0">
              <a:lnSpc>
                <a:spcPct val="100000"/>
              </a:lnSpc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Ø"/>
              <a:tabLst>
                <a:tab pos="228600" algn="l"/>
              </a:tabLst>
            </a:pPr>
            <a:r>
              <a:rPr lang="cs-CZ" alt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Identifikace zdroje signálu;</a:t>
            </a:r>
          </a:p>
          <a:p>
            <a:pPr marR="0" lvl="0" defTabSz="914400" latinLnBrk="0">
              <a:lnSpc>
                <a:spcPct val="100000"/>
              </a:lnSpc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Ø"/>
              <a:tabLst>
                <a:tab pos="228600" algn="l"/>
              </a:tabLst>
            </a:pPr>
            <a:r>
              <a:rPr lang="cs-CZ" alt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Přenos a záznam výstupních dat;</a:t>
            </a:r>
          </a:p>
          <a:p>
            <a:pPr marR="0" lvl="0" defTabSz="914400" latinLnBrk="0">
              <a:lnSpc>
                <a:spcPct val="100000"/>
              </a:lnSpc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Ø"/>
              <a:tabLst>
                <a:tab pos="228600" algn="l"/>
              </a:tabLst>
            </a:pPr>
            <a:r>
              <a:rPr lang="cs-CZ" alt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Diagnostika celého zařízení.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8700" y="1905374"/>
            <a:ext cx="3543300" cy="4450977"/>
          </a:xfrm>
          <a:prstGeom prst="rect">
            <a:avLst/>
          </a:prstGeom>
          <a:effectLst>
            <a:softEdge rad="101600"/>
          </a:effectLst>
        </p:spPr>
      </p:pic>
    </p:spTree>
    <p:extLst>
      <p:ext uri="{BB962C8B-B14F-4D97-AF65-F5344CB8AC3E}">
        <p14:creationId xmlns:p14="http://schemas.microsoft.com/office/powerpoint/2010/main" val="2323775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62C0EF47-148C-4D24-AFEF-0C826B424C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8739" y="3344716"/>
            <a:ext cx="4629796" cy="3010320"/>
          </a:xfrm>
          <a:prstGeom prst="rect">
            <a:avLst/>
          </a:prstGeom>
        </p:spPr>
      </p:pic>
      <p:sp>
        <p:nvSpPr>
          <p:cNvPr id="30723" name="Zástupný symbol pro číslo snímku 8"/>
          <p:cNvSpPr>
            <a:spLocks noGrp="1"/>
          </p:cNvSpPr>
          <p:nvPr>
            <p:ph type="sldNum" sz="quarter" idx="12"/>
          </p:nvPr>
        </p:nvSpPr>
        <p:spPr bwMode="auto">
          <a:xfrm>
            <a:off x="11760200" y="6448426"/>
            <a:ext cx="4318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Myriad Pro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Myriad Pro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Myriad Pro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Myriad Pro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CF37024-34FA-453C-9E8F-0E135F85A62D}" type="slidenum">
              <a:rPr lang="cs-CZ" altLang="cs-CZ" sz="1400" b="1">
                <a:solidFill>
                  <a:srgbClr val="FFFFFF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r>
              <a:rPr lang="cs-CZ" altLang="cs-CZ" sz="1400" b="1" dirty="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30724" name="TextovéPole 13"/>
          <p:cNvSpPr txBox="1">
            <a:spLocks noChangeArrowheads="1"/>
          </p:cNvSpPr>
          <p:nvPr/>
        </p:nvSpPr>
        <p:spPr bwMode="auto">
          <a:xfrm>
            <a:off x="3503614" y="188913"/>
            <a:ext cx="68405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Myriad Pro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Myriad Pro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Myriad Pro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Myriad Pro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cs-CZ" altLang="cs-CZ" b="1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RAPAMEP</a:t>
            </a:r>
          </a:p>
        </p:txBody>
      </p:sp>
      <p:sp>
        <p:nvSpPr>
          <p:cNvPr id="30726" name="TextovéPole 15"/>
          <p:cNvSpPr txBox="1">
            <a:spLocks noChangeArrowheads="1"/>
          </p:cNvSpPr>
          <p:nvPr/>
        </p:nvSpPr>
        <p:spPr bwMode="auto">
          <a:xfrm>
            <a:off x="876300" y="959892"/>
            <a:ext cx="84963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21F20"/>
                </a:solidFill>
                <a:latin typeface="Calibri" panose="020F0502020204030204" pitchFamily="34" charset="0"/>
                <a:ea typeface="+mj-ea"/>
                <a:cs typeface="Arial" panose="020B0604020202020204" pitchFamily="34" charset="0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latin typeface="Myriad Pro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latin typeface="Myriad Pro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latin typeface="Myriad Pro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latin typeface="Myriad Pro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Myriad Pro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Myriad Pro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Myriad Pro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Myriad Pro"/>
              </a:defRPr>
            </a:lvl9pPr>
          </a:lstStyle>
          <a:p>
            <a:r>
              <a:rPr lang="en-US" altLang="cs-CZ" dirty="0" err="1"/>
              <a:t>Techni</a:t>
            </a:r>
            <a:r>
              <a:rPr lang="cs-CZ" altLang="cs-CZ" dirty="0" err="1"/>
              <a:t>cké</a:t>
            </a:r>
            <a:r>
              <a:rPr lang="cs-CZ" altLang="cs-CZ" dirty="0"/>
              <a:t> parametry - obecné</a:t>
            </a:r>
          </a:p>
        </p:txBody>
      </p:sp>
      <p:sp>
        <p:nvSpPr>
          <p:cNvPr id="17" name="TextovéPole 16"/>
          <p:cNvSpPr txBox="1"/>
          <p:nvPr/>
        </p:nvSpPr>
        <p:spPr>
          <a:xfrm>
            <a:off x="257175" y="1916113"/>
            <a:ext cx="10086975" cy="43150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228600" algn="l"/>
              </a:tabLst>
              <a:defRPr/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Jednonápravový přívěs CL 35ARM LMV s možností tažení za LOV IVECO;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228600" algn="l"/>
              </a:tabLst>
              <a:defRPr/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Rozměry přívěsu (délka x šířka x výška): 4 050 x 2 100 x 2 310 mm;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228600" algn="l"/>
              </a:tabLst>
              <a:defRPr/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Obsluha: 1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oper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á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tor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pro vedení činnosti, 2 operátoři pro výstavbu;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228600" algn="l"/>
              </a:tabLst>
              <a:defRPr/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Napájení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: 24 VDC,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230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VAC,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110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VAC,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vlastní elektrocentrála;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228600" algn="l"/>
              </a:tabLst>
              <a:defRPr/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Rozsah provozních teplot: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-20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°C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až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55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 °C;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228600" algn="l"/>
              </a:tabLst>
              <a:defRPr/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Rychlost větru:  do 20 m/s;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228600" algn="l"/>
              </a:tabLst>
              <a:defRPr/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I/O interface: 2 x OPT HMA4</a:t>
            </a:r>
          </a:p>
          <a:p>
            <a:pPr eaLnBrk="0" fontAlgn="base" hangingPunct="0">
              <a:spcBef>
                <a:spcPct val="20000"/>
              </a:spcBef>
              <a:spcAft>
                <a:spcPct val="0"/>
              </a:spcAft>
              <a:tabLst>
                <a:tab pos="228600" algn="l"/>
              </a:tabLst>
              <a:defRPr/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1 x LAN RJ-45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228600" algn="l"/>
              </a:tabLst>
              <a:defRPr/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Hmotnost přívěsu: 2918 </a:t>
            </a: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kg.</a:t>
            </a:r>
            <a:endParaRPr lang="cs-CZ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462088" lvl="3">
              <a:defRPr/>
            </a:pPr>
            <a:endParaRPr lang="cs-CZ" sz="2000" dirty="0">
              <a:latin typeface="Calibri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684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Zástupný symbol pro číslo snímku 8"/>
          <p:cNvSpPr>
            <a:spLocks noGrp="1"/>
          </p:cNvSpPr>
          <p:nvPr>
            <p:ph type="sldNum" sz="quarter" idx="12"/>
          </p:nvPr>
        </p:nvSpPr>
        <p:spPr bwMode="auto">
          <a:xfrm>
            <a:off x="11760200" y="6392335"/>
            <a:ext cx="4318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Myriad Pro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Myriad Pro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Myriad Pro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Myriad Pro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F7619EE-8528-418B-A7C1-1842E17CF382}" type="slidenum">
              <a:rPr lang="cs-CZ" altLang="cs-CZ" sz="1400" b="1">
                <a:solidFill>
                  <a:srgbClr val="FFFFFF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r>
              <a:rPr lang="cs-CZ" altLang="cs-CZ" sz="1400" b="1" dirty="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26628" name="TextovéPole 13"/>
          <p:cNvSpPr txBox="1">
            <a:spLocks noChangeArrowheads="1"/>
          </p:cNvSpPr>
          <p:nvPr/>
        </p:nvSpPr>
        <p:spPr bwMode="auto">
          <a:xfrm>
            <a:off x="3503614" y="188913"/>
            <a:ext cx="68405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Myriad Pro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Myriad Pro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Myriad Pro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Myriad Pro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cs-CZ" altLang="cs-CZ" b="1" dirty="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RAPAMEP</a:t>
            </a:r>
          </a:p>
        </p:txBody>
      </p:sp>
      <p:sp>
        <p:nvSpPr>
          <p:cNvPr id="26629" name="TextovéPole 15"/>
          <p:cNvSpPr txBox="1">
            <a:spLocks noChangeArrowheads="1"/>
          </p:cNvSpPr>
          <p:nvPr/>
        </p:nvSpPr>
        <p:spPr bwMode="auto">
          <a:xfrm>
            <a:off x="723900" y="1045618"/>
            <a:ext cx="84963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Myriad Pro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Myriad Pro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Myriad Pro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Myriad Pro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cs-CZ" sz="4400" b="1" dirty="0">
                <a:solidFill>
                  <a:srgbClr val="221F20"/>
                </a:solidFill>
                <a:latin typeface="Calibri" panose="020F0502020204030204" pitchFamily="34" charset="0"/>
                <a:ea typeface="+mj-ea"/>
                <a:cs typeface="Arial" panose="020B0604020202020204" pitchFamily="34" charset="0"/>
              </a:rPr>
              <a:t>Technic</a:t>
            </a:r>
            <a:r>
              <a:rPr lang="cs-CZ" altLang="cs-CZ" sz="4400" b="1" dirty="0" err="1">
                <a:solidFill>
                  <a:srgbClr val="221F20"/>
                </a:solidFill>
                <a:latin typeface="Calibri" panose="020F0502020204030204" pitchFamily="34" charset="0"/>
                <a:ea typeface="+mj-ea"/>
                <a:cs typeface="Arial" panose="020B0604020202020204" pitchFamily="34" charset="0"/>
              </a:rPr>
              <a:t>ké</a:t>
            </a:r>
            <a:r>
              <a:rPr lang="cs-CZ" altLang="cs-CZ" sz="4400" b="1" dirty="0">
                <a:solidFill>
                  <a:srgbClr val="221F20"/>
                </a:solidFill>
                <a:latin typeface="Calibri" panose="020F0502020204030204" pitchFamily="34" charset="0"/>
                <a:ea typeface="+mj-ea"/>
                <a:cs typeface="Arial" panose="020B0604020202020204" pitchFamily="34" charset="0"/>
              </a:rPr>
              <a:t> parametry - ELINT</a:t>
            </a:r>
            <a:endParaRPr lang="cs-CZ" altLang="cs-CZ" sz="4000" b="1" dirty="0">
              <a:solidFill>
                <a:srgbClr val="7F7F7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238125" y="1816647"/>
            <a:ext cx="8496300" cy="427809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33388" indent="-342900" eaLnBrk="0" fontAlgn="base" hangingPunct="0"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228600" algn="l"/>
              </a:tabLst>
              <a:defRPr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Metoda zaměřování: </a:t>
            </a:r>
            <a:r>
              <a:rPr lang="cs-CZ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amlitudová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/fázově interferometrická</a:t>
            </a:r>
          </a:p>
          <a:p>
            <a:pPr marL="433388" indent="-342900" eaLnBrk="0" fontAlgn="base" hangingPunct="0"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228600" algn="l"/>
              </a:tabLst>
              <a:defRPr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Kmitočtové pásmo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	A – 30 až 100 MHz</a:t>
            </a:r>
          </a:p>
          <a:p>
            <a:pPr marL="90488" eaLnBrk="0" fontAlgn="base" hangingPunct="0">
              <a:spcAft>
                <a:spcPct val="0"/>
              </a:spcAft>
              <a:tabLst>
                <a:tab pos="228600" algn="l"/>
              </a:tabLst>
              <a:defRPr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				B – 100 až 1 300 MHz</a:t>
            </a:r>
          </a:p>
          <a:p>
            <a:pPr marL="90488" eaLnBrk="0" fontAlgn="base" hangingPunct="0">
              <a:spcAft>
                <a:spcPct val="0"/>
              </a:spcAft>
              <a:tabLst>
                <a:tab pos="228600" algn="l"/>
              </a:tabLst>
              <a:defRPr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				C –  1 300 až 1 600 MHz	</a:t>
            </a:r>
          </a:p>
          <a:p>
            <a:pPr marL="433388" indent="-3429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228600" algn="l"/>
              </a:tabLst>
              <a:defRPr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Šířka </a:t>
            </a:r>
            <a:r>
              <a:rPr lang="cs-CZ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mezifrekvence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0,1 – 10 MHz (A) 1 nebo 100 MHz (B, C)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33388" indent="-3429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228600" algn="l"/>
              </a:tabLst>
              <a:defRPr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Rozsah rotace anténního stožáru: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360°</a:t>
            </a: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33388" indent="-3429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228600" algn="l"/>
              </a:tabLst>
              <a:defRPr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Citlivost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: min -75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dBm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33388" indent="-3429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228600" algn="l"/>
              </a:tabLst>
              <a:defRPr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Délky přijímaných impulsů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500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ns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až 1 000 </a:t>
            </a: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</a:p>
          <a:p>
            <a:pPr marL="433388" indent="-3429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228600" algn="l"/>
              </a:tabLst>
              <a:defRPr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Opakovací periody přijímaného signálu: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až 1 000 </a:t>
            </a:r>
            <a:r>
              <a:rPr lang="cs-CZ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33388" indent="-3429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228600" algn="l"/>
              </a:tabLst>
              <a:defRPr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Přesnost zaměření zdroje signálu: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2°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33388" indent="-3429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228600" algn="l"/>
              </a:tabLst>
              <a:defRPr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Přesnost měření nosného kmitočtu: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50 kHz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33388" indent="-3429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tabLst>
                <a:tab pos="228600" algn="l"/>
              </a:tabLst>
              <a:defRPr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Rozsah polarizace antén: 0° - 135°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2598" y="1341912"/>
            <a:ext cx="4869402" cy="5119254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833620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Zástupný symbol pro číslo snímku 8"/>
          <p:cNvSpPr>
            <a:spLocks noGrp="1"/>
          </p:cNvSpPr>
          <p:nvPr>
            <p:ph type="sldNum" sz="quarter" idx="12"/>
          </p:nvPr>
        </p:nvSpPr>
        <p:spPr bwMode="auto">
          <a:xfrm>
            <a:off x="11760200" y="6486937"/>
            <a:ext cx="4318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Myriad Pro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Myriad Pro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Myriad Pro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Myriad Pro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6D1C8E9-5B6F-472D-B0FF-10B144481932}" type="slidenum">
              <a:rPr lang="cs-CZ" altLang="cs-CZ" sz="1400" b="1">
                <a:solidFill>
                  <a:srgbClr val="FFFFFF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r>
              <a:rPr lang="cs-CZ" altLang="cs-CZ" sz="1400" b="1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38916" name="TextovéPole 13"/>
          <p:cNvSpPr txBox="1">
            <a:spLocks noChangeArrowheads="1"/>
          </p:cNvSpPr>
          <p:nvPr/>
        </p:nvSpPr>
        <p:spPr bwMode="auto">
          <a:xfrm>
            <a:off x="3503614" y="188913"/>
            <a:ext cx="68405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Myriad Pro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Myriad Pro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Myriad Pro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Myriad Pro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cs-CZ" altLang="cs-CZ" b="1" dirty="0">
                <a:solidFill>
                  <a:srgbClr val="FFFF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RAPAMEP</a:t>
            </a:r>
          </a:p>
        </p:txBody>
      </p:sp>
      <p:pic>
        <p:nvPicPr>
          <p:cNvPr id="38918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680" y="1634329"/>
            <a:ext cx="6096920" cy="4719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ovéPole 15"/>
          <p:cNvSpPr txBox="1">
            <a:spLocks noChangeArrowheads="1"/>
          </p:cNvSpPr>
          <p:nvPr/>
        </p:nvSpPr>
        <p:spPr bwMode="auto">
          <a:xfrm>
            <a:off x="2075990" y="864888"/>
            <a:ext cx="84963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21F20"/>
                </a:solidFill>
                <a:latin typeface="Calibri" panose="020F0502020204030204" pitchFamily="34" charset="0"/>
                <a:ea typeface="+mj-ea"/>
                <a:cs typeface="Arial" panose="020B0604020202020204" pitchFamily="34" charset="0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latin typeface="Myriad Pro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latin typeface="Myriad Pro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latin typeface="Myriad Pro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latin typeface="Myriad Pro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latin typeface="Myriad Pro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latin typeface="Myriad Pro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latin typeface="Myriad Pro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latin typeface="Myriad Pro"/>
              </a:defRPr>
            </a:lvl9pPr>
          </a:lstStyle>
          <a:p>
            <a:pPr algn="ctr"/>
            <a:r>
              <a:rPr lang="cs-CZ" altLang="cs-CZ" dirty="0"/>
              <a:t>Obrazovka operátora - GUI</a:t>
            </a:r>
          </a:p>
        </p:txBody>
      </p:sp>
      <p:sp>
        <p:nvSpPr>
          <p:cNvPr id="10" name="Obdélníkový bublinový popisek 9"/>
          <p:cNvSpPr/>
          <p:nvPr/>
        </p:nvSpPr>
        <p:spPr>
          <a:xfrm>
            <a:off x="742950" y="1634329"/>
            <a:ext cx="1047750" cy="612648"/>
          </a:xfrm>
          <a:prstGeom prst="wedgeRectCallout">
            <a:avLst>
              <a:gd name="adj1" fmla="val 185474"/>
              <a:gd name="adj2" fmla="val 889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/>
              <a:t>Přehled v kmitočtovém pásmu</a:t>
            </a:r>
            <a:endParaRPr lang="cs-CZ" sz="1200" dirty="0"/>
          </a:p>
        </p:txBody>
      </p:sp>
      <p:sp>
        <p:nvSpPr>
          <p:cNvPr id="17" name="Obdélníkový bublinový popisek 16"/>
          <p:cNvSpPr/>
          <p:nvPr/>
        </p:nvSpPr>
        <p:spPr>
          <a:xfrm>
            <a:off x="742950" y="3590926"/>
            <a:ext cx="1047750" cy="673724"/>
          </a:xfrm>
          <a:prstGeom prst="wedgeRectCallout">
            <a:avLst>
              <a:gd name="adj1" fmla="val 185474"/>
              <a:gd name="adj2" fmla="val 889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/>
              <a:t>Okno analýzy signálu a zaměření</a:t>
            </a:r>
            <a:endParaRPr lang="cs-CZ" sz="1200" dirty="0"/>
          </a:p>
        </p:txBody>
      </p:sp>
      <p:sp>
        <p:nvSpPr>
          <p:cNvPr id="18" name="Obdélníkový bublinový popisek 17"/>
          <p:cNvSpPr/>
          <p:nvPr/>
        </p:nvSpPr>
        <p:spPr>
          <a:xfrm>
            <a:off x="742950" y="5044279"/>
            <a:ext cx="1047750" cy="612648"/>
          </a:xfrm>
          <a:prstGeom prst="wedgeRectCallout">
            <a:avLst>
              <a:gd name="adj1" fmla="val 185474"/>
              <a:gd name="adj2" fmla="val 889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/>
              <a:t>Okno nastavení parametrů</a:t>
            </a:r>
            <a:endParaRPr lang="cs-CZ" sz="1200" dirty="0"/>
          </a:p>
        </p:txBody>
      </p:sp>
      <p:sp>
        <p:nvSpPr>
          <p:cNvPr id="19" name="Obdélníkový bublinový popisek 18"/>
          <p:cNvSpPr/>
          <p:nvPr/>
        </p:nvSpPr>
        <p:spPr>
          <a:xfrm>
            <a:off x="10344151" y="1845403"/>
            <a:ext cx="1047750" cy="612648"/>
          </a:xfrm>
          <a:prstGeom prst="wedgeRectCallout">
            <a:avLst>
              <a:gd name="adj1" fmla="val -136344"/>
              <a:gd name="adj2" fmla="val 562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/>
              <a:t>Četnost zaměření</a:t>
            </a:r>
            <a:endParaRPr lang="cs-CZ" sz="1200" dirty="0"/>
          </a:p>
        </p:txBody>
      </p:sp>
      <p:sp>
        <p:nvSpPr>
          <p:cNvPr id="20" name="Obdélníkový bublinový popisek 19"/>
          <p:cNvSpPr/>
          <p:nvPr/>
        </p:nvSpPr>
        <p:spPr>
          <a:xfrm>
            <a:off x="10344151" y="2669125"/>
            <a:ext cx="1047750" cy="612648"/>
          </a:xfrm>
          <a:prstGeom prst="wedgeRectCallout">
            <a:avLst>
              <a:gd name="adj1" fmla="val -140889"/>
              <a:gd name="adj2" fmla="val 298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/>
              <a:t>Histogram kmitočet  / azimut</a:t>
            </a:r>
            <a:endParaRPr lang="cs-CZ" sz="1200" dirty="0"/>
          </a:p>
        </p:txBody>
      </p:sp>
      <p:sp>
        <p:nvSpPr>
          <p:cNvPr id="21" name="Obdélníkový bublinový popisek 20"/>
          <p:cNvSpPr/>
          <p:nvPr/>
        </p:nvSpPr>
        <p:spPr>
          <a:xfrm>
            <a:off x="10344151" y="4264649"/>
            <a:ext cx="1047750" cy="779629"/>
          </a:xfrm>
          <a:prstGeom prst="wedgeRectCallout">
            <a:avLst>
              <a:gd name="adj1" fmla="val -136344"/>
              <a:gd name="adj2" fmla="val 562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/>
              <a:t>Tabulka parametrů měřených signálů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2899608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Zástupný symbol pro číslo snímku 8"/>
          <p:cNvSpPr>
            <a:spLocks noGrp="1"/>
          </p:cNvSpPr>
          <p:nvPr>
            <p:ph type="sldNum" sz="quarter" idx="12"/>
          </p:nvPr>
        </p:nvSpPr>
        <p:spPr bwMode="auto">
          <a:xfrm>
            <a:off x="11760200" y="6492875"/>
            <a:ext cx="4318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Myriad Pro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Myriad Pro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Myriad Pro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Myriad Pro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Myriad Pro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s-CZ" altLang="cs-CZ" sz="1400" b="1" dirty="0">
                <a:solidFill>
                  <a:prstClr val="white"/>
                </a:solidFill>
                <a:latin typeface="Calibri" panose="020F0502020204030204" pitchFamily="34" charset="0"/>
              </a:rPr>
              <a:t>8 </a:t>
            </a:r>
          </a:p>
        </p:txBody>
      </p:sp>
      <p:sp>
        <p:nvSpPr>
          <p:cNvPr id="10" name="Nadpis 1"/>
          <p:cNvSpPr txBox="1">
            <a:spLocks/>
          </p:cNvSpPr>
          <p:nvPr/>
        </p:nvSpPr>
        <p:spPr>
          <a:xfrm>
            <a:off x="1847850" y="2492376"/>
            <a:ext cx="8496300" cy="1800225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ct val="0"/>
              </a:spcBef>
              <a:defRPr/>
            </a:pPr>
            <a:r>
              <a:rPr lang="cs-CZ" sz="6000" b="1" dirty="0">
                <a:solidFill>
                  <a:prstClr val="white"/>
                </a:solidFill>
                <a:latin typeface="Calibri" pitchFamily="34" charset="0"/>
                <a:cs typeface="Arial" panose="020B0604020202020204" pitchFamily="34" charset="0"/>
              </a:rPr>
              <a:t>Závěr</a:t>
            </a:r>
            <a:endParaRPr lang="en-US" sz="6000" b="1" dirty="0">
              <a:solidFill>
                <a:prstClr val="white"/>
              </a:solidFill>
              <a:latin typeface="Calibri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82718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VÚ Písmo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1626</TotalTime>
  <Words>283</Words>
  <Application>Microsoft Office PowerPoint</Application>
  <PresentationFormat>Vlastní</PresentationFormat>
  <Paragraphs>76</Paragraphs>
  <Slides>8</Slides>
  <Notes>8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Prezentace aplikace PowerPoint</vt:lpstr>
      <vt:lpstr>Prezentace aplikace PowerPoint</vt:lpstr>
      <vt:lpstr> Určení prostředku</vt:lpstr>
      <vt:lpstr> Základní činnosti prototypu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Zvolánek Robert</dc:creator>
  <cp:lastModifiedBy>Nováková Marta</cp:lastModifiedBy>
  <cp:revision>29</cp:revision>
  <cp:lastPrinted>2018-07-11T08:03:21Z</cp:lastPrinted>
  <dcterms:created xsi:type="dcterms:W3CDTF">2018-06-06T06:24:38Z</dcterms:created>
  <dcterms:modified xsi:type="dcterms:W3CDTF">2019-01-08T13:01:48Z</dcterms:modified>
</cp:coreProperties>
</file>