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F66E-37E1-4054-8FCA-497A1F8AC82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F1A08-C664-4C71-82BB-AF70046BD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8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F66E-37E1-4054-8FCA-497A1F8AC82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F1A08-C664-4C71-82BB-AF70046BD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2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F66E-37E1-4054-8FCA-497A1F8AC82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F1A08-C664-4C71-82BB-AF70046BD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832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F66E-37E1-4054-8FCA-497A1F8AC82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F1A08-C664-4C71-82BB-AF70046BD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571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F66E-37E1-4054-8FCA-497A1F8AC82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F1A08-C664-4C71-82BB-AF70046BD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16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F66E-37E1-4054-8FCA-497A1F8AC82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F1A08-C664-4C71-82BB-AF70046BD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1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F66E-37E1-4054-8FCA-497A1F8AC82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F1A08-C664-4C71-82BB-AF70046BD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59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F66E-37E1-4054-8FCA-497A1F8AC82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F1A08-C664-4C71-82BB-AF70046BD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35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F66E-37E1-4054-8FCA-497A1F8AC82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F1A08-C664-4C71-82BB-AF70046BD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35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F66E-37E1-4054-8FCA-497A1F8AC82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F1A08-C664-4C71-82BB-AF70046BD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84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0F66E-37E1-4054-8FCA-497A1F8AC82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F1A08-C664-4C71-82BB-AF70046BD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86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0F66E-37E1-4054-8FCA-497A1F8AC82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F1A08-C664-4C71-82BB-AF70046BD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0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88655" y="1514193"/>
            <a:ext cx="8574783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cs-CZ" sz="12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prof. Josef Michl, Ph.D.</a:t>
            </a:r>
            <a:r>
              <a:rPr lang="cs-CZ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University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Colorado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at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Boulder</a:t>
            </a:r>
            <a:r>
              <a:rPr lang="cs-CZ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USA</a:t>
            </a:r>
            <a:r>
              <a:rPr lang="cs-CZ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organická a fyzikální chemie</a:t>
            </a:r>
          </a:p>
          <a:p>
            <a:pPr>
              <a:lnSpc>
                <a:spcPct val="200000"/>
              </a:lnSpc>
            </a:pP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prof. Dalibor </a:t>
            </a:r>
            <a:r>
              <a:rPr lang="cs-CZ" sz="11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Sameš</a:t>
            </a:r>
            <a:r>
              <a:rPr lang="cs-CZ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Columbia University</a:t>
            </a:r>
            <a:r>
              <a:rPr lang="cs-CZ" sz="1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USA</a:t>
            </a:r>
            <a:r>
              <a:rPr lang="cs-CZ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organická chemie</a:t>
            </a:r>
          </a:p>
          <a:p>
            <a:pPr>
              <a:lnSpc>
                <a:spcPct val="200000"/>
              </a:lnSpc>
            </a:pP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prof. Dr. Josef </a:t>
            </a:r>
            <a:r>
              <a:rPr lang="cs-CZ" sz="11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Jiricny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ETH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Zürich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	Švýcarsko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biochemie</a:t>
            </a:r>
          </a:p>
          <a:p>
            <a:pPr>
              <a:lnSpc>
                <a:spcPct val="200000"/>
              </a:lnSpc>
            </a:pP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prof. Dr. Ing. Peter Nesvadba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BASF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	Švýcarsko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polymerní chemie</a:t>
            </a:r>
            <a:endParaRPr lang="cs-CZ" sz="11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lnSpc>
                <a:spcPct val="200000"/>
              </a:lnSpc>
            </a:pP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prof. Dr. Peter </a:t>
            </a:r>
            <a:r>
              <a:rPr lang="cs-CZ" sz="11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Gruss</a:t>
            </a: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Max Planck Society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Německo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biologie</a:t>
            </a:r>
          </a:p>
          <a:p>
            <a:pPr>
              <a:lnSpc>
                <a:spcPct val="200000"/>
              </a:lnSpc>
            </a:pP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Prof. Bohdan Pomahač, M.D. </a:t>
            </a:r>
            <a:r>
              <a:rPr lang="cs-CZ" sz="1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Harvard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Medical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School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USA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plastická chirurgie</a:t>
            </a:r>
          </a:p>
          <a:p>
            <a:pPr>
              <a:lnSpc>
                <a:spcPct val="200000"/>
              </a:lnSpc>
            </a:pP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M.D. Karel Pacák, </a:t>
            </a:r>
            <a:r>
              <a:rPr lang="cs-CZ" sz="11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D.Sc</a:t>
            </a: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National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Institute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Health</a:t>
            </a:r>
            <a:r>
              <a:rPr lang="cs-CZ" sz="1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,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Bethesda</a:t>
            </a: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USA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endokrinologi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endParaRPr lang="cs-CZ" sz="1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lnSpc>
                <a:spcPct val="200000"/>
              </a:lnSpc>
            </a:pP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Dr. Ing. Reinhard </a:t>
            </a:r>
            <a:r>
              <a:rPr lang="cs-CZ" sz="11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Mauermann</a:t>
            </a: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Fraunhofer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Institute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for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Machine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Tools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and 	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Německo</a:t>
            </a:r>
            <a:r>
              <a:rPr lang="cs-CZ" sz="1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err="1" smtClean="0"/>
              <a:t>Manufacturing</a:t>
            </a:r>
            <a:r>
              <a:rPr lang="cs-CZ" sz="1000" dirty="0" smtClean="0"/>
              <a:t>, </a:t>
            </a:r>
            <a:r>
              <a:rPr lang="cs-CZ" sz="1000" dirty="0" err="1" smtClean="0"/>
              <a:t>Mechanical</a:t>
            </a:r>
            <a:r>
              <a:rPr lang="cs-CZ" sz="1000" dirty="0" smtClean="0"/>
              <a:t>, and </a:t>
            </a:r>
            <a:r>
              <a:rPr lang="cs-CZ" sz="1000" dirty="0" err="1" smtClean="0"/>
              <a:t>Materials</a:t>
            </a:r>
            <a:r>
              <a:rPr lang="cs-CZ" sz="1000" dirty="0" smtClean="0"/>
              <a:t> </a:t>
            </a:r>
            <a:r>
              <a:rPr lang="cs-CZ" sz="1000" dirty="0" err="1" smtClean="0"/>
              <a:t>Engineering</a:t>
            </a:r>
            <a:endParaRPr lang="cs-CZ" sz="1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lnSpc>
                <a:spcPct val="200000"/>
              </a:lnSpc>
            </a:pP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Forming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Technology</a:t>
            </a:r>
          </a:p>
          <a:p>
            <a:pPr>
              <a:lnSpc>
                <a:spcPct val="200000"/>
              </a:lnSpc>
            </a:pP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doc. Dr. Vladislav </a:t>
            </a:r>
            <a:r>
              <a:rPr lang="cs-CZ" sz="11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Kolarik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Fraunhofer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Institute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for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Chemical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Technology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Německo</a:t>
            </a: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High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Temperature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Coating</a:t>
            </a:r>
            <a:endParaRPr lang="cs-CZ" sz="1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lnSpc>
                <a:spcPct val="200000"/>
              </a:lnSpc>
            </a:pP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prof. JUDr. Jiří Přibáň, DrSc.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Cardiff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University</a:t>
            </a:r>
            <a:r>
              <a:rPr lang="cs-CZ" sz="1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	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UK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právo</a:t>
            </a:r>
          </a:p>
          <a:p>
            <a:pPr>
              <a:lnSpc>
                <a:spcPct val="200000"/>
              </a:lnSpc>
            </a:pP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prof. Jakub Kastl, Ph.D.	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Princeton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University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USA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ekonomie</a:t>
            </a:r>
            <a:endParaRPr lang="cs-CZ" sz="1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lnSpc>
                <a:spcPct val="200000"/>
              </a:lnSpc>
            </a:pP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prof. </a:t>
            </a:r>
            <a:r>
              <a:rPr lang="cs-CZ" sz="11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Pier</a:t>
            </a: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1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Luigi</a:t>
            </a: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1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Sacco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IULM University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Milan</a:t>
            </a: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	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Itálie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ekonomika kultury</a:t>
            </a:r>
          </a:p>
          <a:p>
            <a:pPr>
              <a:lnSpc>
                <a:spcPct val="200000"/>
              </a:lnSpc>
            </a:pP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prof. Ding-Ming Wang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National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Hsinchu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University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Education</a:t>
            </a:r>
            <a:r>
              <a:rPr lang="cs-CZ" sz="11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1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Taiwan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e-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learning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human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cs-CZ" sz="1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resource</a:t>
            </a:r>
            <a:r>
              <a:rPr lang="cs-CZ" sz="1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management in R&amp;D</a:t>
            </a:r>
            <a:r>
              <a:rPr lang="cs-CZ" sz="11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28686" y="602343"/>
            <a:ext cx="324871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/>
              <a:t>Mezinárodní</a:t>
            </a:r>
            <a:r>
              <a:rPr lang="en-US" sz="2000" b="1" dirty="0" smtClean="0"/>
              <a:t> rada</a:t>
            </a:r>
          </a:p>
          <a:p>
            <a:pPr algn="ctr"/>
            <a:r>
              <a:rPr lang="en-US" dirty="0" smtClean="0"/>
              <a:t>International Advisory Panel, IAP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33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6514" y="907143"/>
            <a:ext cx="5430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/>
              <a:t>Úvodní úvahy o současné úloze Mezinárodní rady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24857" y="21118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3772" y="1966686"/>
            <a:ext cx="7518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dirty="0" smtClean="0"/>
              <a:t>IAP není schopna se vyjadřovat ke všem otázkám činnosti RVVI, občas chybí informace o fungování systému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IAP požaduje před zasedáními písemné podklady v angličtině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IAP souhlasí s jednáními v Praze (ČR) dvakrát ročně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IAP doporučuje na každém prezenčním jednání projednávat jedno konkrétní téma a očekává informace o jednom tématu, jak to v ČR funguje (např. systém výdajů státního rozpočtu na VVI), které se bude probírat na některém dalším zasedání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Navrhovaná zasedání s IAP v předvečer zasedání RVVI v roce 2018:</a:t>
            </a:r>
          </a:p>
          <a:p>
            <a:r>
              <a:rPr lang="cs-CZ" dirty="0" smtClean="0"/>
              <a:t>	24. května</a:t>
            </a:r>
          </a:p>
          <a:p>
            <a:r>
              <a:rPr lang="cs-CZ" dirty="0"/>
              <a:t>	</a:t>
            </a:r>
            <a:r>
              <a:rPr lang="cs-CZ" dirty="0" smtClean="0"/>
              <a:t>22. listopadu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cs-CZ" dirty="0" smtClean="0"/>
              <a:t>V roce 2019:</a:t>
            </a:r>
          </a:p>
          <a:p>
            <a:r>
              <a:rPr lang="cs-CZ" dirty="0"/>
              <a:t>	</a:t>
            </a:r>
            <a:r>
              <a:rPr lang="cs-CZ" dirty="0" smtClean="0"/>
              <a:t>30. května</a:t>
            </a:r>
          </a:p>
          <a:p>
            <a:r>
              <a:rPr lang="cs-CZ" dirty="0"/>
              <a:t>	</a:t>
            </a:r>
            <a:r>
              <a:rPr lang="cs-CZ" dirty="0" smtClean="0"/>
              <a:t>28. listopadu</a:t>
            </a:r>
          </a:p>
          <a:p>
            <a:pPr marL="342900" indent="-342900">
              <a:buFont typeface="+mj-lt"/>
              <a:buAutoNum type="arabicPeriod" startAt="6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656003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4857" y="986971"/>
            <a:ext cx="4473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/>
              <a:t>Návrh na téma květnového zasedání IAP</a:t>
            </a:r>
            <a:endParaRPr lang="en-US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6023" y="1647372"/>
            <a:ext cx="857068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Fungování agentur účelového financování (GAČR a TAČR)</a:t>
            </a:r>
          </a:p>
          <a:p>
            <a:endParaRPr lang="cs-CZ" dirty="0"/>
          </a:p>
          <a:p>
            <a:r>
              <a:rPr lang="cs-CZ" dirty="0" smtClean="0"/>
              <a:t>Cíl: Fungování agentur po vzoru předních světových agentur tak, „aby nám je svět záviděl“</a:t>
            </a:r>
          </a:p>
          <a:p>
            <a:r>
              <a:rPr lang="cs-CZ" dirty="0" smtClean="0"/>
              <a:t>Princip: </a:t>
            </a:r>
            <a:r>
              <a:rPr lang="en-US" b="1" dirty="0" smtClean="0"/>
              <a:t>quality over quantity</a:t>
            </a:r>
            <a:r>
              <a:rPr lang="cs-CZ" b="1" dirty="0" smtClean="0"/>
              <a:t> </a:t>
            </a:r>
            <a:r>
              <a:rPr lang="cs-CZ" dirty="0" smtClean="0"/>
              <a:t>(podle principů popsaných v doporučení 3 společností)</a:t>
            </a:r>
            <a:endParaRPr lang="en-US" b="1" dirty="0" smtClean="0"/>
          </a:p>
          <a:p>
            <a:endParaRPr lang="cs-CZ" dirty="0"/>
          </a:p>
          <a:p>
            <a:r>
              <a:rPr lang="cs-CZ" dirty="0" smtClean="0"/>
              <a:t>Zatímní doporučení:</a:t>
            </a:r>
          </a:p>
          <a:p>
            <a:pPr marL="342900" indent="-342900">
              <a:buFont typeface="+mj-lt"/>
              <a:buAutoNum type="arabicPeriod"/>
            </a:pPr>
            <a:endParaRPr lang="cs-CZ" dirty="0" smtClean="0"/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Vědecká/výzkumná rada by měla být orgánem určujícím strategii, koncepci agentury, předsednictvo by mělo být orgánem tuto koncepci implementujícím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Předseda agentury by měl být automaticky členem vědecké/výzkumné rady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Vědecká/výzkumná rada by měla mít alespoň 1/3 zahraničních členů se vztahem k ČR (IAB již má některé návrhy)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Mezinárodní rada chce mít právo doporučovat členy vědecké/výzkumné rady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Doporučovat členy rad by </a:t>
            </a:r>
            <a:r>
              <a:rPr lang="cs-CZ" dirty="0" smtClean="0"/>
              <a:t>měl</a:t>
            </a:r>
            <a:r>
              <a:rPr lang="en-US" dirty="0" smtClean="0"/>
              <a:t>y</a:t>
            </a:r>
            <a:r>
              <a:rPr lang="cs-CZ" dirty="0" smtClean="0"/>
              <a:t> </a:t>
            </a:r>
            <a:r>
              <a:rPr lang="cs-CZ" dirty="0" smtClean="0"/>
              <a:t>mít právo i jiné organizace (např. Učená společnost)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Zmenšit odborné panely a </a:t>
            </a:r>
            <a:r>
              <a:rPr lang="cs-CZ" dirty="0" err="1" smtClean="0"/>
              <a:t>panelisty</a:t>
            </a:r>
            <a:r>
              <a:rPr lang="cs-CZ" dirty="0" smtClean="0"/>
              <a:t> za jejich činnost odměnit (nejlépe </a:t>
            </a:r>
            <a:r>
              <a:rPr lang="cs-CZ" dirty="0" smtClean="0"/>
              <a:t>automatický</a:t>
            </a:r>
            <a:r>
              <a:rPr lang="en-US" dirty="0" smtClean="0"/>
              <a:t>m</a:t>
            </a:r>
            <a:r>
              <a:rPr lang="cs-CZ" dirty="0" smtClean="0"/>
              <a:t> </a:t>
            </a:r>
            <a:r>
              <a:rPr lang="cs-CZ" dirty="0" smtClean="0"/>
              <a:t>poskytnutím grantu – záruka zapojení nejlepších vědců)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395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2000" y="493486"/>
            <a:ext cx="2691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/>
              <a:t>Témata na další jednání</a:t>
            </a:r>
            <a:endParaRPr lang="en-US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5543" y="1182914"/>
            <a:ext cx="75764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dirty="0" smtClean="0"/>
              <a:t>Aktualizace Národní politiky VVI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Příprava rozpočtu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Informační systém VVI ??? (po kvalifikované informaci)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Otevřený přístup k </a:t>
            </a:r>
            <a:r>
              <a:rPr lang="cs-CZ" dirty="0" smtClean="0"/>
              <a:t>informací</a:t>
            </a:r>
            <a:r>
              <a:rPr lang="en-US" smtClean="0"/>
              <a:t>m</a:t>
            </a:r>
            <a:r>
              <a:rPr lang="cs-CZ" smtClean="0"/>
              <a:t> </a:t>
            </a:r>
            <a:r>
              <a:rPr lang="cs-CZ" dirty="0" smtClean="0"/>
              <a:t>NE, diskuse by nikam nevedla. Doporučení: poskytovatelé by neměli povinně vyžadovat </a:t>
            </a:r>
            <a:r>
              <a:rPr lang="en-US" dirty="0" smtClean="0"/>
              <a:t>open-access</a:t>
            </a:r>
            <a:r>
              <a:rPr lang="cs-CZ" dirty="0" smtClean="0"/>
              <a:t> pro články)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Analýza stavu VVI: poskytnout anglickou verzi k nahlédnutí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Strategický přístup k infrastrukturám: poskytnou informace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Vyhodnocení výsledků ukončených programů: zatím NE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Implementace Metodiky: zatím NE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Legislativní činnost: bude vyplývat z doporučení (např. fungování agentur). Již nyní je vhodné uvažovat o: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dirty="0"/>
              <a:t>z</a:t>
            </a:r>
            <a:r>
              <a:rPr lang="cs-CZ" dirty="0" smtClean="0"/>
              <a:t>rušení každoročního hodnocení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dirty="0"/>
              <a:t>m</a:t>
            </a:r>
            <a:r>
              <a:rPr lang="cs-CZ" dirty="0" smtClean="0"/>
              <a:t>ožnosti převádění peněz mezi roky (a tím mnohem efektivněji využít prostředky)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dirty="0"/>
              <a:t>m</a:t>
            </a:r>
            <a:r>
              <a:rPr lang="cs-CZ" dirty="0" smtClean="0"/>
              <a:t>ožnost vytváření finančních rezerv v institucích pro případ výpadků účelového financování či pro případ příliš pozdě poukázaných prostředků, které je nutno zálohovat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Další doporučení: Národní cenu vlády musí předávat předseda vlády!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320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8901</TotalTime>
  <Words>395</Words>
  <Application>Microsoft Office PowerPoint</Application>
  <PresentationFormat>On-screen Show (4:3)</PresentationFormat>
  <Paragraphs>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Zdenek Havlas</dc:creator>
  <cp:lastModifiedBy>Zdenek Havlas</cp:lastModifiedBy>
  <cp:revision>22</cp:revision>
  <dcterms:created xsi:type="dcterms:W3CDTF">2018-01-16T07:59:22Z</dcterms:created>
  <dcterms:modified xsi:type="dcterms:W3CDTF">2018-01-23T09:33:02Z</dcterms:modified>
</cp:coreProperties>
</file>