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0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76AA2492-B54A-6F43-A83C-15759B70FA35}">
          <p14:sldIdLst>
            <p14:sldId id="260"/>
            <p14:sldId id="26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tina Fucimanová" initials="MF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4646"/>
    <a:srgbClr val="75787B"/>
    <a:srgbClr val="C8102E"/>
    <a:srgbClr val="260063"/>
    <a:srgbClr val="23005F"/>
    <a:srgbClr val="8274A7"/>
    <a:srgbClr val="26005F"/>
    <a:srgbClr val="350063"/>
    <a:srgbClr val="35007A"/>
    <a:srgbClr val="2D1D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92" autoAdjust="0"/>
    <p:restoredTop sz="69636" autoAdjust="0"/>
  </p:normalViewPr>
  <p:slideViewPr>
    <p:cSldViewPr snapToGrid="0" snapToObjects="1">
      <p:cViewPr>
        <p:scale>
          <a:sx n="58" d="100"/>
          <a:sy n="58" d="100"/>
        </p:scale>
        <p:origin x="-90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0E71BC-445D-364D-A123-54F75D811D03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FD3D7-5E8C-994E-A948-2580A8D02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226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cs-CZ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FD3D7-5E8C-994E-A948-2580A8D02C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005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FD3D7-5E8C-994E-A948-2580A8D02C8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600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19CC3-3ED8-AB43-9C73-B380E14ECCC9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4A63B-D90B-4746-917A-F60388F38E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317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19CC3-3ED8-AB43-9C73-B380E14ECCC9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4A63B-D90B-4746-917A-F60388F38E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08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19CC3-3ED8-AB43-9C73-B380E14ECCC9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4A63B-D90B-4746-917A-F60388F38E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552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19CC3-3ED8-AB43-9C73-B380E14ECCC9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4A63B-D90B-4746-917A-F60388F38E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744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19CC3-3ED8-AB43-9C73-B380E14ECCC9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4A63B-D90B-4746-917A-F60388F38E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673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19CC3-3ED8-AB43-9C73-B380E14ECCC9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4A63B-D90B-4746-917A-F60388F38E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079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19CC3-3ED8-AB43-9C73-B380E14ECCC9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4A63B-D90B-4746-917A-F60388F38E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189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19CC3-3ED8-AB43-9C73-B380E14ECCC9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4A63B-D90B-4746-917A-F60388F38E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988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19CC3-3ED8-AB43-9C73-B380E14ECCC9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4A63B-D90B-4746-917A-F60388F38E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849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19CC3-3ED8-AB43-9C73-B380E14ECCC9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4A63B-D90B-4746-917A-F60388F38E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458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19CC3-3ED8-AB43-9C73-B380E14ECCC9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4A63B-D90B-4746-917A-F60388F38E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02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19CC3-3ED8-AB43-9C73-B380E14ECCC9}" type="datetimeFigureOut">
              <a:rPr lang="en-US" smtClean="0"/>
              <a:t>10/29/2020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4A63B-D90B-4746-917A-F60388F38E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845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marcela.linkova@soc.cas.cz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hyperlink" Target="http://genderaveda.cz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903227" y="274361"/>
            <a:ext cx="3810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GB" sz="1400" b="1" dirty="0" smtClean="0">
              <a:solidFill>
                <a:srgbClr val="C8102E"/>
              </a:solidFill>
              <a:latin typeface="Arial"/>
              <a:cs typeface="Arial"/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412" y="5774926"/>
            <a:ext cx="979152" cy="66035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82319" y="274361"/>
            <a:ext cx="8041195" cy="1143000"/>
          </a:xfrm>
        </p:spPr>
        <p:txBody>
          <a:bodyPr>
            <a:noAutofit/>
          </a:bodyPr>
          <a:lstStyle/>
          <a:p>
            <a:pPr algn="l"/>
            <a:r>
              <a:rPr lang="cs-CZ" sz="2800" b="1" dirty="0">
                <a:solidFill>
                  <a:srgbClr val="46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Doporučení pro poskytovatele podpory </a:t>
            </a:r>
            <a:r>
              <a:rPr lang="cs-CZ" sz="2800" b="1" dirty="0" err="1">
                <a:solidFill>
                  <a:srgbClr val="46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VaVaI</a:t>
            </a:r>
            <a:r>
              <a:rPr lang="cs-CZ" sz="2800" b="1" dirty="0">
                <a:solidFill>
                  <a:srgbClr val="46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 řešení pracovních podmínek v oblasti výzkumu</a:t>
            </a:r>
            <a:endParaRPr lang="cs-CZ" sz="2800" b="1" dirty="0">
              <a:solidFill>
                <a:srgbClr val="46464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66823" y="1559589"/>
            <a:ext cx="7919977" cy="452596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Clr>
                <a:srgbClr val="C00000"/>
              </a:buClr>
            </a:pPr>
            <a:r>
              <a:rPr lang="cs-CZ" sz="2000" dirty="0" smtClean="0">
                <a:solidFill>
                  <a:srgbClr val="46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Zohlednění rodičovství a péče</a:t>
            </a:r>
            <a:endParaRPr lang="cs-CZ" sz="2000" dirty="0" smtClean="0">
              <a:solidFill>
                <a:srgbClr val="46464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buClr>
                <a:srgbClr val="C00000"/>
              </a:buClr>
            </a:pPr>
            <a:r>
              <a:rPr lang="cs-CZ" sz="2000" dirty="0" smtClean="0">
                <a:solidFill>
                  <a:srgbClr val="46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Rozvoj a využití potenciálu žen</a:t>
            </a:r>
          </a:p>
          <a:p>
            <a:pPr>
              <a:lnSpc>
                <a:spcPct val="120000"/>
              </a:lnSpc>
              <a:buClr>
                <a:srgbClr val="C00000"/>
              </a:buClr>
            </a:pPr>
            <a:r>
              <a:rPr lang="cs-CZ" sz="2000" dirty="0" smtClean="0">
                <a:solidFill>
                  <a:srgbClr val="46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Růst konkurenceschopnosti českého vědeckého prostředí a jeho výstupů</a:t>
            </a:r>
          </a:p>
          <a:p>
            <a:pPr lvl="1">
              <a:lnSpc>
                <a:spcPct val="120000"/>
              </a:lnSpc>
              <a:buClr>
                <a:srgbClr val="C00000"/>
              </a:buClr>
            </a:pPr>
            <a:r>
              <a:rPr lang="cs-CZ" sz="1800" dirty="0" smtClean="0">
                <a:solidFill>
                  <a:srgbClr val="46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Kvalita řízení lidí v institucích </a:t>
            </a:r>
            <a:r>
              <a:rPr lang="cs-CZ" sz="1800" dirty="0" err="1" smtClean="0">
                <a:solidFill>
                  <a:srgbClr val="46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VaVaI</a:t>
            </a:r>
            <a:endParaRPr lang="cs-CZ" sz="1800" dirty="0" smtClean="0">
              <a:solidFill>
                <a:srgbClr val="46464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20000"/>
              </a:lnSpc>
              <a:buClr>
                <a:srgbClr val="C00000"/>
              </a:buClr>
            </a:pPr>
            <a:r>
              <a:rPr lang="cs-CZ" sz="1800" dirty="0" smtClean="0">
                <a:solidFill>
                  <a:srgbClr val="46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Výstupy zvyšující kvalitu života žen i mužů</a:t>
            </a:r>
          </a:p>
          <a:p>
            <a:pPr>
              <a:lnSpc>
                <a:spcPct val="120000"/>
              </a:lnSpc>
              <a:buClr>
                <a:srgbClr val="C00000"/>
              </a:buClr>
            </a:pPr>
            <a:r>
              <a:rPr lang="cs-CZ" sz="2000" dirty="0" smtClean="0">
                <a:solidFill>
                  <a:srgbClr val="46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Eliminace předsudků a zkreslení v hodnocení</a:t>
            </a:r>
          </a:p>
          <a:p>
            <a:pPr>
              <a:lnSpc>
                <a:spcPct val="120000"/>
              </a:lnSpc>
              <a:buClr>
                <a:srgbClr val="C00000"/>
              </a:buClr>
            </a:pPr>
            <a:r>
              <a:rPr lang="cs-CZ" sz="2000" dirty="0" smtClean="0">
                <a:solidFill>
                  <a:srgbClr val="46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Zajištění transparentnosti a srozumitelnosti</a:t>
            </a:r>
          </a:p>
          <a:p>
            <a:pPr>
              <a:lnSpc>
                <a:spcPct val="120000"/>
              </a:lnSpc>
              <a:buClr>
                <a:srgbClr val="C00000"/>
              </a:buClr>
            </a:pPr>
            <a:r>
              <a:rPr lang="cs-CZ" sz="2000" dirty="0" smtClean="0">
                <a:solidFill>
                  <a:srgbClr val="46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Provádění monitoringu a evaluace</a:t>
            </a:r>
          </a:p>
          <a:p>
            <a:pPr>
              <a:lnSpc>
                <a:spcPct val="120000"/>
              </a:lnSpc>
              <a:buClr>
                <a:srgbClr val="C00000"/>
              </a:buClr>
            </a:pPr>
            <a:r>
              <a:rPr lang="cs-CZ" sz="2000" dirty="0" smtClean="0">
                <a:solidFill>
                  <a:srgbClr val="46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Zajištění kapacit pro realizaci úkolů doporučení</a:t>
            </a:r>
          </a:p>
          <a:p>
            <a:pPr>
              <a:lnSpc>
                <a:spcPct val="120000"/>
              </a:lnSpc>
              <a:buClr>
                <a:srgbClr val="C00000"/>
              </a:buClr>
            </a:pPr>
            <a:r>
              <a:rPr lang="cs-CZ" sz="2000" dirty="0" smtClean="0">
                <a:solidFill>
                  <a:srgbClr val="46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Zvyšování celkové flexibility systémů podpory </a:t>
            </a:r>
            <a:r>
              <a:rPr lang="cs-CZ" sz="2000" dirty="0" err="1" smtClean="0">
                <a:solidFill>
                  <a:srgbClr val="46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VaVaI</a:t>
            </a:r>
            <a:endParaRPr lang="cs-CZ" sz="2000" dirty="0" smtClean="0">
              <a:solidFill>
                <a:srgbClr val="46464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482319" y="6235228"/>
            <a:ext cx="4420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C8102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RVVI, 361/A9</a:t>
            </a:r>
            <a:endParaRPr lang="en-GB" sz="1400" b="1" dirty="0">
              <a:solidFill>
                <a:srgbClr val="C8102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6"/>
          <p:cNvSpPr txBox="1"/>
          <p:nvPr/>
        </p:nvSpPr>
        <p:spPr>
          <a:xfrm>
            <a:off x="4984250" y="6389117"/>
            <a:ext cx="3810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b="1" dirty="0" smtClean="0">
                <a:solidFill>
                  <a:srgbClr val="C8102E"/>
                </a:solidFill>
                <a:latin typeface="Arial"/>
                <a:cs typeface="Arial"/>
              </a:rPr>
              <a:t>30</a:t>
            </a:r>
            <a:r>
              <a:rPr lang="en-GB" sz="1400" b="1" dirty="0" smtClean="0">
                <a:solidFill>
                  <a:srgbClr val="C8102E"/>
                </a:solidFill>
                <a:latin typeface="Arial"/>
                <a:cs typeface="Arial"/>
              </a:rPr>
              <a:t> </a:t>
            </a:r>
            <a:r>
              <a:rPr lang="en-GB" sz="1400" b="1" dirty="0">
                <a:solidFill>
                  <a:srgbClr val="C8102E"/>
                </a:solidFill>
                <a:latin typeface="Arial"/>
                <a:cs typeface="Arial"/>
              </a:rPr>
              <a:t>/ </a:t>
            </a:r>
            <a:r>
              <a:rPr lang="cs-CZ" sz="1400" b="1" dirty="0" smtClean="0">
                <a:solidFill>
                  <a:srgbClr val="C8102E"/>
                </a:solidFill>
                <a:latin typeface="Arial"/>
                <a:cs typeface="Arial"/>
              </a:rPr>
              <a:t>10 </a:t>
            </a:r>
            <a:r>
              <a:rPr lang="en-GB" sz="1400" b="1" dirty="0">
                <a:solidFill>
                  <a:srgbClr val="C8102E"/>
                </a:solidFill>
                <a:latin typeface="Arial"/>
                <a:cs typeface="Arial"/>
              </a:rPr>
              <a:t>/ </a:t>
            </a:r>
            <a:r>
              <a:rPr lang="cs-CZ" sz="1400" b="1" dirty="0" smtClean="0">
                <a:solidFill>
                  <a:srgbClr val="C8102E"/>
                </a:solidFill>
                <a:latin typeface="Arial"/>
                <a:cs typeface="Arial"/>
              </a:rPr>
              <a:t>20</a:t>
            </a:r>
            <a:endParaRPr lang="en-GB" sz="1400" b="1" dirty="0">
              <a:solidFill>
                <a:srgbClr val="C8102E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809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"/>
          <p:cNvSpPr txBox="1"/>
          <p:nvPr/>
        </p:nvSpPr>
        <p:spPr>
          <a:xfrm>
            <a:off x="366573" y="634163"/>
            <a:ext cx="5787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75787B"/>
                </a:solidFill>
                <a:latin typeface="Arial"/>
                <a:cs typeface="Arial"/>
              </a:rPr>
              <a:t>KONTAKT</a:t>
            </a:r>
            <a:endParaRPr lang="en-GB" sz="2400" b="1" dirty="0" smtClean="0">
              <a:solidFill>
                <a:srgbClr val="75787B"/>
              </a:solidFill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2320" y="2025595"/>
            <a:ext cx="82312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400" b="1" dirty="0" smtClean="0">
                <a:solidFill>
                  <a:srgbClr val="7578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Hana Tenglerová</a:t>
            </a:r>
          </a:p>
          <a:p>
            <a:pPr>
              <a:lnSpc>
                <a:spcPct val="150000"/>
              </a:lnSpc>
            </a:pPr>
            <a:endParaRPr lang="cs-CZ" sz="2400" dirty="0" smtClean="0">
              <a:solidFill>
                <a:srgbClr val="75787B"/>
              </a:solidFill>
              <a:latin typeface="Arial" panose="020B0604020202020204" pitchFamily="34" charset="0"/>
              <a:cs typeface="Arial" panose="020B0604020202020204" pitchFamily="34" charset="0"/>
              <a:hlinkClick r:id="rId3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ln w="3175">
                  <a:solidFill>
                    <a:srgbClr val="75787B"/>
                  </a:solidFill>
                </a:ln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hana.tenglerova@soc.cas.cz</a:t>
            </a:r>
            <a:endParaRPr lang="cs-CZ" sz="2000" dirty="0" smtClean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ln w="3175">
                  <a:solidFill>
                    <a:srgbClr val="75787B"/>
                  </a:solidFill>
                </a:ln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</a:t>
            </a:r>
            <a:r>
              <a:rPr lang="cs-CZ" sz="2000" dirty="0">
                <a:ln w="3175">
                  <a:solidFill>
                    <a:srgbClr val="75787B"/>
                  </a:solidFill>
                </a:ln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://genderaveda.cz</a:t>
            </a:r>
            <a:r>
              <a:rPr lang="cs-CZ" sz="2000" dirty="0" smtClean="0">
                <a:ln w="3175">
                  <a:solidFill>
                    <a:srgbClr val="75787B"/>
                  </a:solidFill>
                </a:ln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</a:t>
            </a:r>
            <a:endParaRPr lang="cs-CZ" sz="2000" dirty="0" smtClean="0">
              <a:ln w="3175">
                <a:solidFill>
                  <a:srgbClr val="75787B"/>
                </a:solidFill>
              </a:ln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412" y="5663341"/>
            <a:ext cx="979152" cy="660358"/>
          </a:xfrm>
          <a:prstGeom prst="rect">
            <a:avLst/>
          </a:prstGeom>
        </p:spPr>
      </p:pic>
      <p:sp>
        <p:nvSpPr>
          <p:cNvPr id="11" name="TextBox 6"/>
          <p:cNvSpPr txBox="1"/>
          <p:nvPr/>
        </p:nvSpPr>
        <p:spPr>
          <a:xfrm>
            <a:off x="4903227" y="6342950"/>
            <a:ext cx="3810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b="1" dirty="0" smtClean="0">
                <a:solidFill>
                  <a:srgbClr val="C8102E"/>
                </a:solidFill>
                <a:latin typeface="Arial"/>
                <a:cs typeface="Arial"/>
              </a:rPr>
              <a:t>30</a:t>
            </a:r>
            <a:r>
              <a:rPr lang="en-GB" sz="1400" b="1" dirty="0" smtClean="0">
                <a:solidFill>
                  <a:srgbClr val="C8102E"/>
                </a:solidFill>
                <a:latin typeface="Arial"/>
                <a:cs typeface="Arial"/>
              </a:rPr>
              <a:t> </a:t>
            </a:r>
            <a:r>
              <a:rPr lang="en-GB" sz="1400" b="1" dirty="0">
                <a:solidFill>
                  <a:srgbClr val="C8102E"/>
                </a:solidFill>
                <a:latin typeface="Arial"/>
                <a:cs typeface="Arial"/>
              </a:rPr>
              <a:t>/ </a:t>
            </a:r>
            <a:r>
              <a:rPr lang="cs-CZ" sz="1400" b="1" dirty="0" smtClean="0">
                <a:solidFill>
                  <a:srgbClr val="C8102E"/>
                </a:solidFill>
                <a:latin typeface="Arial"/>
                <a:cs typeface="Arial"/>
              </a:rPr>
              <a:t>10 </a:t>
            </a:r>
            <a:r>
              <a:rPr lang="en-GB" sz="1400" b="1" dirty="0">
                <a:solidFill>
                  <a:srgbClr val="C8102E"/>
                </a:solidFill>
                <a:latin typeface="Arial"/>
                <a:cs typeface="Arial"/>
              </a:rPr>
              <a:t>/ </a:t>
            </a:r>
            <a:r>
              <a:rPr lang="cs-CZ" sz="1400" b="1" dirty="0" smtClean="0">
                <a:solidFill>
                  <a:srgbClr val="C8102E"/>
                </a:solidFill>
                <a:latin typeface="Arial"/>
                <a:cs typeface="Arial"/>
              </a:rPr>
              <a:t>20</a:t>
            </a:r>
            <a:endParaRPr lang="en-GB" sz="1400" b="1" dirty="0">
              <a:solidFill>
                <a:srgbClr val="C8102E"/>
              </a:solidFill>
              <a:latin typeface="Arial"/>
              <a:cs typeface="Arial"/>
            </a:endParaRPr>
          </a:p>
        </p:txBody>
      </p:sp>
      <p:sp>
        <p:nvSpPr>
          <p:cNvPr id="15" name="TextBox 5"/>
          <p:cNvSpPr txBox="1"/>
          <p:nvPr/>
        </p:nvSpPr>
        <p:spPr>
          <a:xfrm>
            <a:off x="482319" y="6235228"/>
            <a:ext cx="4420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C8102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RVVI, 361/A9</a:t>
            </a:r>
            <a:endParaRPr lang="en-GB" sz="1400" b="1" dirty="0">
              <a:solidFill>
                <a:srgbClr val="C8102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04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B_20171129_WP7">
  <a:themeElements>
    <a:clrScheme name="GenderAction">
      <a:dk1>
        <a:srgbClr val="371B70"/>
      </a:dk1>
      <a:lt1>
        <a:srgbClr val="FFFFFF"/>
      </a:lt1>
      <a:dk2>
        <a:srgbClr val="371B70"/>
      </a:dk2>
      <a:lt2>
        <a:srgbClr val="FFFFFF"/>
      </a:lt2>
      <a:accent1>
        <a:srgbClr val="FF0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274A7"/>
      </a:hlink>
      <a:folHlink>
        <a:srgbClr val="8274A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EB_20171129_WP7</Template>
  <TotalTime>1404</TotalTime>
  <Words>94</Words>
  <Application>Microsoft Office PowerPoint</Application>
  <PresentationFormat>Předvádění na obrazovce (4:3)</PresentationFormat>
  <Paragraphs>22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EB_20171129_WP7</vt:lpstr>
      <vt:lpstr>Doporučení pro poskytovatele podpory VaVaI k řešení pracovních podmínek v oblasti výzkumu</vt:lpstr>
      <vt:lpstr>Prezentace aplikace PowerPoint</vt:lpstr>
    </vt:vector>
  </TitlesOfParts>
  <Company>sou av cr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Marcela Linkova</dc:creator>
  <cp:lastModifiedBy>hana.tenglerova</cp:lastModifiedBy>
  <cp:revision>246</cp:revision>
  <dcterms:created xsi:type="dcterms:W3CDTF">2017-11-22T14:02:31Z</dcterms:created>
  <dcterms:modified xsi:type="dcterms:W3CDTF">2020-10-29T14:18:23Z</dcterms:modified>
</cp:coreProperties>
</file>