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0" r:id="rId6"/>
    <p:sldId id="259" r:id="rId7"/>
    <p:sldId id="262" r:id="rId8"/>
    <p:sldId id="261" r:id="rId9"/>
    <p:sldId id="264" r:id="rId10"/>
    <p:sldId id="263" r:id="rId11"/>
    <p:sldId id="266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93A8DE-0244-19E3-349C-C43C4132CB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5BC7A63-6ADA-02C0-8537-7C41D3668A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0B49F36-204C-D667-2B92-0C4A9428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22FA6B-026C-5A6A-3B24-DC8702CA0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A9C66A7-6A62-3DBA-D6C9-6EF85EFD4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1805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E7CF2D-49AB-C888-3FC5-B7ECF47B1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481FAC7-0EAE-2A4F-8C58-5D0AC1D468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6802B00-C779-1A0F-5430-36486BC37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1BB041D-C6A6-063D-DDB8-1C7339CDB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BE1673C-B09C-F08D-833C-88F1DC018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01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108413DB-ADC5-1D1E-2CF1-0C38116969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D9407A9-48B9-54B1-1F34-8FF2629A48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C982B5B-41F7-C118-AABF-869F56370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2FC9E1A-36E1-CF98-2CD3-49CBC6C3B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B4F59BB-1332-481C-766C-427E52F47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61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BF1DE0-6E5D-488D-82EC-AE9D64611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8BFDB4-9BF4-E750-73D2-7708B3906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C8196FE-7B93-C726-00CA-EBEA1266A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6BA9EBA-A0A5-2056-67B8-695172BF5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5C69918-68FE-AA64-0CD1-57928B946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356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4257BB-4359-8B74-C0C1-3F567E8E3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AEB04FD-C12B-35B4-9D33-74C3E69E7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734DC11-66AB-CA3C-F153-FB1547F59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1E1132C-43CE-108A-07FC-75EE7F24A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4D059F5-0C26-CBBC-3EB7-455C53895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50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E2722F-9148-070A-AC68-ABCBBD668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6A196EB-8287-8B25-F4D4-F2385F9D6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9B215E0-424E-9D18-231E-6C53D77B3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B0FBBDB-9015-5287-590C-2E4B32D07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2498CBB-9546-F742-76DF-BE379ADCA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711EAFC-AAEE-AA25-39B6-0447EDE27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556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69F6C0-1E98-850D-13A4-E82BAE7CE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4327B2E-3AE1-6C5D-41E9-8165DC61B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B184CCF-356A-3DC5-A7E5-9C265BC158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F0F3197-5EAB-9B2F-97C7-7B35115388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D4E564F-9BCE-0DEB-1CBA-8472C463DC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25C990C-2754-EC17-4C1C-254A310A8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9A0B4528-0313-3813-127A-B69718F92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B208C7AF-6A54-23D0-D9F4-FD516D9EA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170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F5FE0A2-C885-46A8-CCAA-EB375FD03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2E09ED6-9FC8-C947-2A3E-24F0C4F03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85D1DA8-30CA-4F7B-3F2A-3AB0EF7D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CBB0DFA-C80E-54E8-7B74-134514DA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688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417EFFB0-A8F4-0247-D6D4-BE40EA2D2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22BF711-3EFD-04F1-CA26-EBC739D49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BD0C22F-720F-F973-E999-42717097D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058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057A2C-E518-F2AB-4217-CCF4529E4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DE6E6F-33FA-204F-F007-3D17E157C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CC9D8C1-1680-8B17-FD8D-90DEC02E4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C206CCB-370B-16C0-A5BC-954991748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3AB650D-6101-7AA3-1A6E-AC64CD50E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C69F20F-1BD8-C12F-5293-ED4C7FD8E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0101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BAB156-FA62-5D36-5D55-BB04893D9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A3A0769-257B-2FB6-7872-4035840955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03A9D45-CAEC-2B2B-E171-33172E4C7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543D18E-F17F-CF09-810D-D8F559AF5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A39548C-21D9-1F72-B9C7-F7B34588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C4A8D64-917B-E913-E223-EA5EE63F6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656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1B259E1-2B58-5773-A9E5-DEFED3F30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25D3E4-FA61-D4E5-2D76-54E849B97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5D8817B-ACE4-7889-E4F6-6678FC329B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8E7B7-56C1-425C-B660-D942D87526AC}" type="datetimeFigureOut">
              <a:rPr lang="cs-CZ" smtClean="0"/>
              <a:t>15.03.2023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A28BFC8-C0F2-2C4D-EFFF-DD968ACC0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6C7DDDF-EC35-FBBF-508D-AC189463F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96FDA-62BD-4804-AE94-3802DCA72A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594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FE8FA4-1003-D22C-1495-ED9B334474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Informace o hodnocení podle Metodiky </a:t>
            </a:r>
            <a:r>
              <a:rPr lang="cs-CZ" dirty="0" smtClean="0"/>
              <a:t>2017</a:t>
            </a:r>
            <a:r>
              <a:rPr lang="cs-CZ" dirty="0"/>
              <a:t>+ po pěti letech</a:t>
            </a:r>
          </a:p>
        </p:txBody>
      </p:sp>
    </p:spTree>
    <p:extLst>
      <p:ext uri="{BB962C8B-B14F-4D97-AF65-F5344CB8AC3E}">
        <p14:creationId xmlns:p14="http://schemas.microsoft.com/office/powerpoint/2010/main" val="3529204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FD032F-1F9B-B9A3-9703-04BF97785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46"/>
            <a:ext cx="10515600" cy="765843"/>
          </a:xfrm>
        </p:spPr>
        <p:txBody>
          <a:bodyPr/>
          <a:lstStyle/>
          <a:p>
            <a:r>
              <a:rPr lang="cs-CZ" dirty="0"/>
              <a:t>Modul M2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1566C9-ACCC-942A-F505-4B066F3B8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821" y="1235242"/>
            <a:ext cx="10515600" cy="5057107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Oborové profily komentované </a:t>
            </a:r>
            <a:r>
              <a:rPr lang="cs-CZ" dirty="0" err="1" smtClean="0"/>
              <a:t>panelisty</a:t>
            </a:r>
            <a:r>
              <a:rPr lang="cs-CZ" dirty="0" smtClean="0"/>
              <a:t> (v souladu s principy ARRA)</a:t>
            </a:r>
          </a:p>
          <a:p>
            <a:r>
              <a:rPr lang="cs-CZ" dirty="0" smtClean="0"/>
              <a:t>Bibliometrické </a:t>
            </a:r>
            <a:r>
              <a:rPr lang="cs-CZ" dirty="0"/>
              <a:t>profily VO</a:t>
            </a:r>
          </a:p>
          <a:p>
            <a:pPr lvl="1"/>
            <a:r>
              <a:rPr lang="cs-CZ" dirty="0"/>
              <a:t>V každém </a:t>
            </a:r>
            <a:r>
              <a:rPr lang="cs-CZ" dirty="0" err="1"/>
              <a:t>FORDu</a:t>
            </a:r>
            <a:r>
              <a:rPr lang="cs-CZ" dirty="0"/>
              <a:t> výsledky rozděleny do kvartilů podle AIS časopisů, kde byly publikovány (D1, Q1, Q2, Q3, Q4</a:t>
            </a:r>
            <a:r>
              <a:rPr lang="cs-CZ" dirty="0" smtClean="0"/>
              <a:t>)</a:t>
            </a:r>
            <a:endParaRPr lang="cs-CZ" dirty="0"/>
          </a:p>
          <a:p>
            <a:r>
              <a:rPr lang="cs-CZ" dirty="0"/>
              <a:t>V některých panelech ještě doplňková analýza z databáze </a:t>
            </a:r>
            <a:r>
              <a:rPr lang="cs-CZ" dirty="0" err="1"/>
              <a:t>Scopus</a:t>
            </a:r>
            <a:endParaRPr lang="cs-CZ" dirty="0"/>
          </a:p>
          <a:p>
            <a:pPr lvl="1"/>
            <a:r>
              <a:rPr lang="cs-CZ" dirty="0"/>
              <a:t>Nakonec odmítnuto všemi panely s výjimkou OP6 (Humanitní vědy)</a:t>
            </a:r>
          </a:p>
          <a:p>
            <a:r>
              <a:rPr lang="cs-CZ" dirty="0"/>
              <a:t>Od H21 navíc doplňková analýza autorů z RIV</a:t>
            </a:r>
          </a:p>
          <a:p>
            <a:pPr lvl="1"/>
            <a:r>
              <a:rPr lang="cs-CZ" dirty="0"/>
              <a:t>Poskytuje hrubý odhad „oborové kapacity“ dané instituce</a:t>
            </a:r>
          </a:p>
          <a:p>
            <a:r>
              <a:rPr lang="cs-CZ" dirty="0"/>
              <a:t>Do budoucna postupné </a:t>
            </a:r>
            <a:r>
              <a:rPr lang="cs-CZ" dirty="0" smtClean="0"/>
              <a:t>posilování </a:t>
            </a:r>
            <a:r>
              <a:rPr lang="cs-CZ" dirty="0"/>
              <a:t>váhy </a:t>
            </a:r>
            <a:r>
              <a:rPr lang="cs-CZ" dirty="0" smtClean="0"/>
              <a:t>M1</a:t>
            </a:r>
            <a:endParaRPr lang="cs-CZ" dirty="0"/>
          </a:p>
          <a:p>
            <a:pPr lvl="1"/>
            <a:r>
              <a:rPr lang="cs-CZ" dirty="0" smtClean="0"/>
              <a:t>Někteří poskytovatelé nadužívají Modul 2</a:t>
            </a:r>
          </a:p>
          <a:p>
            <a:pPr lvl="1"/>
            <a:r>
              <a:rPr lang="cs-CZ" dirty="0" smtClean="0"/>
              <a:t>M1 a M2 jsou komplementární nástroje hodnocení</a:t>
            </a:r>
            <a:endParaRPr lang="cs-CZ" dirty="0"/>
          </a:p>
          <a:p>
            <a:pPr lvl="1"/>
            <a:r>
              <a:rPr lang="cs-CZ" dirty="0" smtClean="0"/>
              <a:t>M2 n</a:t>
            </a:r>
            <a:r>
              <a:rPr lang="cs-CZ" dirty="0" smtClean="0"/>
              <a:t>ezasahuje </a:t>
            </a:r>
            <a:r>
              <a:rPr lang="cs-CZ" dirty="0"/>
              <a:t>rovnoměrně všechny oborové skupiny</a:t>
            </a:r>
          </a:p>
          <a:p>
            <a:pPr lvl="1"/>
            <a:r>
              <a:rPr lang="cs-CZ" dirty="0" smtClean="0"/>
              <a:t>M2 problematický </a:t>
            </a:r>
            <a:r>
              <a:rPr lang="cs-CZ" dirty="0"/>
              <a:t>ve světle aktuální nadprodukce vědeckých výsledků (důsledek Open Access)</a:t>
            </a:r>
          </a:p>
        </p:txBody>
      </p:sp>
    </p:spTree>
    <p:extLst>
      <p:ext uri="{BB962C8B-B14F-4D97-AF65-F5344CB8AC3E}">
        <p14:creationId xmlns:p14="http://schemas.microsoft.com/office/powerpoint/2010/main" val="69697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1611CE-1FC4-8431-57C3-8E34A8B92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820" y="164599"/>
            <a:ext cx="11257547" cy="669591"/>
          </a:xfrm>
        </p:spPr>
        <p:txBody>
          <a:bodyPr>
            <a:normAutofit fontScale="90000"/>
          </a:bodyPr>
          <a:lstStyle/>
          <a:p>
            <a:r>
              <a:rPr lang="cs-CZ" dirty="0"/>
              <a:t>Výhledy do budoucna (zkušenosti z 5 let hodnocení)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51634F1-22A8-35ED-1C29-130851FB8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8883"/>
            <a:ext cx="10515600" cy="5462337"/>
          </a:xfrm>
        </p:spPr>
        <p:txBody>
          <a:bodyPr>
            <a:normAutofit/>
          </a:bodyPr>
          <a:lstStyle/>
          <a:p>
            <a:r>
              <a:rPr lang="cs-CZ" dirty="0"/>
              <a:t>Pro zvýšení objektivity hodnocení je nutné znát velikost (i oborovou) hodnocených VO</a:t>
            </a:r>
          </a:p>
          <a:p>
            <a:pPr lvl="1"/>
            <a:r>
              <a:rPr lang="cs-CZ" dirty="0"/>
              <a:t>Informace o počtech autorů v oborech (RIV)</a:t>
            </a:r>
          </a:p>
          <a:p>
            <a:pPr lvl="1"/>
            <a:r>
              <a:rPr lang="cs-CZ" dirty="0"/>
              <a:t>Oborové kapacity (zatím pouze VŠ, nejsou absolutní, pouze relativní)</a:t>
            </a:r>
          </a:p>
          <a:p>
            <a:r>
              <a:rPr lang="cs-CZ" dirty="0"/>
              <a:t>Hodnocení primárně založené na počtech nejkvalitnějších výstupů vzhledem k (oborové) velikosti hodnocené VO</a:t>
            </a:r>
          </a:p>
          <a:p>
            <a:r>
              <a:rPr lang="cs-CZ" dirty="0"/>
              <a:t>Rozšíření parametrů hodnocení</a:t>
            </a:r>
          </a:p>
          <a:p>
            <a:pPr lvl="1"/>
            <a:r>
              <a:rPr lang="cs-CZ" dirty="0"/>
              <a:t>Citační analýzy pro M2</a:t>
            </a:r>
          </a:p>
          <a:p>
            <a:pPr lvl="1"/>
            <a:r>
              <a:rPr lang="cs-CZ" dirty="0"/>
              <a:t>Úspěšnost v prestižních grantových soutěžích v </a:t>
            </a:r>
            <a:r>
              <a:rPr lang="cs-CZ" dirty="0" smtClean="0"/>
              <a:t>M2 (ERC)</a:t>
            </a:r>
            <a:endParaRPr lang="cs-CZ" dirty="0"/>
          </a:p>
          <a:p>
            <a:pPr lvl="1"/>
            <a:r>
              <a:rPr lang="cs-CZ" dirty="0"/>
              <a:t>Specifika pro hodnocení humanitních oborů (zejména M1)</a:t>
            </a:r>
          </a:p>
          <a:p>
            <a:r>
              <a:rPr lang="cs-CZ" dirty="0"/>
              <a:t>Méně výsledků v M1, posílení zahraničních hodnotitelů, interval hodnocení…</a:t>
            </a:r>
          </a:p>
        </p:txBody>
      </p:sp>
    </p:spTree>
    <p:extLst>
      <p:ext uri="{BB962C8B-B14F-4D97-AF65-F5344CB8AC3E}">
        <p14:creationId xmlns:p14="http://schemas.microsoft.com/office/powerpoint/2010/main" val="2442263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10FEC7-BEFE-0A3C-B411-12DE09B7C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Usnesení 381. zasedání RVVI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AF7403-E367-8C78-A80F-509428567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</a:rPr>
              <a:t>Rada žádá hlavního koordinátora hodnocení prof. Polívku </a:t>
            </a:r>
            <a:r>
              <a:rPr lang="cs-CZ" dirty="0" smtClean="0">
                <a:latin typeface="Arial" panose="020B0604020202020204" pitchFamily="34" charset="0"/>
              </a:rPr>
              <a:t>a Komisi </a:t>
            </a:r>
            <a:r>
              <a:rPr lang="cs-CZ" dirty="0">
                <a:latin typeface="Arial" panose="020B0604020202020204" pitchFamily="34" charset="0"/>
              </a:rPr>
              <a:t>pro hodnocení výzkumných organizací a ukončených programů, aby </a:t>
            </a:r>
          </a:p>
          <a:p>
            <a:pPr lvl="1"/>
            <a:r>
              <a:rPr lang="cs-CZ" dirty="0">
                <a:latin typeface="Arial" panose="020B0604020202020204" pitchFamily="34" charset="0"/>
              </a:rPr>
              <a:t>usilovali o zlepšování kvality kmene externích hodnotitelů a jejich posudků v Modulu 1, </a:t>
            </a:r>
          </a:p>
          <a:p>
            <a:pPr lvl="1"/>
            <a:r>
              <a:rPr lang="cs-CZ" dirty="0">
                <a:latin typeface="Arial" panose="020B0604020202020204" pitchFamily="34" charset="0"/>
              </a:rPr>
              <a:t>i</a:t>
            </a:r>
            <a:r>
              <a:rPr lang="cs-CZ" dirty="0" smtClean="0">
                <a:latin typeface="Arial" panose="020B0604020202020204" pitchFamily="34" charset="0"/>
              </a:rPr>
              <a:t>nformovali </a:t>
            </a:r>
            <a:r>
              <a:rPr lang="cs-CZ" dirty="0">
                <a:latin typeface="Arial" panose="020B0604020202020204" pitchFamily="34" charset="0"/>
              </a:rPr>
              <a:t>Radu o stavu implementace výstupů pracovní skupiny doc. </a:t>
            </a:r>
            <a:r>
              <a:rPr lang="cs-CZ" dirty="0" err="1">
                <a:latin typeface="Arial" panose="020B0604020202020204" pitchFamily="34" charset="0"/>
              </a:rPr>
              <a:t>Machana</a:t>
            </a:r>
            <a:r>
              <a:rPr lang="cs-CZ" dirty="0">
                <a:latin typeface="Arial" panose="020B0604020202020204" pitchFamily="34" charset="0"/>
              </a:rPr>
              <a:t> po ukončení stávajícího cyklu hodnocení (březen 2023) (381/A5)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5360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12644F-7996-4F5F-0051-249730377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1915"/>
            <a:ext cx="10515600" cy="918243"/>
          </a:xfrm>
        </p:spPr>
        <p:txBody>
          <a:bodyPr/>
          <a:lstStyle/>
          <a:p>
            <a:r>
              <a:rPr lang="cs-CZ" dirty="0"/>
              <a:t>Hodnocení na národní úrovni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431AE2F-9275-0622-A586-2324D76B3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906" y="1253331"/>
            <a:ext cx="10515600" cy="5187574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Modul 1 </a:t>
            </a:r>
          </a:p>
          <a:p>
            <a:pPr lvl="1"/>
            <a:r>
              <a:rPr lang="cs-CZ" dirty="0"/>
              <a:t>hodnocení vybraných výsledků nástrojem vzdálených recenzí</a:t>
            </a:r>
          </a:p>
          <a:p>
            <a:pPr lvl="1"/>
            <a:r>
              <a:rPr lang="cs-CZ" dirty="0"/>
              <a:t>p</a:t>
            </a:r>
            <a:r>
              <a:rPr lang="cs-CZ" dirty="0" smtClean="0"/>
              <a:t>očet </a:t>
            </a:r>
            <a:r>
              <a:rPr lang="cs-CZ" dirty="0"/>
              <a:t>výsledků předkládaných do M1 koreluje s výší institucionální podpory</a:t>
            </a:r>
          </a:p>
          <a:p>
            <a:r>
              <a:rPr lang="cs-CZ" dirty="0"/>
              <a:t>Modul 2 </a:t>
            </a:r>
          </a:p>
          <a:p>
            <a:pPr lvl="1">
              <a:lnSpc>
                <a:spcPct val="120000"/>
              </a:lnSpc>
            </a:pPr>
            <a:r>
              <a:rPr lang="cs-CZ" dirty="0" err="1"/>
              <a:t>bibliometrická</a:t>
            </a:r>
            <a:r>
              <a:rPr lang="cs-CZ" dirty="0"/>
              <a:t> analýza výsledků typu </a:t>
            </a:r>
            <a:r>
              <a:rPr lang="cs-CZ" dirty="0" err="1"/>
              <a:t>Jimp</a:t>
            </a:r>
            <a:r>
              <a:rPr lang="cs-CZ" dirty="0"/>
              <a:t>, </a:t>
            </a:r>
            <a:r>
              <a:rPr lang="cs-CZ" dirty="0" err="1"/>
              <a:t>JSc</a:t>
            </a:r>
            <a:r>
              <a:rPr lang="cs-CZ" dirty="0"/>
              <a:t> a D podle mezinárodně uznávaných standardních postupů</a:t>
            </a:r>
          </a:p>
          <a:p>
            <a:pPr lvl="1"/>
            <a:r>
              <a:rPr lang="cs-CZ" dirty="0"/>
              <a:t>členění výstupů: oborové zprávy, zprávy pro VO, </a:t>
            </a:r>
            <a:r>
              <a:rPr lang="cs-CZ" dirty="0" err="1"/>
              <a:t>WoS</a:t>
            </a:r>
            <a:r>
              <a:rPr lang="cs-CZ" dirty="0"/>
              <a:t> a doplňkově </a:t>
            </a:r>
            <a:r>
              <a:rPr lang="cs-CZ" dirty="0" err="1"/>
              <a:t>Scopus</a:t>
            </a:r>
            <a:endParaRPr lang="cs-CZ" dirty="0"/>
          </a:p>
          <a:p>
            <a:pPr>
              <a:lnSpc>
                <a:spcPct val="100000"/>
              </a:lnSpc>
            </a:pPr>
            <a:r>
              <a:rPr lang="cs-CZ" dirty="0"/>
              <a:t>Veškeré výstupy z národního hodnocení jsou veřejně dostupné na webu </a:t>
            </a:r>
            <a:r>
              <a:rPr lang="cs-CZ" dirty="0" smtClean="0"/>
              <a:t>hodnoceni.rvvi.cz; </a:t>
            </a:r>
            <a:br>
              <a:rPr lang="cs-CZ" dirty="0" smtClean="0"/>
            </a:br>
            <a:r>
              <a:rPr lang="cs-CZ" dirty="0" smtClean="0"/>
              <a:t>interaktivní </a:t>
            </a:r>
            <a:r>
              <a:rPr lang="cs-CZ" dirty="0"/>
              <a:t>zobrazování výstupů je možné na webu m17.rvvi.cz</a:t>
            </a:r>
          </a:p>
          <a:p>
            <a:pPr>
              <a:lnSpc>
                <a:spcPct val="120000"/>
              </a:lnSpc>
            </a:pPr>
            <a:r>
              <a:rPr lang="cs-CZ" dirty="0"/>
              <a:t>Moduly 3-5</a:t>
            </a:r>
          </a:p>
          <a:p>
            <a:pPr lvl="1">
              <a:lnSpc>
                <a:spcPct val="120000"/>
              </a:lnSpc>
            </a:pPr>
            <a:r>
              <a:rPr lang="cs-CZ" dirty="0"/>
              <a:t>Hodnocení provádějí poskytovatelé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7706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148B70-824B-6AAC-06DA-CCFC6DB8A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5590"/>
            <a:ext cx="10515600" cy="902981"/>
          </a:xfrm>
        </p:spPr>
        <p:txBody>
          <a:bodyPr/>
          <a:lstStyle/>
          <a:p>
            <a:r>
              <a:rPr lang="cs-CZ" dirty="0"/>
              <a:t>Základní statistika v M1 za pět let hodnocení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8974F35-3135-3435-2259-65988B5F7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505" y="1150388"/>
            <a:ext cx="10515600" cy="4351338"/>
          </a:xfrm>
        </p:spPr>
        <p:txBody>
          <a:bodyPr/>
          <a:lstStyle/>
          <a:p>
            <a:r>
              <a:rPr lang="cs-CZ" dirty="0"/>
              <a:t>Za pětileté období celkem 13324 předložených výsledků</a:t>
            </a:r>
          </a:p>
          <a:p>
            <a:r>
              <a:rPr lang="cs-CZ" dirty="0"/>
              <a:t>Více než </a:t>
            </a:r>
            <a:r>
              <a:rPr lang="cs-CZ" dirty="0" smtClean="0"/>
              <a:t>26000 </a:t>
            </a:r>
            <a:r>
              <a:rPr lang="cs-CZ" dirty="0"/>
              <a:t>hodnocení vzdálených hodnotitelů</a:t>
            </a:r>
          </a:p>
          <a:p>
            <a:r>
              <a:rPr lang="cs-CZ" dirty="0"/>
              <a:t>Aktuálně v databázi zhruba </a:t>
            </a:r>
            <a:r>
              <a:rPr lang="cs-CZ" dirty="0" smtClean="0"/>
              <a:t>1700 </a:t>
            </a:r>
            <a:r>
              <a:rPr lang="cs-CZ" dirty="0"/>
              <a:t>hodnotitelů</a:t>
            </a:r>
          </a:p>
          <a:p>
            <a:pPr lvl="1"/>
            <a:r>
              <a:rPr lang="cs-CZ" dirty="0"/>
              <a:t>Zahraničních méně než 10% (nejvíce v OP1)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CE5B7BE-3EFB-0EAA-BF8F-182DE9B1DD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38" t="24687" r="5832"/>
          <a:stretch/>
        </p:blipFill>
        <p:spPr>
          <a:xfrm>
            <a:off x="88120" y="3624069"/>
            <a:ext cx="3969099" cy="2868821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9A6F3FA1-6D45-5109-6CA6-602952C882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57" t="20898" r="6446" b="4375"/>
          <a:stretch/>
        </p:blipFill>
        <p:spPr>
          <a:xfrm>
            <a:off x="4049485" y="3527817"/>
            <a:ext cx="3539258" cy="276331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6B5D02C0-3FAB-E369-E2C7-968FBB682B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01" t="19169" r="4535" b="4896"/>
          <a:stretch/>
        </p:blipFill>
        <p:spPr>
          <a:xfrm>
            <a:off x="6939088" y="1558821"/>
            <a:ext cx="5333300" cy="3914392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82BAAE-C7F1-0EB4-2AAA-536BEB90B64B}"/>
              </a:ext>
            </a:extLst>
          </p:cNvPr>
          <p:cNvSpPr txBox="1"/>
          <p:nvPr/>
        </p:nvSpPr>
        <p:spPr>
          <a:xfrm>
            <a:off x="2791477" y="428052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chemeClr val="accent6">
                    <a:lumMod val="75000"/>
                  </a:schemeClr>
                </a:solidFill>
              </a:rPr>
              <a:t>3.33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7941D6F3-3B1C-1037-AC89-55D0FB3FA43C}"/>
              </a:ext>
            </a:extLst>
          </p:cNvPr>
          <p:cNvSpPr txBox="1"/>
          <p:nvPr/>
        </p:nvSpPr>
        <p:spPr>
          <a:xfrm>
            <a:off x="6096000" y="4189402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rgbClr val="00B0F0"/>
                </a:solidFill>
              </a:rPr>
              <a:t>2.70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61E63051-4D9B-FE19-3C30-3D63E1D3693F}"/>
              </a:ext>
            </a:extLst>
          </p:cNvPr>
          <p:cNvSpPr txBox="1"/>
          <p:nvPr/>
        </p:nvSpPr>
        <p:spPr>
          <a:xfrm>
            <a:off x="10447444" y="2234391"/>
            <a:ext cx="643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2.96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FA7418EE-0D73-545F-807A-3FB0DC0D3568}"/>
              </a:ext>
            </a:extLst>
          </p:cNvPr>
          <p:cNvSpPr txBox="1"/>
          <p:nvPr/>
        </p:nvSpPr>
        <p:spPr>
          <a:xfrm>
            <a:off x="5751355" y="3349866"/>
            <a:ext cx="12591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00B0F0"/>
                </a:solidFill>
              </a:rPr>
              <a:t>Přínos k poznání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1D69CC95-886D-37B8-FB88-677DAE280DEB}"/>
              </a:ext>
            </a:extLst>
          </p:cNvPr>
          <p:cNvSpPr txBox="1"/>
          <p:nvPr/>
        </p:nvSpPr>
        <p:spPr>
          <a:xfrm>
            <a:off x="2046151" y="3410725"/>
            <a:ext cx="1632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chemeClr val="accent6">
                    <a:lumMod val="75000"/>
                  </a:schemeClr>
                </a:solidFill>
              </a:rPr>
              <a:t>Společenská relevance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D5D23579-38FE-2E67-8846-2EA505F6C130}"/>
              </a:ext>
            </a:extLst>
          </p:cNvPr>
          <p:cNvSpPr txBox="1"/>
          <p:nvPr/>
        </p:nvSpPr>
        <p:spPr>
          <a:xfrm>
            <a:off x="10139411" y="1774778"/>
            <a:ext cx="1259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0000"/>
                </a:solidFill>
              </a:rPr>
              <a:t>Celkem</a:t>
            </a:r>
          </a:p>
        </p:txBody>
      </p:sp>
    </p:spTree>
    <p:extLst>
      <p:ext uri="{BB962C8B-B14F-4D97-AF65-F5344CB8AC3E}">
        <p14:creationId xmlns:p14="http://schemas.microsoft.com/office/powerpoint/2010/main" val="2283874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A109B3-9D04-A490-F315-22F2458FB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044" y="106707"/>
            <a:ext cx="10515600" cy="936901"/>
          </a:xfrm>
        </p:spPr>
        <p:txBody>
          <a:bodyPr/>
          <a:lstStyle/>
          <a:p>
            <a:r>
              <a:rPr lang="cs-CZ" dirty="0"/>
              <a:t>Zlepšování kvality hodnocení - Hodnotitelé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B0C0D7-8906-5396-E788-61416D83E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183" y="955155"/>
            <a:ext cx="11489634" cy="5796138"/>
          </a:xfrm>
        </p:spPr>
        <p:txBody>
          <a:bodyPr>
            <a:normAutofit/>
          </a:bodyPr>
          <a:lstStyle/>
          <a:p>
            <a:r>
              <a:rPr lang="cs-CZ" dirty="0"/>
              <a:t>Základní pravidla pro hodnotitele (poprvé v H20, hodnotitel vidí vždy)</a:t>
            </a:r>
          </a:p>
          <a:p>
            <a:r>
              <a:rPr lang="cs-CZ" dirty="0"/>
              <a:t>Rozšířená pravidla pro hodnotitele (H22)</a:t>
            </a:r>
          </a:p>
          <a:p>
            <a:pPr lvl="1"/>
            <a:r>
              <a:rPr lang="cs-CZ" dirty="0"/>
              <a:t>Reflexe výstupů pracovní skupiny doc. </a:t>
            </a:r>
            <a:r>
              <a:rPr lang="cs-CZ" dirty="0" err="1"/>
              <a:t>Machana</a:t>
            </a:r>
            <a:r>
              <a:rPr lang="cs-CZ" dirty="0"/>
              <a:t> </a:t>
            </a:r>
          </a:p>
          <a:p>
            <a:r>
              <a:rPr lang="cs-CZ" dirty="0" smtClean="0"/>
              <a:t> Video </a:t>
            </a:r>
            <a:r>
              <a:rPr lang="cs-CZ" dirty="0" err="1" smtClean="0"/>
              <a:t>tutorial</a:t>
            </a:r>
            <a:r>
              <a:rPr lang="cs-CZ" dirty="0" smtClean="0"/>
              <a:t> pro </a:t>
            </a:r>
            <a:r>
              <a:rPr lang="cs-CZ" dirty="0"/>
              <a:t>hodnotitele (H22)</a:t>
            </a:r>
          </a:p>
          <a:p>
            <a:pPr lvl="1"/>
            <a:r>
              <a:rPr lang="cs-CZ" dirty="0"/>
              <a:t>Reflexe výstupů pracovní skupiny doc. </a:t>
            </a:r>
            <a:r>
              <a:rPr lang="cs-CZ" dirty="0" err="1"/>
              <a:t>Machana</a:t>
            </a:r>
            <a:r>
              <a:rPr lang="cs-CZ" dirty="0"/>
              <a:t> </a:t>
            </a:r>
          </a:p>
          <a:p>
            <a:r>
              <a:rPr lang="cs-CZ" dirty="0"/>
              <a:t>Rozšiřování databáze hodnotitelů</a:t>
            </a:r>
          </a:p>
          <a:p>
            <a:pPr lvl="1"/>
            <a:r>
              <a:rPr lang="cs-CZ" dirty="0"/>
              <a:t>Odborníci z (české) aplikační </a:t>
            </a:r>
            <a:r>
              <a:rPr lang="cs-CZ" dirty="0" smtClean="0"/>
              <a:t>sféry (návrh AVO)</a:t>
            </a:r>
            <a:endParaRPr lang="cs-CZ" dirty="0"/>
          </a:p>
          <a:p>
            <a:pPr lvl="1"/>
            <a:r>
              <a:rPr lang="cs-CZ" dirty="0"/>
              <a:t>Umělecké vysoké školy</a:t>
            </a:r>
          </a:p>
          <a:p>
            <a:pPr lvl="1"/>
            <a:r>
              <a:rPr lang="cs-CZ" dirty="0"/>
              <a:t>Obranný a bezpečnostní výzkum</a:t>
            </a:r>
          </a:p>
          <a:p>
            <a:r>
              <a:rPr lang="cs-CZ" dirty="0"/>
              <a:t>Vztah </a:t>
            </a:r>
            <a:r>
              <a:rPr lang="cs-CZ" dirty="0" err="1"/>
              <a:t>panelista</a:t>
            </a:r>
            <a:r>
              <a:rPr lang="cs-CZ" dirty="0"/>
              <a:t> – hodnotitel</a:t>
            </a:r>
          </a:p>
          <a:p>
            <a:pPr lvl="1"/>
            <a:r>
              <a:rPr lang="cs-CZ" dirty="0"/>
              <a:t>Zdůrazněna nutnost posudky detailně číst a vracet hodnotitelům k přepracování</a:t>
            </a:r>
          </a:p>
          <a:p>
            <a:pPr lvl="2"/>
            <a:r>
              <a:rPr lang="cs-CZ" dirty="0"/>
              <a:t>Od H22 se výsledek hodnocený stejně dvěma hodnotiteli automaticky neuzavírá</a:t>
            </a:r>
          </a:p>
          <a:p>
            <a:pPr lvl="1"/>
            <a:r>
              <a:rPr lang="cs-CZ" dirty="0"/>
              <a:t>Vícestupňová kontrola hodnocení (</a:t>
            </a:r>
            <a:r>
              <a:rPr lang="cs-CZ" dirty="0" err="1"/>
              <a:t>panelista</a:t>
            </a:r>
            <a:r>
              <a:rPr lang="cs-CZ" dirty="0"/>
              <a:t> – předseda – koordinátor – garant KHV)</a:t>
            </a:r>
          </a:p>
        </p:txBody>
      </p:sp>
    </p:spTree>
    <p:extLst>
      <p:ext uri="{BB962C8B-B14F-4D97-AF65-F5344CB8AC3E}">
        <p14:creationId xmlns:p14="http://schemas.microsoft.com/office/powerpoint/2010/main" val="3397521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AD739E-8D3C-051A-CED7-4B05C1FD3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Krize hodnotitelů…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6A4C5ED-6B08-8CC7-408C-7EAB3AAB8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258301"/>
          </a:xfrm>
        </p:spPr>
        <p:txBody>
          <a:bodyPr/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Harding"/>
              </a:rPr>
              <a:t>Stop the peer-review treadmill. I want to get off</a:t>
            </a:r>
          </a:p>
          <a:p>
            <a:pPr lvl="1"/>
            <a:r>
              <a:rPr lang="cs-CZ" b="0" i="1" dirty="0" err="1">
                <a:solidFill>
                  <a:srgbClr val="222222"/>
                </a:solidFill>
                <a:effectLst/>
                <a:latin typeface="Harding"/>
              </a:rPr>
              <a:t>Nature</a:t>
            </a:r>
            <a:r>
              <a:rPr lang="cs-CZ" b="0" i="0" dirty="0">
                <a:solidFill>
                  <a:srgbClr val="222222"/>
                </a:solidFill>
                <a:effectLst/>
                <a:latin typeface="Harding"/>
              </a:rPr>
              <a:t> </a:t>
            </a:r>
            <a:r>
              <a:rPr lang="cs-CZ" b="1" i="0" dirty="0">
                <a:solidFill>
                  <a:srgbClr val="222222"/>
                </a:solidFill>
                <a:effectLst/>
                <a:latin typeface="Harding"/>
              </a:rPr>
              <a:t>614</a:t>
            </a:r>
            <a:r>
              <a:rPr lang="cs-CZ" b="0" i="0" dirty="0">
                <a:solidFill>
                  <a:srgbClr val="222222"/>
                </a:solidFill>
                <a:effectLst/>
                <a:latin typeface="Harding"/>
              </a:rPr>
              <a:t>, 581-583 (2023)</a:t>
            </a:r>
          </a:p>
          <a:p>
            <a:pPr lvl="1"/>
            <a:endParaRPr lang="cs-CZ" dirty="0">
              <a:solidFill>
                <a:srgbClr val="222222"/>
              </a:solidFill>
              <a:latin typeface="Harding"/>
            </a:endParaRPr>
          </a:p>
          <a:p>
            <a:r>
              <a:rPr lang="en-US" b="1" dirty="0"/>
              <a:t>The increasing problems with reviewer fatigue and distrust need to be considered</a:t>
            </a:r>
            <a:endParaRPr lang="cs-CZ" b="1" dirty="0"/>
          </a:p>
          <a:p>
            <a:pPr lvl="1"/>
            <a:r>
              <a:rPr lang="cs-CZ" dirty="0"/>
              <a:t>G. </a:t>
            </a:r>
            <a:r>
              <a:rPr lang="cs-CZ" dirty="0" err="1"/>
              <a:t>Sivertsen</a:t>
            </a:r>
            <a:r>
              <a:rPr lang="cs-CZ" dirty="0"/>
              <a:t>, </a:t>
            </a:r>
            <a:r>
              <a:rPr lang="en-US" dirty="0"/>
              <a:t>The new European reform of research assessment</a:t>
            </a:r>
            <a:r>
              <a:rPr lang="cs-CZ" dirty="0"/>
              <a:t>, R-QUEST </a:t>
            </a:r>
            <a:r>
              <a:rPr lang="cs-CZ" dirty="0" err="1"/>
              <a:t>Policy</a:t>
            </a:r>
            <a:r>
              <a:rPr lang="cs-CZ" dirty="0"/>
              <a:t> </a:t>
            </a:r>
            <a:r>
              <a:rPr lang="cs-CZ" dirty="0" err="1"/>
              <a:t>Brief</a:t>
            </a:r>
            <a:r>
              <a:rPr lang="cs-CZ" dirty="0"/>
              <a:t> no. 7 (2022)</a:t>
            </a:r>
          </a:p>
        </p:txBody>
      </p:sp>
    </p:spTree>
    <p:extLst>
      <p:ext uri="{BB962C8B-B14F-4D97-AF65-F5344CB8AC3E}">
        <p14:creationId xmlns:p14="http://schemas.microsoft.com/office/powerpoint/2010/main" val="3018621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A109B3-9D04-A490-F315-22F2458FB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044" y="106707"/>
            <a:ext cx="10515600" cy="936901"/>
          </a:xfrm>
        </p:spPr>
        <p:txBody>
          <a:bodyPr/>
          <a:lstStyle/>
          <a:p>
            <a:r>
              <a:rPr lang="cs-CZ" dirty="0"/>
              <a:t>Zlepšování kvality hodnocení - Panely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B0C0D7-8906-5396-E788-61416D83E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183" y="1043608"/>
            <a:ext cx="11489634" cy="5435706"/>
          </a:xfrm>
        </p:spPr>
        <p:txBody>
          <a:bodyPr>
            <a:normAutofit/>
          </a:bodyPr>
          <a:lstStyle/>
          <a:p>
            <a:r>
              <a:rPr lang="cs-CZ" dirty="0"/>
              <a:t>Detailní „školení“ </a:t>
            </a:r>
            <a:r>
              <a:rPr lang="cs-CZ" dirty="0" err="1"/>
              <a:t>panelistů</a:t>
            </a:r>
            <a:r>
              <a:rPr lang="cs-CZ" dirty="0"/>
              <a:t> a předsedů panelů před hodnocením</a:t>
            </a:r>
          </a:p>
          <a:p>
            <a:r>
              <a:rPr lang="cs-CZ" dirty="0"/>
              <a:t>Zvýšení počtu </a:t>
            </a:r>
            <a:r>
              <a:rPr lang="cs-CZ" dirty="0" err="1"/>
              <a:t>panelistů</a:t>
            </a:r>
            <a:r>
              <a:rPr lang="cs-CZ" dirty="0"/>
              <a:t> v některých panelech </a:t>
            </a:r>
          </a:p>
          <a:p>
            <a:pPr lvl="1"/>
            <a:r>
              <a:rPr lang="cs-CZ" dirty="0"/>
              <a:t>Max. </a:t>
            </a:r>
            <a:r>
              <a:rPr lang="cs-CZ" dirty="0" smtClean="0"/>
              <a:t>80</a:t>
            </a:r>
            <a:r>
              <a:rPr lang="cs-CZ" dirty="0" smtClean="0"/>
              <a:t> </a:t>
            </a:r>
            <a:r>
              <a:rPr lang="cs-CZ" dirty="0"/>
              <a:t>výsledků na jednoho </a:t>
            </a:r>
            <a:r>
              <a:rPr lang="cs-CZ" dirty="0" err="1"/>
              <a:t>panelistu</a:t>
            </a:r>
            <a:endParaRPr lang="cs-CZ" dirty="0"/>
          </a:p>
          <a:p>
            <a:pPr lvl="1"/>
            <a:r>
              <a:rPr lang="cs-CZ" dirty="0"/>
              <a:t>Oborové rozdělení </a:t>
            </a:r>
            <a:r>
              <a:rPr lang="cs-CZ" dirty="0" err="1"/>
              <a:t>panelistů</a:t>
            </a:r>
            <a:r>
              <a:rPr lang="cs-CZ" dirty="0"/>
              <a:t> uvnitř </a:t>
            </a:r>
            <a:r>
              <a:rPr lang="cs-CZ" dirty="0" err="1"/>
              <a:t>FORDu</a:t>
            </a:r>
            <a:endParaRPr lang="cs-CZ" dirty="0"/>
          </a:p>
          <a:p>
            <a:r>
              <a:rPr lang="cs-CZ" dirty="0"/>
              <a:t>Důraz na panelové hodnocení ve sporných případech</a:t>
            </a:r>
          </a:p>
          <a:p>
            <a:pPr lvl="1"/>
            <a:r>
              <a:rPr lang="cs-CZ" dirty="0"/>
              <a:t>Nízký podíl instituce na výsledku (hodnocení „N“, zavedeno od H19)</a:t>
            </a:r>
          </a:p>
          <a:p>
            <a:pPr lvl="1"/>
            <a:r>
              <a:rPr lang="cs-CZ" dirty="0"/>
              <a:t>Udělení nejnižšího hodnocení</a:t>
            </a:r>
          </a:p>
          <a:p>
            <a:pPr lvl="2"/>
            <a:r>
              <a:rPr lang="cs-CZ" dirty="0"/>
              <a:t>n</a:t>
            </a:r>
            <a:r>
              <a:rPr lang="cs-CZ" dirty="0" smtClean="0"/>
              <a:t>ekvalitní</a:t>
            </a:r>
            <a:endParaRPr lang="cs-CZ" dirty="0"/>
          </a:p>
          <a:p>
            <a:pPr lvl="2"/>
            <a:r>
              <a:rPr lang="cs-CZ" dirty="0"/>
              <a:t>„technická 5“, zavedeno od H22 za účelem odlišení nekvalitního výsledku od nedodání podkladů</a:t>
            </a:r>
          </a:p>
          <a:p>
            <a:r>
              <a:rPr lang="cs-CZ" dirty="0"/>
              <a:t>Vztah </a:t>
            </a:r>
            <a:r>
              <a:rPr lang="cs-CZ" dirty="0" err="1"/>
              <a:t>panelista</a:t>
            </a:r>
            <a:r>
              <a:rPr lang="cs-CZ" dirty="0"/>
              <a:t> – hodnotitel</a:t>
            </a:r>
          </a:p>
          <a:p>
            <a:pPr lvl="1"/>
            <a:r>
              <a:rPr lang="cs-CZ" dirty="0"/>
              <a:t>Zdůrazněna nutnost posudky detailně číst a vracet hodnotitelům k přepracování</a:t>
            </a:r>
          </a:p>
          <a:p>
            <a:pPr lvl="2"/>
            <a:r>
              <a:rPr lang="cs-CZ" dirty="0"/>
              <a:t>Od H22 se výsledek hodnocený stejně dvěma hodnotiteli automaticky neuzavírá</a:t>
            </a:r>
          </a:p>
          <a:p>
            <a:pPr lvl="1"/>
            <a:r>
              <a:rPr lang="cs-CZ" dirty="0"/>
              <a:t>Vícestupňová kontrola hodnocení (</a:t>
            </a:r>
            <a:r>
              <a:rPr lang="cs-CZ" dirty="0" err="1"/>
              <a:t>panelista</a:t>
            </a:r>
            <a:r>
              <a:rPr lang="cs-CZ" dirty="0"/>
              <a:t> – předseda – koordinátor – garant </a:t>
            </a:r>
            <a:r>
              <a:rPr lang="cs-CZ" dirty="0" smtClean="0"/>
              <a:t>KHV)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2142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A109B3-9D04-A490-F315-22F2458FB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269" y="106707"/>
            <a:ext cx="11191461" cy="936901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„M17+ Příručka“ </a:t>
            </a:r>
            <a:r>
              <a:rPr lang="cs-CZ" dirty="0"/>
              <a:t>– výstup </a:t>
            </a:r>
            <a:r>
              <a:rPr lang="cs-CZ" dirty="0" err="1"/>
              <a:t>prac</a:t>
            </a:r>
            <a:r>
              <a:rPr lang="cs-CZ" dirty="0"/>
              <a:t>. skupiny doc. </a:t>
            </a:r>
            <a:r>
              <a:rPr lang="cs-CZ" dirty="0" err="1"/>
              <a:t>Machana</a:t>
            </a:r>
            <a:r>
              <a:rPr lang="cs-CZ" dirty="0"/>
              <a:t>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3D778E-D405-1BFB-FCCC-9AC45D5466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65" t="17727" r="6718"/>
          <a:stretch/>
        </p:blipFill>
        <p:spPr>
          <a:xfrm>
            <a:off x="500269" y="1598404"/>
            <a:ext cx="5309153" cy="3661192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D7A66BB2-F792-EF23-C625-74D9C35C9C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13" t="19601" r="6869" b="3702"/>
          <a:stretch/>
        </p:blipFill>
        <p:spPr>
          <a:xfrm>
            <a:off x="6382580" y="1727612"/>
            <a:ext cx="5293145" cy="3402775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AA1A8747-158F-7918-E8AE-98C7268452ED}"/>
              </a:ext>
            </a:extLst>
          </p:cNvPr>
          <p:cNvSpPr txBox="1"/>
          <p:nvPr/>
        </p:nvSpPr>
        <p:spPr>
          <a:xfrm>
            <a:off x="1848678" y="1306788"/>
            <a:ext cx="2390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chemeClr val="accent6">
                    <a:lumMod val="75000"/>
                  </a:schemeClr>
                </a:solidFill>
              </a:rPr>
              <a:t>H19, bez Příručky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BA9CAA3A-70F6-00BA-14C9-87EFE4758B38}"/>
              </a:ext>
            </a:extLst>
          </p:cNvPr>
          <p:cNvSpPr txBox="1"/>
          <p:nvPr/>
        </p:nvSpPr>
        <p:spPr>
          <a:xfrm>
            <a:off x="7547113" y="1306787"/>
            <a:ext cx="2250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H21, s Příručkou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3C4733CC-5645-FCBF-4F9B-4A03491E8242}"/>
              </a:ext>
            </a:extLst>
          </p:cNvPr>
          <p:cNvSpPr txBox="1"/>
          <p:nvPr/>
        </p:nvSpPr>
        <p:spPr>
          <a:xfrm>
            <a:off x="500269" y="5259596"/>
            <a:ext cx="1119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dirty="0"/>
              <a:t>Příručka rozšířila slovní popis jednotlivých stupňů hodnocení u výsledků hodnocených podle kritéria společenská relevance, lépe definovala, co lze považovat za špičkový aplikovaný výzkum</a:t>
            </a:r>
          </a:p>
          <a:p>
            <a:pPr algn="ctr"/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4219577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A109B3-9D04-A490-F315-22F2458FB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0642"/>
            <a:ext cx="10515600" cy="757822"/>
          </a:xfrm>
        </p:spPr>
        <p:txBody>
          <a:bodyPr>
            <a:normAutofit/>
          </a:bodyPr>
          <a:lstStyle/>
          <a:p>
            <a:r>
              <a:rPr lang="cs-CZ" dirty="0" smtClean="0"/>
              <a:t>Limitovaný dopad „M17+ Příručky</a:t>
            </a:r>
            <a:r>
              <a:rPr lang="cs-CZ" dirty="0"/>
              <a:t>“ – důvody?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D69665E-440C-C354-3C63-A71EB6A92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032"/>
            <a:ext cx="10515600" cy="5522326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Převážná </a:t>
            </a:r>
            <a:r>
              <a:rPr lang="cs-CZ" dirty="0"/>
              <a:t>většina hodnocení byla v pořádku i bez </a:t>
            </a:r>
            <a:r>
              <a:rPr lang="cs-CZ" dirty="0" smtClean="0"/>
              <a:t>Příručky</a:t>
            </a:r>
            <a:br>
              <a:rPr lang="cs-CZ" dirty="0" smtClean="0"/>
            </a:br>
            <a:r>
              <a:rPr lang="cs-CZ" sz="2000" dirty="0" smtClean="0"/>
              <a:t>kvalita výsledků? </a:t>
            </a:r>
            <a:endParaRPr lang="cs-CZ" sz="2000" dirty="0"/>
          </a:p>
          <a:p>
            <a:pPr algn="just"/>
            <a:r>
              <a:rPr lang="cs-CZ" dirty="0" smtClean="0"/>
              <a:t>„</a:t>
            </a:r>
            <a:r>
              <a:rPr lang="cs-CZ" dirty="0"/>
              <a:t>Setrvačnost“ hodnotitelů, nedostatečná informovanost 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 smtClean="0"/>
              <a:t>optimalizace </a:t>
            </a:r>
            <a:r>
              <a:rPr lang="cs-CZ" sz="2200" dirty="0" smtClean="0"/>
              <a:t>aplikace </a:t>
            </a:r>
            <a:r>
              <a:rPr lang="cs-CZ" sz="2200" dirty="0"/>
              <a:t>SKV </a:t>
            </a:r>
            <a:r>
              <a:rPr lang="cs-CZ" sz="2200" dirty="0" smtClean="0"/>
              <a:t>(rozbalovací </a:t>
            </a:r>
            <a:r>
              <a:rPr lang="cs-CZ" sz="2200" dirty="0"/>
              <a:t>rolety s odkazy na </a:t>
            </a:r>
            <a:r>
              <a:rPr lang="cs-CZ" sz="2200" dirty="0" smtClean="0"/>
              <a:t>příručku a video </a:t>
            </a:r>
            <a:r>
              <a:rPr lang="cs-CZ" sz="2200" dirty="0" err="1" smtClean="0"/>
              <a:t>tutorial</a:t>
            </a:r>
            <a:r>
              <a:rPr lang="cs-CZ" sz="2200" dirty="0" smtClean="0"/>
              <a:t>, </a:t>
            </a:r>
            <a:r>
              <a:rPr lang="cs-CZ" sz="2200" dirty="0"/>
              <a:t>binárně upřesněna kritéria postupu před zadáním posudku hodnotitelům, rozbalovací roleta s informacemi </a:t>
            </a:r>
            <a:r>
              <a:rPr lang="cs-CZ" sz="2200" dirty="0" smtClean="0"/>
              <a:t>o výsledku</a:t>
            </a:r>
            <a:r>
              <a:rPr lang="cs-CZ" sz="2200" dirty="0"/>
              <a:t>, který přihlásilo více VO </a:t>
            </a:r>
            <a:r>
              <a:rPr lang="cs-CZ" sz="2200" dirty="0" smtClean="0"/>
              <a:t>aj.) 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Jaký </a:t>
            </a:r>
            <a:r>
              <a:rPr lang="cs-CZ" dirty="0"/>
              <a:t>je tedy důvod rozdílu mezi průměrnou známkou udělenou podle kritéria Společenská relevance a kritéria Přínos k poznání?</a:t>
            </a:r>
          </a:p>
          <a:p>
            <a:pPr lvl="1"/>
            <a:r>
              <a:rPr lang="cs-CZ" dirty="0" smtClean="0"/>
              <a:t>Výzkumná veřejnost si teprve nyní ujasňuje kritéria dobrého základního ale zejména aplikovaného výzkumu.</a:t>
            </a:r>
          </a:p>
          <a:p>
            <a:pPr lvl="1"/>
            <a:r>
              <a:rPr lang="cs-CZ" dirty="0" smtClean="0"/>
              <a:t>Transfer aplikovaného výzkumu do praxe má v ČR výrazné slabiny, což snižuje praktickou prokazatelnost využitelnosti výsledků apl</a:t>
            </a:r>
            <a:r>
              <a:rPr lang="cs-CZ" dirty="0" smtClean="0"/>
              <a:t>ikovaného výzkumu.</a:t>
            </a:r>
            <a:endParaRPr lang="cs-CZ" dirty="0" smtClean="0"/>
          </a:p>
          <a:p>
            <a:pPr lvl="1"/>
            <a:r>
              <a:rPr lang="cs-CZ" dirty="0" smtClean="0"/>
              <a:t>Formálně </a:t>
            </a:r>
            <a:r>
              <a:rPr lang="cs-CZ" dirty="0"/>
              <a:t>v podstatě jakýkoliv výsledek publikovaný v zahraničním časopisu, který prošel peer-review, lze považovat za mezinárodně </a:t>
            </a:r>
            <a:r>
              <a:rPr lang="cs-CZ" dirty="0" smtClean="0"/>
              <a:t>uznávaný</a:t>
            </a:r>
            <a:r>
              <a:rPr lang="cs-CZ" dirty="0" smtClean="0"/>
              <a:t>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668611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864</Words>
  <Application>Microsoft Office PowerPoint</Application>
  <PresentationFormat>Širokoúhlá obrazovka</PresentationFormat>
  <Paragraphs>95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Harding</vt:lpstr>
      <vt:lpstr>Motiv Office</vt:lpstr>
      <vt:lpstr>Informace o hodnocení podle Metodiky 2017+ po pěti letech</vt:lpstr>
      <vt:lpstr>Usnesení 381. zasedání RVVI</vt:lpstr>
      <vt:lpstr>Hodnocení na národní úrovni</vt:lpstr>
      <vt:lpstr>Základní statistika v M1 za pět let hodnocení</vt:lpstr>
      <vt:lpstr>Zlepšování kvality hodnocení - Hodnotitelé</vt:lpstr>
      <vt:lpstr>Krize hodnotitelů…</vt:lpstr>
      <vt:lpstr>Zlepšování kvality hodnocení - Panely</vt:lpstr>
      <vt:lpstr>„M17+ Příručka“ – výstup prac. skupiny doc. Machana </vt:lpstr>
      <vt:lpstr>Limitovaný dopad „M17+ Příručky“ – důvody?</vt:lpstr>
      <vt:lpstr>Modul M2</vt:lpstr>
      <vt:lpstr>Výhledy do budoucna (zkušenosti z 5 let hodnocení)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RVVI</dc:title>
  <dc:creator>Tomáš Polívka</dc:creator>
  <cp:lastModifiedBy>Avakian Markéta</cp:lastModifiedBy>
  <cp:revision>43</cp:revision>
  <dcterms:created xsi:type="dcterms:W3CDTF">2023-03-12T17:29:07Z</dcterms:created>
  <dcterms:modified xsi:type="dcterms:W3CDTF">2023-03-15T10:29:50Z</dcterms:modified>
</cp:coreProperties>
</file>