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71" r:id="rId5"/>
    <p:sldId id="610" r:id="rId6"/>
    <p:sldId id="599" r:id="rId7"/>
    <p:sldId id="609" r:id="rId8"/>
    <p:sldId id="614" r:id="rId9"/>
    <p:sldId id="628" r:id="rId10"/>
    <p:sldId id="617" r:id="rId11"/>
    <p:sldId id="618" r:id="rId12"/>
    <p:sldId id="624" r:id="rId13"/>
    <p:sldId id="632" r:id="rId14"/>
    <p:sldId id="611" r:id="rId15"/>
    <p:sldId id="620" r:id="rId16"/>
    <p:sldId id="631" r:id="rId17"/>
    <p:sldId id="621" r:id="rId18"/>
    <p:sldId id="633" r:id="rId19"/>
    <p:sldId id="622" r:id="rId20"/>
    <p:sldId id="629" r:id="rId21"/>
    <p:sldId id="585" r:id="rId22"/>
    <p:sldId id="279" r:id="rId23"/>
  </p:sldIdLst>
  <p:sldSz cx="10693400" cy="7561263"/>
  <p:notesSz cx="6797675" cy="9926638"/>
  <p:defaultTextStyle>
    <a:defPPr>
      <a:defRPr lang="en-US"/>
    </a:defPPr>
    <a:lvl1pPr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520700" indent="-63500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1042988" indent="-128588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563688" indent="-192088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2085975" indent="-257175" algn="l" defTabSz="104298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94" userDrawn="1">
          <p15:clr>
            <a:srgbClr val="A4A3A4"/>
          </p15:clr>
        </p15:guide>
        <p15:guide id="2" pos="66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perator" initials="O" lastIdx="2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BB2D"/>
    <a:srgbClr val="006AAF"/>
    <a:srgbClr val="A01220"/>
    <a:srgbClr val="0071BC"/>
    <a:srgbClr val="F8A124"/>
    <a:srgbClr val="BD1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5" autoAdjust="0"/>
    <p:restoredTop sz="73256" autoAdjust="0"/>
  </p:normalViewPr>
  <p:slideViewPr>
    <p:cSldViewPr>
      <p:cViewPr varScale="1">
        <p:scale>
          <a:sx n="77" d="100"/>
          <a:sy n="77" d="100"/>
        </p:scale>
        <p:origin x="1116" y="78"/>
      </p:cViewPr>
      <p:guideLst>
        <p:guide orient="horz" pos="794"/>
        <p:guide pos="66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56153A-0633-49D0-BD1E-5C9CCD65601D}" type="datetimeFigureOut">
              <a:rPr lang="en-US"/>
              <a:pPr>
                <a:defRPr/>
              </a:pPr>
              <a:t>9/22/2022</a:t>
            </a:fld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056EA42-405D-4797-B769-D9BAAB45E05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99672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CEED37-71F7-47C0-85F1-8E1595D98640}" type="datetimeFigureOut">
              <a:rPr lang="en-US"/>
              <a:pPr>
                <a:defRPr/>
              </a:pPr>
              <a:t>9/22/2022</a:t>
            </a:fld>
            <a:endParaRPr lang="en-US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en-US" noProof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4299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8481F4-1B5D-4218-A6FC-84334504DED2}" type="slidenum">
              <a:rPr lang="en-US"/>
              <a:pPr>
                <a:defRPr/>
              </a:pPr>
              <a:t>‹#›</a:t>
            </a:fld>
            <a:r>
              <a:rPr lang="cs-CZ" dirty="0"/>
              <a:t>/x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6950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0700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2988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3688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5975" algn="l" defTabSz="1042988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476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8970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465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1960" algn="l" defTabSz="10429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3358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3208033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372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0264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91251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594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80870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38588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55110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3377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78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1541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9020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4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endParaRPr lang="cs-CZ" sz="1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27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452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810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150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429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89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7"/>
          <p:cNvSpPr txBox="1">
            <a:spLocks noChangeArrowheads="1"/>
          </p:cNvSpPr>
          <p:nvPr/>
        </p:nvSpPr>
        <p:spPr bwMode="auto">
          <a:xfrm>
            <a:off x="3024188" y="7091363"/>
            <a:ext cx="61499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cs-CZ" altLang="cs-CZ" sz="1200" b="1" dirty="0">
                <a:solidFill>
                  <a:srgbClr val="0071BC"/>
                </a:solidFill>
                <a:latin typeface="Arial" charset="0"/>
              </a:rPr>
              <a:t>ČESKÝ STATISTICKÝ ÚŘAD  |  Na padesátém 81, 100 82 Praha 10  |  www.czso.cz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8075" y="1152525"/>
            <a:ext cx="37449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text 7"/>
          <p:cNvSpPr>
            <a:spLocks noGrp="1"/>
          </p:cNvSpPr>
          <p:nvPr>
            <p:ph type="body" sz="quarter" idx="11"/>
          </p:nvPr>
        </p:nvSpPr>
        <p:spPr>
          <a:xfrm>
            <a:off x="3006000" y="5040000"/>
            <a:ext cx="7020000" cy="7197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600" b="1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2"/>
          </p:nvPr>
        </p:nvSpPr>
        <p:spPr>
          <a:xfrm>
            <a:off x="3006000" y="2664000"/>
            <a:ext cx="7020000" cy="21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4500" b="1" cap="all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4500" b="1">
                <a:latin typeface="Arial" pitchFamily="34" charset="0"/>
                <a:cs typeface="Arial" pitchFamily="34" charset="0"/>
              </a:defRPr>
            </a:lvl2pPr>
            <a:lvl3pPr>
              <a:defRPr sz="4500" b="1">
                <a:latin typeface="Arial" pitchFamily="34" charset="0"/>
                <a:cs typeface="Arial" pitchFamily="34" charset="0"/>
              </a:defRPr>
            </a:lvl3pPr>
            <a:lvl4pPr>
              <a:defRPr sz="4500" b="1">
                <a:latin typeface="Arial" pitchFamily="34" charset="0"/>
                <a:cs typeface="Arial" pitchFamily="34" charset="0"/>
              </a:defRPr>
            </a:lvl4pPr>
            <a:lvl5pPr>
              <a:defRPr sz="4500" b="1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text 7"/>
          <p:cNvSpPr>
            <a:spLocks noGrp="1"/>
          </p:cNvSpPr>
          <p:nvPr>
            <p:ph type="body" sz="quarter" idx="13"/>
          </p:nvPr>
        </p:nvSpPr>
        <p:spPr>
          <a:xfrm>
            <a:off x="3006000" y="5868000"/>
            <a:ext cx="7020000" cy="719707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1042988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 b="0" i="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tex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5570BDE0-E36B-4583-81C3-0C1637A1EAA7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 dirty="0">
              <a:solidFill>
                <a:srgbClr val="0071BC"/>
              </a:solidFill>
              <a:latin typeface="Arial" charset="0"/>
            </a:endParaRP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846106" y="449068"/>
            <a:ext cx="9215502" cy="9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1"/>
          </p:nvPr>
        </p:nvSpPr>
        <p:spPr>
          <a:xfrm>
            <a:off x="846106" y="1620000"/>
            <a:ext cx="9215502" cy="5184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1042988" rtl="0" eaLnBrk="1" fontAlgn="base" latinLnBrk="0" hangingPunct="1">
              <a:lnSpc>
                <a:spcPts val="34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40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  <a:lvl2pPr marL="521496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042990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64485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85980" indent="0">
              <a:lnSpc>
                <a:spcPts val="3400"/>
              </a:lnSpc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5300B9D4-465F-4F99-A424-45B8D5807F48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 dirty="0">
              <a:solidFill>
                <a:srgbClr val="0071BC"/>
              </a:solidFill>
              <a:latin typeface="Arial" charset="0"/>
            </a:endParaRPr>
          </a:p>
        </p:txBody>
      </p:sp>
      <p:pic>
        <p:nvPicPr>
          <p:cNvPr id="6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ástupný symbol pro text 8"/>
          <p:cNvSpPr>
            <a:spLocks noGrp="1"/>
          </p:cNvSpPr>
          <p:nvPr>
            <p:ph type="body" sz="quarter" idx="12"/>
          </p:nvPr>
        </p:nvSpPr>
        <p:spPr>
          <a:xfrm>
            <a:off x="846106" y="1620000"/>
            <a:ext cx="9215502" cy="5184000"/>
          </a:xfrm>
          <a:prstGeom prst="rect">
            <a:avLst/>
          </a:prstGeom>
        </p:spPr>
        <p:txBody>
          <a:bodyPr lIns="0" tIns="0" rIns="0" bIns="0"/>
          <a:lstStyle>
            <a:lvl1pPr marL="0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 sz="240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  <a:lvl2pPr marL="720000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 sz="200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2pPr>
            <a:lvl3pPr marL="1152000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 sz="1800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3pPr>
            <a:lvl4pPr marL="1825233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346728" indent="-288000"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■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sp>
        <p:nvSpPr>
          <p:cNvPr id="5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846106" y="449068"/>
            <a:ext cx="9215502" cy="9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A6009802-2072-4118-B64F-A2FA4801B952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 dirty="0">
              <a:solidFill>
                <a:srgbClr val="0071BC"/>
              </a:solidFill>
              <a:latin typeface="Arial" charset="0"/>
            </a:endParaRPr>
          </a:p>
        </p:txBody>
      </p:sp>
      <p:pic>
        <p:nvPicPr>
          <p:cNvPr id="6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ástupný symbol pro obsah 6"/>
          <p:cNvSpPr>
            <a:spLocks noGrp="1"/>
          </p:cNvSpPr>
          <p:nvPr>
            <p:ph sz="quarter" idx="11"/>
          </p:nvPr>
        </p:nvSpPr>
        <p:spPr>
          <a:xfrm>
            <a:off x="846106" y="1620000"/>
            <a:ext cx="9215502" cy="518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846106" y="449068"/>
            <a:ext cx="9215502" cy="9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586C3552-325B-4C27-8420-E5F0FD666720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 dirty="0">
              <a:solidFill>
                <a:srgbClr val="0071BC"/>
              </a:solidFill>
              <a:latin typeface="Arial" charset="0"/>
            </a:endParaRPr>
          </a:p>
        </p:txBody>
      </p:sp>
      <p:pic>
        <p:nvPicPr>
          <p:cNvPr id="7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846106" y="449068"/>
            <a:ext cx="9215502" cy="5232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None/>
              <a:defRPr sz="3000" b="1" kern="1200" cap="none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6"/>
          <p:cNvSpPr>
            <a:spLocks noGrp="1"/>
          </p:cNvSpPr>
          <p:nvPr>
            <p:ph sz="quarter" idx="11"/>
          </p:nvPr>
        </p:nvSpPr>
        <p:spPr>
          <a:xfrm>
            <a:off x="846106" y="1224000"/>
            <a:ext cx="9215502" cy="55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7"/>
          <p:cNvSpPr txBox="1">
            <a:spLocks noChangeArrowheads="1"/>
          </p:cNvSpPr>
          <p:nvPr/>
        </p:nvSpPr>
        <p:spPr bwMode="auto">
          <a:xfrm>
            <a:off x="9347200" y="7091363"/>
            <a:ext cx="7143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/>
            <a:fld id="{586C3552-325B-4C27-8420-E5F0FD666720}" type="slidenum">
              <a:rPr lang="cs-CZ" altLang="cs-CZ" sz="1200" b="1">
                <a:solidFill>
                  <a:srgbClr val="0071BC"/>
                </a:solidFill>
                <a:latin typeface="Arial" charset="0"/>
              </a:rPr>
              <a:pPr algn="r"/>
              <a:t>‹#›</a:t>
            </a:fld>
            <a:endParaRPr lang="cs-CZ" altLang="cs-CZ" sz="1200" b="1" dirty="0">
              <a:solidFill>
                <a:srgbClr val="0071BC"/>
              </a:solidFill>
              <a:latin typeface="Arial" charset="0"/>
            </a:endParaRPr>
          </a:p>
        </p:txBody>
      </p:sp>
      <p:pic>
        <p:nvPicPr>
          <p:cNvPr id="7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513" y="6994525"/>
            <a:ext cx="90011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ěkov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7"/>
          <p:cNvSpPr txBox="1">
            <a:spLocks noChangeArrowheads="1"/>
          </p:cNvSpPr>
          <p:nvPr/>
        </p:nvSpPr>
        <p:spPr bwMode="auto">
          <a:xfrm>
            <a:off x="3024188" y="7091363"/>
            <a:ext cx="61499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cs-CZ" altLang="cs-CZ" sz="1200" b="1" dirty="0">
                <a:solidFill>
                  <a:srgbClr val="0071BC"/>
                </a:solidFill>
                <a:latin typeface="Arial" charset="0"/>
              </a:rPr>
              <a:t>ČESKÝ STATISTICKÝ ÚŘAD  |  Na padesátém 81, 100 82 Praha 10  |  www.czso.cz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8075" y="1152525"/>
            <a:ext cx="37449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3006000" y="3960000"/>
            <a:ext cx="7020000" cy="144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4300" b="1" baseline="0">
                <a:solidFill>
                  <a:srgbClr val="0071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0"/>
            <a:ext cx="10691813" cy="107950"/>
          </a:xfrm>
          <a:prstGeom prst="rect">
            <a:avLst/>
          </a:prstGeom>
          <a:solidFill>
            <a:srgbClr val="0071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569" tIns="49785" rIns="99569" bIns="49785" anchor="ctr"/>
          <a:lstStyle/>
          <a:p>
            <a:pPr algn="ctr" defTabSz="104299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5" r:id="rId6"/>
    <p:sldLayoutId id="2147483894" r:id="rId7"/>
  </p:sldLayoutIdLst>
  <p:txStyles>
    <p:titleStyle>
      <a:lvl1pPr algn="ctr" defTabSz="1042988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4572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44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16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8800" algn="ctr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6138" indent="-325438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038" indent="-260350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222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718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213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708" indent="-260748" algn="l" defTabSz="104299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95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990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485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981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476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970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465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960" algn="l" defTabSz="10429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oecd.org/sti/rd-tax-stats-expenditure.pdf" TargetMode="External"/><Relationship Id="rId5" Type="http://schemas.openxmlformats.org/officeDocument/2006/relationships/hyperlink" Target="https://www.oecd.org/sti/rd-tax-stats-compendium.pdf" TargetMode="External"/><Relationship Id="rId4" Type="http://schemas.openxmlformats.org/officeDocument/2006/relationships/hyperlink" Target="https://www.oecd.org/sti/rd-tax-stats-database.pdf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.mana@czso.cz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ecd.org/publications/frascati-manual-2015-9789264239012-en.htm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hyperlink" Target="https://www.czso.cz/csu/czso/neprima-verejna-podpora-vyzkumu-a-vyvoje" TargetMode="External"/><Relationship Id="rId4" Type="http://schemas.openxmlformats.org/officeDocument/2006/relationships/hyperlink" Target="https://www.oecd.org/innovation/rd-tax-stats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hyperlink" Target="https://www.czso.cz/csu/czso/veda_a_vyzkum_veda_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952540" y="2700511"/>
            <a:ext cx="7848872" cy="2016224"/>
          </a:xfrm>
        </p:spPr>
        <p:txBody>
          <a:bodyPr/>
          <a:lstStyle/>
          <a:p>
            <a:pPr defTabSz="1042990" fontAlgn="auto">
              <a:spcAft>
                <a:spcPts val="0"/>
              </a:spcAft>
              <a:defRPr/>
            </a:pPr>
            <a:r>
              <a:rPr lang="cs-CZ" sz="4000" dirty="0" smtClean="0"/>
              <a:t>STATISTIKA </a:t>
            </a:r>
          </a:p>
          <a:p>
            <a:pPr defTabSz="1042990" fontAlgn="auto">
              <a:spcAft>
                <a:spcPts val="0"/>
              </a:spcAft>
              <a:defRPr/>
            </a:pPr>
            <a:r>
              <a:rPr lang="cs-CZ" sz="4000" dirty="0" smtClean="0"/>
              <a:t>Daňové podpory </a:t>
            </a:r>
          </a:p>
          <a:p>
            <a:pPr defTabSz="1042990" fontAlgn="auto">
              <a:spcAft>
                <a:spcPts val="0"/>
              </a:spcAft>
              <a:defRPr/>
            </a:pPr>
            <a:r>
              <a:rPr lang="cs-CZ" sz="4000" dirty="0" smtClean="0"/>
              <a:t>výzkumu </a:t>
            </a:r>
            <a:r>
              <a:rPr lang="cs-CZ" sz="4000" dirty="0"/>
              <a:t>a </a:t>
            </a:r>
            <a:r>
              <a:rPr lang="cs-CZ" sz="4000" dirty="0" smtClean="0"/>
              <a:t>vývoje (GTARD)</a:t>
            </a:r>
            <a:endParaRPr lang="cs-CZ" sz="4000" dirty="0"/>
          </a:p>
        </p:txBody>
      </p:sp>
      <p:sp>
        <p:nvSpPr>
          <p:cNvPr id="8196" name="Zástupný symbol pro text 3"/>
          <p:cNvSpPr>
            <a:spLocks noGrp="1"/>
          </p:cNvSpPr>
          <p:nvPr>
            <p:ph type="body" sz="quarter" idx="13"/>
          </p:nvPr>
        </p:nvSpPr>
        <p:spPr bwMode="auto">
          <a:xfrm>
            <a:off x="3060552" y="5076775"/>
            <a:ext cx="6390604" cy="1008112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400" dirty="0" smtClean="0">
                <a:latin typeface="Arial" charset="0"/>
                <a:cs typeface="Arial" charset="0"/>
              </a:rPr>
              <a:t>Zasedání RVVI </a:t>
            </a:r>
            <a:r>
              <a:rPr lang="cs-CZ" altLang="cs-CZ" sz="2400" dirty="0">
                <a:latin typeface="Arial" charset="0"/>
                <a:cs typeface="Arial" charset="0"/>
              </a:rPr>
              <a:t>expertní skupina</a:t>
            </a:r>
          </a:p>
          <a:p>
            <a:pPr>
              <a:spcBef>
                <a:spcPct val="0"/>
              </a:spcBef>
            </a:pPr>
            <a:r>
              <a:rPr lang="cs-CZ" altLang="cs-CZ" sz="2400" dirty="0" smtClean="0">
                <a:latin typeface="Arial" charset="0"/>
                <a:cs typeface="Arial" charset="0"/>
              </a:rPr>
              <a:t>23. září 2022</a:t>
            </a:r>
            <a:r>
              <a:rPr lang="cs-CZ" altLang="cs-CZ" sz="2400" dirty="0">
                <a:latin typeface="Arial" charset="0"/>
                <a:cs typeface="Arial" charset="0"/>
              </a:rPr>
              <a:t>, </a:t>
            </a:r>
            <a:r>
              <a:rPr lang="cs-CZ" altLang="cs-CZ" sz="2400" dirty="0" smtClean="0">
                <a:latin typeface="Arial" charset="0"/>
                <a:cs typeface="Arial" charset="0"/>
              </a:rPr>
              <a:t>Úřad vlády ČR, Praha – </a:t>
            </a:r>
            <a:endParaRPr lang="cs-CZ" altLang="cs-CZ" sz="2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07094" y="449263"/>
            <a:ext cx="9796190" cy="59506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8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Experimentální ukazatele daňové podpory VaV (2)</a:t>
            </a:r>
            <a:endParaRPr lang="pl-PL" altLang="cs-CZ" sz="2800" dirty="0">
              <a:solidFill>
                <a:srgbClr val="006AAF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40" y="972319"/>
            <a:ext cx="9973920" cy="593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6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Obdélník 131"/>
          <p:cNvSpPr/>
          <p:nvPr/>
        </p:nvSpPr>
        <p:spPr>
          <a:xfrm>
            <a:off x="295964" y="900311"/>
            <a:ext cx="10235312" cy="5976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r"/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18434" name="Zástupný symbol pro text 2"/>
          <p:cNvSpPr>
            <a:spLocks noGrp="1"/>
          </p:cNvSpPr>
          <p:nvPr>
            <p:ph type="body" sz="quarter" idx="10"/>
          </p:nvPr>
        </p:nvSpPr>
        <p:spPr bwMode="auto">
          <a:xfrm>
            <a:off x="364985" y="447630"/>
            <a:ext cx="10015086" cy="649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71438">
              <a:spcBef>
                <a:spcPts val="1200"/>
              </a:spcBef>
              <a:spcAft>
                <a:spcPts val="600"/>
              </a:spcAft>
            </a:pPr>
            <a:r>
              <a:rPr lang="cs-CZ" altLang="cs-CZ" sz="2800" dirty="0" smtClean="0"/>
              <a:t>Propojování dat – integrovaná databáze ukazatelů VVI </a:t>
            </a:r>
            <a:endParaRPr lang="en-US" altLang="cs-CZ" sz="2800" dirty="0" smtClean="0"/>
          </a:p>
        </p:txBody>
      </p:sp>
      <p:sp>
        <p:nvSpPr>
          <p:cNvPr id="53" name="Text Box 6"/>
          <p:cNvSpPr txBox="1">
            <a:spLocks noChangeArrowheads="1"/>
          </p:cNvSpPr>
          <p:nvPr/>
        </p:nvSpPr>
        <p:spPr bwMode="auto">
          <a:xfrm>
            <a:off x="3909422" y="3171010"/>
            <a:ext cx="2808311" cy="1544214"/>
          </a:xfrm>
          <a:prstGeom prst="rect">
            <a:avLst/>
          </a:prstGeom>
          <a:noFill/>
          <a:ln w="63500">
            <a:solidFill>
              <a:srgbClr val="0071BC"/>
            </a:solidFill>
            <a:miter lim="800000"/>
            <a:headEnd/>
            <a:tailEnd/>
          </a:ln>
          <a:effectLst/>
        </p:spPr>
        <p:txBody>
          <a:bodyPr wrap="square" lIns="104306" tIns="216000" rIns="104306" bIns="2160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cs-CZ" sz="2400" b="1" dirty="0" smtClean="0">
                <a:solidFill>
                  <a:srgbClr val="006AAF"/>
                </a:solidFill>
                <a:latin typeface="+mn-lt"/>
                <a:cs typeface="Arial" pitchFamily="34" charset="0"/>
              </a:rPr>
              <a:t>Základní ukazatele  o výzkumu a vývoji                                (VTR data)</a:t>
            </a:r>
            <a:endParaRPr lang="en-US" sz="2400" b="1" dirty="0">
              <a:solidFill>
                <a:srgbClr val="006AAF"/>
              </a:solidFill>
              <a:latin typeface="+mn-lt"/>
              <a:cs typeface="Arial" pitchFamily="34" charset="0"/>
            </a:endParaRPr>
          </a:p>
        </p:txBody>
      </p:sp>
      <p:sp>
        <p:nvSpPr>
          <p:cNvPr id="18453" name="Text Box 7"/>
          <p:cNvSpPr txBox="1">
            <a:spLocks noChangeArrowheads="1"/>
          </p:cNvSpPr>
          <p:nvPr/>
        </p:nvSpPr>
        <p:spPr bwMode="auto">
          <a:xfrm>
            <a:off x="499256" y="2385179"/>
            <a:ext cx="2716737" cy="843988"/>
          </a:xfrm>
          <a:prstGeom prst="rect">
            <a:avLst/>
          </a:prstGeom>
          <a:noFill/>
          <a:ln w="635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04306" tIns="52153" rIns="104306" bIns="52153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2800" b="1">
                <a:solidFill>
                  <a:srgbClr val="006AAF"/>
                </a:solidFill>
                <a:latin typeface="+mn-lt"/>
              </a:defRPr>
            </a:lvl1pPr>
          </a:lstStyle>
          <a:p>
            <a:r>
              <a:rPr lang="cs-CZ" altLang="cs-CZ" sz="2400" dirty="0" smtClean="0">
                <a:solidFill>
                  <a:schemeClr val="accent6">
                    <a:lumMod val="75000"/>
                  </a:schemeClr>
                </a:solidFill>
              </a:rPr>
              <a:t>Přímá podpora </a:t>
            </a:r>
            <a:r>
              <a:rPr lang="cs-CZ" altLang="cs-CZ" sz="2400" dirty="0" err="1" smtClean="0">
                <a:solidFill>
                  <a:schemeClr val="accent6">
                    <a:lumMod val="75000"/>
                  </a:schemeClr>
                </a:solidFill>
              </a:rPr>
              <a:t>VaV</a:t>
            </a:r>
            <a:r>
              <a:rPr lang="cs-CZ" altLang="cs-CZ" sz="2400" dirty="0" smtClean="0">
                <a:solidFill>
                  <a:schemeClr val="accent6">
                    <a:lumMod val="75000"/>
                  </a:schemeClr>
                </a:solidFill>
              </a:rPr>
              <a:t>               (</a:t>
            </a:r>
            <a:r>
              <a:rPr lang="en-US" altLang="cs-CZ" sz="2400" dirty="0" smtClean="0">
                <a:solidFill>
                  <a:schemeClr val="accent6">
                    <a:lumMod val="75000"/>
                  </a:schemeClr>
                </a:solidFill>
              </a:rPr>
              <a:t>GBARD</a:t>
            </a:r>
            <a:r>
              <a:rPr lang="cs-CZ" altLang="cs-CZ" sz="2400" dirty="0" smtClean="0">
                <a:solidFill>
                  <a:schemeClr val="accent6">
                    <a:lumMod val="75000"/>
                  </a:schemeClr>
                </a:solidFill>
              </a:rPr>
              <a:t> data)</a:t>
            </a:r>
            <a:endParaRPr lang="en-US" altLang="cs-CZ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454" name="Text Box 8"/>
          <p:cNvSpPr txBox="1">
            <a:spLocks noChangeArrowheads="1"/>
          </p:cNvSpPr>
          <p:nvPr/>
        </p:nvSpPr>
        <p:spPr bwMode="auto">
          <a:xfrm>
            <a:off x="7325184" y="2254483"/>
            <a:ext cx="2916714" cy="843988"/>
          </a:xfrm>
          <a:prstGeom prst="rect">
            <a:avLst/>
          </a:prstGeom>
          <a:noFill/>
          <a:ln w="730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04306" tIns="52153" rIns="104306" bIns="52153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2800" b="1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cs-CZ" altLang="cs-CZ" sz="2400" dirty="0" smtClean="0">
                <a:solidFill>
                  <a:schemeClr val="bg2">
                    <a:lumMod val="50000"/>
                  </a:schemeClr>
                </a:solidFill>
              </a:rPr>
              <a:t>Daňová podpora </a:t>
            </a:r>
            <a:r>
              <a:rPr lang="cs-CZ" altLang="cs-CZ" sz="2400" dirty="0" err="1" smtClean="0">
                <a:solidFill>
                  <a:schemeClr val="bg2">
                    <a:lumMod val="50000"/>
                  </a:schemeClr>
                </a:solidFill>
              </a:rPr>
              <a:t>VaV</a:t>
            </a:r>
            <a:r>
              <a:rPr lang="cs-CZ" altLang="cs-CZ" sz="2400" dirty="0" smtClean="0">
                <a:solidFill>
                  <a:schemeClr val="bg2">
                    <a:lumMod val="50000"/>
                  </a:schemeClr>
                </a:solidFill>
              </a:rPr>
              <a:t> (GTARD data)</a:t>
            </a:r>
            <a:endParaRPr lang="en-US" altLang="cs-CZ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455" name="Text Box 9"/>
          <p:cNvSpPr txBox="1">
            <a:spLocks noChangeArrowheads="1"/>
          </p:cNvSpPr>
          <p:nvPr/>
        </p:nvSpPr>
        <p:spPr bwMode="auto">
          <a:xfrm>
            <a:off x="524274" y="4319278"/>
            <a:ext cx="2515547" cy="1213320"/>
          </a:xfrm>
          <a:prstGeom prst="rect">
            <a:avLst/>
          </a:prstGeom>
          <a:noFill/>
          <a:ln w="635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04306" tIns="52153" rIns="104306" bIns="52153">
            <a:spAutoFit/>
          </a:bodyPr>
          <a:lstStyle>
            <a:defPPr>
              <a:defRPr lang="en-US"/>
            </a:defPPr>
            <a:lvl1pPr algn="ctr">
              <a:spcBef>
                <a:spcPts val="0"/>
              </a:spcBef>
              <a:defRPr sz="2800" b="1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</a:lstStyle>
          <a:p>
            <a:r>
              <a:rPr lang="cs-CZ" altLang="cs-CZ" sz="2400" dirty="0" smtClean="0"/>
              <a:t>Patentová </a:t>
            </a:r>
          </a:p>
          <a:p>
            <a:r>
              <a:rPr lang="cs-CZ" altLang="cs-CZ" sz="2400" dirty="0" smtClean="0"/>
              <a:t>aktivita </a:t>
            </a:r>
          </a:p>
          <a:p>
            <a:r>
              <a:rPr lang="cs-CZ" altLang="cs-CZ" sz="2400" dirty="0" smtClean="0"/>
              <a:t>(ÚPV a LIC data) </a:t>
            </a:r>
            <a:endParaRPr lang="en-US" altLang="cs-CZ" sz="2400" dirty="0"/>
          </a:p>
        </p:txBody>
      </p:sp>
      <p:sp>
        <p:nvSpPr>
          <p:cNvPr id="18457" name="Text Box 12"/>
          <p:cNvSpPr txBox="1">
            <a:spLocks noChangeArrowheads="1"/>
          </p:cNvSpPr>
          <p:nvPr/>
        </p:nvSpPr>
        <p:spPr bwMode="auto">
          <a:xfrm>
            <a:off x="4120502" y="1192200"/>
            <a:ext cx="2385122" cy="1213320"/>
          </a:xfrm>
          <a:prstGeom prst="rect">
            <a:avLst/>
          </a:prstGeom>
          <a:noFill/>
          <a:ln w="635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04306" tIns="52153" rIns="104306" bIns="52153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altLang="cs-CZ" sz="2400" b="1" dirty="0" smtClean="0">
                <a:solidFill>
                  <a:srgbClr val="00B050"/>
                </a:solidFill>
                <a:latin typeface="+mn-lt"/>
              </a:rPr>
              <a:t>Registr ekonomických subjektů (RES)</a:t>
            </a:r>
            <a:endParaRPr lang="en-US" altLang="cs-CZ" sz="24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8463" name="Text Box 21"/>
          <p:cNvSpPr txBox="1">
            <a:spLocks noChangeArrowheads="1"/>
          </p:cNvSpPr>
          <p:nvPr/>
        </p:nvSpPr>
        <p:spPr bwMode="auto">
          <a:xfrm>
            <a:off x="7382455" y="5337353"/>
            <a:ext cx="2802172" cy="1213320"/>
          </a:xfrm>
          <a:prstGeom prst="rect">
            <a:avLst/>
          </a:prstGeom>
          <a:noFill/>
          <a:ln w="6350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04306" tIns="52153" rIns="104306" bIns="52153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2800" b="1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cs-CZ" altLang="cs-CZ" sz="2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Základní ukazatele za podniky            (</a:t>
            </a:r>
            <a:r>
              <a:rPr lang="en-US" altLang="cs-CZ" sz="2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S</a:t>
            </a:r>
            <a:r>
              <a:rPr lang="cs-CZ" altLang="cs-CZ" sz="2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BS data)</a:t>
            </a:r>
            <a:r>
              <a:rPr lang="en-US" altLang="cs-CZ" sz="2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         </a:t>
            </a:r>
            <a:endParaRPr lang="en-US" altLang="cs-CZ" sz="2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61" name="AutoShape 13"/>
          <p:cNvCxnSpPr>
            <a:cxnSpLocks noChangeShapeType="1"/>
            <a:stCxn id="18457" idx="3"/>
            <a:endCxn id="18454" idx="1"/>
          </p:cNvCxnSpPr>
          <p:nvPr/>
        </p:nvCxnSpPr>
        <p:spPr bwMode="auto">
          <a:xfrm>
            <a:off x="6505624" y="1798860"/>
            <a:ext cx="819560" cy="877617"/>
          </a:xfrm>
          <a:prstGeom prst="bentConnector3">
            <a:avLst>
              <a:gd name="adj1" fmla="val 50000"/>
            </a:avLst>
          </a:prstGeom>
          <a:ln w="38100">
            <a:solidFill>
              <a:schemeClr val="bg2">
                <a:lumMod val="50000"/>
              </a:schemeClr>
            </a:solidFill>
            <a:headEnd type="arrow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ravoúhlá spojnice 30"/>
          <p:cNvCxnSpPr>
            <a:stCxn id="18453" idx="3"/>
            <a:endCxn id="18457" idx="1"/>
          </p:cNvCxnSpPr>
          <p:nvPr/>
        </p:nvCxnSpPr>
        <p:spPr>
          <a:xfrm flipV="1">
            <a:off x="3215993" y="1798860"/>
            <a:ext cx="904509" cy="1008313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se šipkou 42"/>
          <p:cNvCxnSpPr>
            <a:stCxn id="18457" idx="2"/>
            <a:endCxn id="53" idx="0"/>
          </p:cNvCxnSpPr>
          <p:nvPr/>
        </p:nvCxnSpPr>
        <p:spPr>
          <a:xfrm>
            <a:off x="5313063" y="2405520"/>
            <a:ext cx="515" cy="765490"/>
          </a:xfrm>
          <a:prstGeom prst="straightConnector1">
            <a:avLst/>
          </a:prstGeom>
          <a:ln w="381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 Box 6"/>
          <p:cNvSpPr txBox="1">
            <a:spLocks noChangeArrowheads="1"/>
          </p:cNvSpPr>
          <p:nvPr/>
        </p:nvSpPr>
        <p:spPr bwMode="auto">
          <a:xfrm>
            <a:off x="3944911" y="5337353"/>
            <a:ext cx="2736304" cy="1213320"/>
          </a:xfrm>
          <a:prstGeom prst="rect">
            <a:avLst/>
          </a:prstGeom>
          <a:noFill/>
          <a:ln w="6350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 lIns="104306" tIns="52153" rIns="104306" bIns="52153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cs-CZ" sz="2400" b="1" dirty="0" smtClean="0">
                <a:solidFill>
                  <a:schemeClr val="bg1">
                    <a:lumMod val="65000"/>
                  </a:schemeClr>
                </a:solidFill>
                <a:latin typeface="+mn-lt"/>
                <a:cs typeface="Arial" pitchFamily="34" charset="0"/>
              </a:rPr>
              <a:t>Základní ukazatele                      o inovacích                                     (TI data)</a:t>
            </a:r>
            <a:endParaRPr lang="en-US" sz="2400" b="1" dirty="0">
              <a:solidFill>
                <a:schemeClr val="bg1">
                  <a:lumMod val="65000"/>
                </a:schemeClr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87" name="Přímá spojnice se šipkou 86"/>
          <p:cNvCxnSpPr>
            <a:stCxn id="53" idx="2"/>
            <a:endCxn id="78" idx="0"/>
          </p:cNvCxnSpPr>
          <p:nvPr/>
        </p:nvCxnSpPr>
        <p:spPr>
          <a:xfrm flipH="1">
            <a:off x="5313063" y="4715224"/>
            <a:ext cx="515" cy="622129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Přímá spojnice se šipkou 122"/>
          <p:cNvCxnSpPr>
            <a:stCxn id="78" idx="1"/>
            <a:endCxn id="18455" idx="3"/>
          </p:cNvCxnSpPr>
          <p:nvPr/>
        </p:nvCxnSpPr>
        <p:spPr>
          <a:xfrm flipH="1" flipV="1">
            <a:off x="3039821" y="4925938"/>
            <a:ext cx="905090" cy="1018075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Přímá spojnice se šipkou 123"/>
          <p:cNvCxnSpPr/>
          <p:nvPr/>
        </p:nvCxnSpPr>
        <p:spPr>
          <a:xfrm flipH="1">
            <a:off x="6717734" y="3847521"/>
            <a:ext cx="2120829" cy="10123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Přímá spojnice se šipkou 124"/>
          <p:cNvCxnSpPr>
            <a:stCxn id="18463" idx="1"/>
            <a:endCxn id="78" idx="3"/>
          </p:cNvCxnSpPr>
          <p:nvPr/>
        </p:nvCxnSpPr>
        <p:spPr>
          <a:xfrm flipH="1">
            <a:off x="6681215" y="5944013"/>
            <a:ext cx="701240" cy="0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se šipkou 55"/>
          <p:cNvCxnSpPr/>
          <p:nvPr/>
        </p:nvCxnSpPr>
        <p:spPr>
          <a:xfrm>
            <a:off x="8845107" y="3098471"/>
            <a:ext cx="0" cy="2238882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římá spojnice se šipkou 58"/>
          <p:cNvCxnSpPr/>
          <p:nvPr/>
        </p:nvCxnSpPr>
        <p:spPr>
          <a:xfrm flipH="1">
            <a:off x="1797961" y="3807399"/>
            <a:ext cx="2120829" cy="10123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Přímá spojnice se šipkou 59"/>
          <p:cNvCxnSpPr>
            <a:endCxn id="18455" idx="0"/>
          </p:cNvCxnSpPr>
          <p:nvPr/>
        </p:nvCxnSpPr>
        <p:spPr>
          <a:xfrm>
            <a:off x="1769857" y="3237665"/>
            <a:ext cx="12191" cy="1081613"/>
          </a:xfrm>
          <a:prstGeom prst="straightConnector1">
            <a:avLst/>
          </a:prstGeom>
          <a:ln w="381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bdélník 5"/>
          <p:cNvSpPr/>
          <p:nvPr/>
        </p:nvSpPr>
        <p:spPr>
          <a:xfrm>
            <a:off x="3492366" y="1096917"/>
            <a:ext cx="6887705" cy="3829021"/>
          </a:xfrm>
          <a:prstGeom prst="rect">
            <a:avLst/>
          </a:prstGeom>
          <a:solidFill>
            <a:schemeClr val="accent5">
              <a:lumMod val="40000"/>
              <a:lumOff val="60000"/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31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07094" y="449263"/>
            <a:ext cx="9796190" cy="59506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8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Počet podniků využívajících veřejnou podporu VaV</a:t>
            </a:r>
            <a:endParaRPr lang="pl-PL" altLang="cs-CZ" sz="2800" dirty="0">
              <a:solidFill>
                <a:srgbClr val="006AAF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466380" y="6971345"/>
            <a:ext cx="73268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* Počet podniků, které využily v daném roce některou z forem veřejné podpory VaV.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944" y="933552"/>
            <a:ext cx="9364268" cy="569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1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644970" y="468263"/>
            <a:ext cx="9886306" cy="92303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pl-PL" altLang="cs-CZ" sz="26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Podniky provádějící VaV a veřejná podpora VaV v roce 2020 (1)  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pl-PL" altLang="cs-CZ" sz="2600" i="1" dirty="0">
                <a:solidFill>
                  <a:srgbClr val="006AAF"/>
                </a:solidFill>
                <a:latin typeface="Arial" charset="0"/>
                <a:cs typeface="Arial" charset="0"/>
              </a:rPr>
              <a:t> </a:t>
            </a:r>
            <a:r>
              <a:rPr lang="pl-PL" altLang="cs-CZ" sz="2600" i="1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                                                           </a:t>
            </a:r>
            <a:r>
              <a:rPr lang="pl-PL" altLang="cs-CZ" sz="2600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Experimentální </a:t>
            </a:r>
            <a:r>
              <a:rPr lang="pl-PL" altLang="cs-CZ" sz="2600" i="1" dirty="0">
                <a:solidFill>
                  <a:srgbClr val="FF0000"/>
                </a:solidFill>
                <a:latin typeface="Arial" charset="0"/>
                <a:cs typeface="Arial" charset="0"/>
              </a:rPr>
              <a:t>ukazatel </a:t>
            </a:r>
            <a:r>
              <a:rPr lang="pl-PL" altLang="cs-CZ" sz="2600" i="1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 </a:t>
            </a:r>
            <a:endParaRPr lang="pl-PL" altLang="cs-CZ" sz="2600" i="1" dirty="0">
              <a:solidFill>
                <a:srgbClr val="006AAF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466380" y="6971345"/>
            <a:ext cx="73268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* Počet podniků, které využily v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roce 2020 některou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z forem veřejné podpory </a:t>
            </a:r>
            <a:r>
              <a:rPr lang="cs-CZ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VaV</a:t>
            </a:r>
            <a:endParaRPr lang="cs-CZ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87" y="1018211"/>
            <a:ext cx="10528705" cy="585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79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82204" y="612279"/>
            <a:ext cx="9613130" cy="451048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600" dirty="0" smtClean="0">
                <a:latin typeface="Arial" charset="0"/>
                <a:cs typeface="Arial" charset="0"/>
              </a:rPr>
              <a:t>Celková veřejná </a:t>
            </a:r>
            <a:r>
              <a:rPr lang="pl-PL" altLang="cs-CZ" sz="2600" dirty="0">
                <a:latin typeface="Arial" charset="0"/>
                <a:cs typeface="Arial" charset="0"/>
              </a:rPr>
              <a:t>podpora VaV v </a:t>
            </a:r>
            <a:r>
              <a:rPr lang="pl-PL" altLang="cs-CZ" sz="2600" dirty="0" smtClean="0">
                <a:latin typeface="Arial" charset="0"/>
                <a:cs typeface="Arial" charset="0"/>
              </a:rPr>
              <a:t>podnicích</a:t>
            </a:r>
            <a:endParaRPr lang="pl-PL" altLang="cs-CZ" sz="2600" dirty="0">
              <a:latin typeface="Arial" charset="0"/>
              <a:cs typeface="Arial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77" y="1188343"/>
            <a:ext cx="9577646" cy="569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10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774432" y="391609"/>
            <a:ext cx="9886306" cy="508702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pl-PL" altLang="cs-CZ" sz="26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Podniky provádějící VaV a veřejná podpora VaV v roce 2020 (2</a:t>
            </a:r>
            <a:r>
              <a:rPr lang="pl-PL" altLang="cs-CZ" sz="26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)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pl-PL" altLang="cs-CZ" sz="26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                          </a:t>
            </a:r>
            <a:r>
              <a:rPr lang="pl-PL" altLang="cs-CZ" sz="26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</a:t>
            </a:r>
            <a:endParaRPr lang="pl-PL" altLang="cs-CZ" sz="26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pl-PL" altLang="cs-CZ" sz="2600" i="1" dirty="0">
                <a:solidFill>
                  <a:srgbClr val="006AAF"/>
                </a:solidFill>
                <a:latin typeface="Arial" charset="0"/>
                <a:cs typeface="Arial" charset="0"/>
              </a:rPr>
              <a:t> </a:t>
            </a:r>
            <a:r>
              <a:rPr lang="pl-PL" altLang="cs-CZ" sz="2600" i="1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                                                               </a:t>
            </a:r>
            <a:endParaRPr lang="pl-PL" altLang="cs-CZ" sz="2600" i="1" dirty="0">
              <a:solidFill>
                <a:srgbClr val="006AAF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602284" y="6795094"/>
            <a:ext cx="8784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Celková veřejná podpora </a:t>
            </a:r>
            <a:r>
              <a:rPr lang="cs-CZ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VaV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v podnicích jako % celkových výdajů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VaV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v dané skupině podniků</a:t>
            </a:r>
            <a:endParaRPr lang="cs-CZ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838" y="828303"/>
            <a:ext cx="10132430" cy="598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50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449263"/>
            <a:ext cx="9613130" cy="451048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800" dirty="0">
                <a:latin typeface="Arial" charset="0"/>
                <a:cs typeface="Arial" charset="0"/>
              </a:rPr>
              <a:t>Veřejná </a:t>
            </a:r>
            <a:r>
              <a:rPr lang="pl-PL" altLang="cs-CZ" sz="2800" dirty="0" smtClean="0">
                <a:latin typeface="Arial" charset="0"/>
                <a:cs typeface="Arial" charset="0"/>
              </a:rPr>
              <a:t>domácí podpora </a:t>
            </a:r>
            <a:r>
              <a:rPr lang="pl-PL" altLang="cs-CZ" sz="2800" dirty="0">
                <a:latin typeface="Arial" charset="0"/>
                <a:cs typeface="Arial" charset="0"/>
              </a:rPr>
              <a:t>VaV v </a:t>
            </a:r>
            <a:r>
              <a:rPr lang="pl-PL" altLang="cs-CZ" sz="2800" dirty="0" smtClean="0">
                <a:latin typeface="Arial" charset="0"/>
                <a:cs typeface="Arial" charset="0"/>
              </a:rPr>
              <a:t>podnicích</a:t>
            </a:r>
            <a:endParaRPr lang="pl-PL" altLang="cs-CZ" sz="2800" dirty="0">
              <a:latin typeface="Arial" charset="0"/>
              <a:cs typeface="Arial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08" y="884780"/>
            <a:ext cx="9864183" cy="579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62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449263"/>
            <a:ext cx="9613130" cy="451048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200" dirty="0" smtClean="0">
                <a:latin typeface="Arial" charset="0"/>
                <a:cs typeface="Arial" charset="0"/>
              </a:rPr>
              <a:t>Podíl veřejné podpory na financování VaV v podnicích, 2019*</a:t>
            </a:r>
            <a:endParaRPr lang="pl-PL" altLang="cs-CZ" sz="2200" dirty="0">
              <a:latin typeface="Arial" charset="0"/>
              <a:cs typeface="Arial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804468" y="7121855"/>
            <a:ext cx="8640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cs-CZ" sz="1200" b="1" dirty="0">
                <a:latin typeface="Arial" panose="020B0604020202020204" pitchFamily="34" charset="0"/>
                <a:cs typeface="Arial" panose="020B0604020202020204" pitchFamily="34" charset="0"/>
              </a:rPr>
              <a:t>* Nebo za poslední dostupný rok </a:t>
            </a:r>
          </a:p>
        </p:txBody>
      </p:sp>
      <p:sp>
        <p:nvSpPr>
          <p:cNvPr id="2" name="Obdélník 1"/>
          <p:cNvSpPr/>
          <p:nvPr/>
        </p:nvSpPr>
        <p:spPr>
          <a:xfrm>
            <a:off x="5346700" y="7121854"/>
            <a:ext cx="4484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21528" indent="-521528" algn="r" eaLnBrk="0" hangingPunct="0"/>
            <a:r>
              <a:rPr lang="cs-CZ" sz="1200" b="1" i="1" dirty="0">
                <a:solidFill>
                  <a:srgbClr val="0071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Zdroj: OECD </a:t>
            </a:r>
            <a:r>
              <a:rPr lang="cs-CZ" sz="1200" b="1" i="1" dirty="0" smtClean="0">
                <a:solidFill>
                  <a:srgbClr val="0071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cs-CZ" sz="1200" b="1" i="1" dirty="0">
                <a:solidFill>
                  <a:srgbClr val="0071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http://www.oecd.org/sti/rd-tax-stats.htm </a:t>
            </a:r>
            <a:endParaRPr lang="cs-CZ" sz="1200" b="1" i="1" dirty="0">
              <a:solidFill>
                <a:srgbClr val="0071BC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11" y="889034"/>
            <a:ext cx="9522777" cy="605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6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910" y="972319"/>
            <a:ext cx="9114310" cy="5334462"/>
          </a:xfrm>
          <a:prstGeom prst="rect">
            <a:avLst/>
          </a:prstGeom>
        </p:spPr>
      </p:pic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449263"/>
            <a:ext cx="9613130" cy="451048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200" dirty="0">
                <a:latin typeface="Arial" charset="0"/>
                <a:cs typeface="Arial" charset="0"/>
              </a:rPr>
              <a:t>Veřejná podpora VaV </a:t>
            </a:r>
            <a:r>
              <a:rPr lang="pl-PL" altLang="cs-CZ" sz="2200" dirty="0" smtClean="0">
                <a:latin typeface="Arial" charset="0"/>
                <a:cs typeface="Arial" charset="0"/>
              </a:rPr>
              <a:t>v podnicích ve </a:t>
            </a:r>
            <a:r>
              <a:rPr lang="pl-PL" altLang="cs-CZ" sz="2200" dirty="0">
                <a:latin typeface="Arial" charset="0"/>
                <a:cs typeface="Arial" charset="0"/>
              </a:rPr>
              <a:t>vybraných zemích OECD, </a:t>
            </a:r>
            <a:r>
              <a:rPr lang="pl-PL" altLang="cs-CZ" sz="2200" dirty="0" smtClean="0">
                <a:latin typeface="Arial" charset="0"/>
                <a:cs typeface="Arial" charset="0"/>
              </a:rPr>
              <a:t>2019*</a:t>
            </a:r>
            <a:endParaRPr lang="pl-PL" altLang="cs-CZ" sz="2200" dirty="0">
              <a:latin typeface="Arial" charset="0"/>
              <a:cs typeface="Arial" charset="0"/>
            </a:endParaRPr>
          </a:p>
        </p:txBody>
      </p:sp>
      <p:sp>
        <p:nvSpPr>
          <p:cNvPr id="7" name="TextovéPole 6"/>
          <p:cNvSpPr txBox="1">
            <a:spLocks noChangeArrowheads="1"/>
          </p:cNvSpPr>
          <p:nvPr/>
        </p:nvSpPr>
        <p:spPr bwMode="auto">
          <a:xfrm>
            <a:off x="2322364" y="1116335"/>
            <a:ext cx="6840760" cy="437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306" tIns="52153" rIns="104306" bIns="52153">
            <a:spAutoFit/>
          </a:bodyPr>
          <a:lstStyle/>
          <a:p>
            <a:pPr algn="ctr">
              <a:lnSpc>
                <a:spcPct val="120000"/>
              </a:lnSpc>
            </a:pPr>
            <a:r>
              <a:rPr lang="cs-CZ" sz="1800" b="1" dirty="0">
                <a:solidFill>
                  <a:srgbClr val="BD1B21"/>
                </a:solidFill>
                <a:latin typeface="Arial" pitchFamily="34" charset="0"/>
                <a:cs typeface="Arial" pitchFamily="34" charset="0"/>
              </a:rPr>
              <a:t>Podíl na HDP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522164" y="6457664"/>
            <a:ext cx="27363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cs-CZ" sz="1200" b="1" dirty="0">
                <a:latin typeface="Arial" panose="020B0604020202020204" pitchFamily="34" charset="0"/>
                <a:cs typeface="Arial" panose="020B0604020202020204" pitchFamily="34" charset="0"/>
              </a:rPr>
              <a:t>* Nebo za poslední dostupný rok </a:t>
            </a:r>
          </a:p>
        </p:txBody>
      </p:sp>
      <p:sp>
        <p:nvSpPr>
          <p:cNvPr id="10" name="Obdélník 9"/>
          <p:cNvSpPr/>
          <p:nvPr/>
        </p:nvSpPr>
        <p:spPr>
          <a:xfrm>
            <a:off x="4312449" y="6457664"/>
            <a:ext cx="5642763" cy="8802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Více zde: </a:t>
            </a:r>
            <a:r>
              <a:rPr lang="cs-CZ" sz="1600" u="sng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</a:t>
            </a:r>
            <a:r>
              <a:rPr lang="cs-CZ" sz="16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://www.oecd.org/sti/rd-tax-stats-database.pdf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https://www.oecd.org/sti/rd-tax-stats-compendium.pdf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u="sng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</a:t>
            </a:r>
            <a:r>
              <a:rPr lang="cs-CZ" sz="1600" u="sng" dirty="0" smtClean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www.oecd.org/sti/rd-tax-stats-expenditure.pdf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1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3042444" y="2923375"/>
            <a:ext cx="6570662" cy="865188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dirty="0">
                <a:solidFill>
                  <a:srgbClr val="0071BC"/>
                </a:solidFill>
                <a:latin typeface="Arial" charset="0"/>
                <a:cs typeface="Arial" charset="0"/>
              </a:rPr>
              <a:t>Děkuji za pozornost</a:t>
            </a:r>
          </a:p>
        </p:txBody>
      </p:sp>
      <p:sp>
        <p:nvSpPr>
          <p:cNvPr id="5" name="Zástupný symbol pro text 1"/>
          <p:cNvSpPr txBox="1">
            <a:spLocks/>
          </p:cNvSpPr>
          <p:nvPr/>
        </p:nvSpPr>
        <p:spPr bwMode="auto">
          <a:xfrm>
            <a:off x="2970436" y="4066401"/>
            <a:ext cx="721518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84138">
              <a:spcBef>
                <a:spcPts val="1200"/>
              </a:spcBef>
            </a:pPr>
            <a:r>
              <a:rPr lang="cs-CZ" sz="2600" dirty="0" smtClean="0">
                <a:solidFill>
                  <a:srgbClr val="0071BC"/>
                </a:solidFill>
                <a:latin typeface="Arial" charset="0"/>
              </a:rPr>
              <a:t>Martin Mana</a:t>
            </a:r>
            <a:endParaRPr lang="cs-CZ" sz="2600" dirty="0">
              <a:solidFill>
                <a:srgbClr val="0071BC"/>
              </a:solidFill>
              <a:latin typeface="Arial" charset="0"/>
            </a:endParaRPr>
          </a:p>
          <a:p>
            <a:pPr marL="84138">
              <a:spcBef>
                <a:spcPct val="20000"/>
              </a:spcBef>
            </a:pPr>
            <a:r>
              <a:rPr lang="cs-CZ" sz="1800" dirty="0">
                <a:solidFill>
                  <a:srgbClr val="0071BC"/>
                </a:solidFill>
                <a:latin typeface="Arial" charset="0"/>
              </a:rPr>
              <a:t>tel.: 274 052 </a:t>
            </a:r>
            <a:r>
              <a:rPr lang="cs-CZ" sz="1800" dirty="0" smtClean="0">
                <a:solidFill>
                  <a:srgbClr val="0071BC"/>
                </a:solidFill>
                <a:latin typeface="Arial" charset="0"/>
              </a:rPr>
              <a:t>369, </a:t>
            </a:r>
            <a:r>
              <a:rPr lang="cs-CZ" sz="1800" dirty="0">
                <a:solidFill>
                  <a:srgbClr val="0071BC"/>
                </a:solidFill>
                <a:latin typeface="Arial" charset="0"/>
              </a:rPr>
              <a:t>e-mail: </a:t>
            </a:r>
            <a:r>
              <a:rPr lang="cs-CZ" sz="1800" dirty="0" smtClean="0">
                <a:solidFill>
                  <a:srgbClr val="0071BC"/>
                </a:solidFill>
                <a:latin typeface="Arial" charset="0"/>
                <a:hlinkClick r:id="rId3"/>
              </a:rPr>
              <a:t>martin.mana@czso.cz</a:t>
            </a:r>
            <a:endParaRPr lang="cs-CZ" sz="1800" dirty="0" smtClean="0">
              <a:solidFill>
                <a:srgbClr val="0071BC"/>
              </a:solidFill>
              <a:latin typeface="Arial" charset="0"/>
            </a:endParaRPr>
          </a:p>
          <a:p>
            <a:pPr marL="84138">
              <a:spcBef>
                <a:spcPts val="3000"/>
              </a:spcBef>
            </a:pPr>
            <a:r>
              <a:rPr lang="cs-CZ" dirty="0" smtClean="0">
                <a:solidFill>
                  <a:srgbClr val="0071BC"/>
                </a:solidFill>
                <a:latin typeface="Arial" charset="0"/>
              </a:rPr>
              <a:t>Odbor </a:t>
            </a:r>
            <a:r>
              <a:rPr lang="cs-CZ" dirty="0">
                <a:solidFill>
                  <a:srgbClr val="0071BC"/>
                </a:solidFill>
                <a:latin typeface="Arial" charset="0"/>
              </a:rPr>
              <a:t>statistik rozvoje společnosti</a:t>
            </a:r>
            <a:endParaRPr lang="cs-CZ" sz="2600" dirty="0">
              <a:solidFill>
                <a:srgbClr val="006AAF"/>
              </a:solidFill>
              <a:latin typeface="Arial" charset="0"/>
            </a:endParaRPr>
          </a:p>
          <a:p>
            <a:pPr marL="84138">
              <a:spcBef>
                <a:spcPct val="20000"/>
              </a:spcBef>
              <a:buFont typeface="Arial" charset="0"/>
              <a:buNone/>
            </a:pPr>
            <a:endParaRPr lang="cs-CZ" sz="2300" dirty="0">
              <a:solidFill>
                <a:srgbClr val="006AA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Zástupný symbol pro text 2"/>
          <p:cNvSpPr>
            <a:spLocks noGrp="1"/>
          </p:cNvSpPr>
          <p:nvPr>
            <p:ph type="body" sz="quarter" idx="10"/>
          </p:nvPr>
        </p:nvSpPr>
        <p:spPr bwMode="auto">
          <a:xfrm>
            <a:off x="846138" y="449263"/>
            <a:ext cx="9215437" cy="523056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cs-CZ" altLang="cs-CZ" sz="2800" dirty="0">
                <a:latin typeface="Arial" charset="0"/>
                <a:cs typeface="Arial" charset="0"/>
              </a:rPr>
              <a:t>Statistika </a:t>
            </a:r>
            <a:r>
              <a:rPr lang="cs-CZ" altLang="cs-CZ" sz="2800" dirty="0" smtClean="0">
                <a:latin typeface="Arial" charset="0"/>
                <a:cs typeface="Arial" charset="0"/>
              </a:rPr>
              <a:t>daňové (nepřímé veřejné) </a:t>
            </a:r>
            <a:r>
              <a:rPr lang="cs-CZ" altLang="cs-CZ" sz="2800" dirty="0">
                <a:latin typeface="Arial" charset="0"/>
                <a:cs typeface="Arial" charset="0"/>
              </a:rPr>
              <a:t>podpory VaV</a:t>
            </a:r>
          </a:p>
          <a:p>
            <a:pPr>
              <a:spcBef>
                <a:spcPct val="0"/>
              </a:spcBef>
            </a:pPr>
            <a:endParaRPr lang="cs-CZ" altLang="cs-CZ" sz="3200" dirty="0">
              <a:latin typeface="Arial" charset="0"/>
              <a:cs typeface="Arial" charset="0"/>
            </a:endParaRPr>
          </a:p>
        </p:txBody>
      </p:sp>
      <p:sp>
        <p:nvSpPr>
          <p:cNvPr id="2" name="Zástupný symbol pro text 1"/>
          <p:cNvSpPr>
            <a:spLocks noGrp="1"/>
          </p:cNvSpPr>
          <p:nvPr>
            <p:ph type="body" sz="quarter" idx="12"/>
          </p:nvPr>
        </p:nvSpPr>
        <p:spPr>
          <a:xfrm>
            <a:off x="846138" y="972319"/>
            <a:ext cx="9685137" cy="6066953"/>
          </a:xfrm>
        </p:spPr>
        <p:txBody>
          <a:bodyPr/>
          <a:lstStyle/>
          <a:p>
            <a:pPr indent="0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sz="2000" b="1" i="1" dirty="0" smtClean="0">
                <a:latin typeface="Arial" charset="0"/>
                <a:cs typeface="Arial" charset="0"/>
              </a:rPr>
              <a:t>Government </a:t>
            </a:r>
            <a:r>
              <a:rPr lang="en-US" sz="2000" b="1" i="1" dirty="0">
                <a:latin typeface="Arial" charset="0"/>
                <a:cs typeface="Arial" charset="0"/>
              </a:rPr>
              <a:t>Tax Relief for R&amp;D expenditures (GTARD</a:t>
            </a:r>
            <a:r>
              <a:rPr lang="en-US" sz="2000" b="1" i="1" dirty="0" smtClean="0">
                <a:latin typeface="Arial" charset="0"/>
                <a:cs typeface="Arial" charset="0"/>
              </a:rPr>
              <a:t>) </a:t>
            </a:r>
            <a:endParaRPr lang="cs-CZ" sz="2000" b="1" dirty="0">
              <a:latin typeface="Arial" charset="0"/>
            </a:endParaRPr>
          </a:p>
          <a:p>
            <a:pPr indent="0">
              <a:lnSpc>
                <a:spcPct val="130000"/>
              </a:lnSpc>
              <a:spcBef>
                <a:spcPts val="600"/>
              </a:spcBef>
              <a:buNone/>
            </a:pPr>
            <a:r>
              <a:rPr lang="cs-CZ" sz="2000" b="1" dirty="0" smtClean="0"/>
              <a:t>Zdroj dat: </a:t>
            </a:r>
            <a:r>
              <a:rPr lang="cs-CZ" sz="2000" dirty="0" smtClean="0">
                <a:latin typeface="Arial" charset="0"/>
                <a:cs typeface="Arial" charset="0"/>
              </a:rPr>
              <a:t>daňová </a:t>
            </a:r>
            <a:r>
              <a:rPr lang="cs-CZ" sz="2000" dirty="0">
                <a:latin typeface="Arial" charset="0"/>
                <a:cs typeface="Arial" charset="0"/>
              </a:rPr>
              <a:t>přiznání právnických </a:t>
            </a:r>
            <a:r>
              <a:rPr lang="cs-CZ" sz="2000" dirty="0" smtClean="0">
                <a:latin typeface="Arial" charset="0"/>
                <a:cs typeface="Arial" charset="0"/>
              </a:rPr>
              <a:t>osob (GFŘ)</a:t>
            </a:r>
            <a:endParaRPr lang="pl-PL" sz="2000" dirty="0" smtClean="0">
              <a:latin typeface="Arial" charset="0"/>
              <a:cs typeface="Arial" charset="0"/>
            </a:endParaRPr>
          </a:p>
          <a:p>
            <a:pPr indent="0">
              <a:lnSpc>
                <a:spcPct val="130000"/>
              </a:lnSpc>
              <a:spcBef>
                <a:spcPts val="600"/>
              </a:spcBef>
              <a:buNone/>
            </a:pPr>
            <a:r>
              <a:rPr lang="cs-CZ" sz="2000" b="1" dirty="0" smtClean="0"/>
              <a:t>Metodika: </a:t>
            </a:r>
            <a:r>
              <a:rPr lang="cs-CZ" sz="2000" dirty="0" smtClean="0">
                <a:latin typeface="Arial" charset="0"/>
                <a:cs typeface="Arial" charset="0"/>
                <a:hlinkClick r:id="rId3"/>
              </a:rPr>
              <a:t>Frascati </a:t>
            </a:r>
            <a:r>
              <a:rPr lang="cs-CZ" sz="2000" dirty="0">
                <a:latin typeface="Arial" charset="0"/>
                <a:cs typeface="Arial" charset="0"/>
                <a:hlinkClick r:id="rId3"/>
              </a:rPr>
              <a:t>manuálu (OECD, </a:t>
            </a:r>
            <a:r>
              <a:rPr lang="cs-CZ" sz="2000" dirty="0" smtClean="0">
                <a:latin typeface="Arial" charset="0"/>
                <a:cs typeface="Arial" charset="0"/>
                <a:hlinkClick r:id="rId3"/>
              </a:rPr>
              <a:t>2015) </a:t>
            </a:r>
            <a:r>
              <a:rPr lang="cs-CZ" sz="2000" dirty="0" smtClean="0">
                <a:latin typeface="Arial" charset="0"/>
                <a:cs typeface="Arial" charset="0"/>
              </a:rPr>
              <a:t>– </a:t>
            </a:r>
            <a:r>
              <a:rPr lang="cs-CZ" sz="2000" dirty="0">
                <a:latin typeface="Arial" charset="0"/>
                <a:cs typeface="Arial" charset="0"/>
              </a:rPr>
              <a:t>kapitola č. </a:t>
            </a:r>
            <a:r>
              <a:rPr lang="cs-CZ" sz="2000" dirty="0" smtClean="0">
                <a:latin typeface="Arial" charset="0"/>
                <a:cs typeface="Arial" charset="0"/>
              </a:rPr>
              <a:t>13 (GTARD)</a:t>
            </a:r>
          </a:p>
          <a:p>
            <a:pPr indent="0">
              <a:lnSpc>
                <a:spcPct val="100000"/>
              </a:lnSpc>
              <a:buNone/>
            </a:pPr>
            <a:r>
              <a:rPr lang="cs-CZ" sz="2000" i="1" dirty="0">
                <a:latin typeface="Arial" charset="0"/>
                <a:cs typeface="Arial" charset="0"/>
                <a:hlinkClick r:id="rId4"/>
              </a:rPr>
              <a:t>https://</a:t>
            </a:r>
            <a:r>
              <a:rPr lang="cs-CZ" sz="2000" i="1" dirty="0" smtClean="0">
                <a:latin typeface="Arial" charset="0"/>
                <a:cs typeface="Arial" charset="0"/>
                <a:hlinkClick r:id="rId4"/>
              </a:rPr>
              <a:t>www.oecd.org/innovation/rd-tax-stats.htm</a:t>
            </a:r>
            <a:r>
              <a:rPr lang="cs-CZ" sz="2000" i="1" dirty="0" smtClean="0">
                <a:latin typeface="Arial" charset="0"/>
                <a:cs typeface="Arial" charset="0"/>
              </a:rPr>
              <a:t> </a:t>
            </a:r>
            <a:endParaRPr lang="cs-CZ" sz="2000" i="1" dirty="0">
              <a:latin typeface="Arial" charset="0"/>
              <a:cs typeface="Arial" charset="0"/>
            </a:endParaRPr>
          </a:p>
          <a:p>
            <a:pPr indent="0">
              <a:lnSpc>
                <a:spcPct val="130000"/>
              </a:lnSpc>
              <a:spcBef>
                <a:spcPts val="1200"/>
              </a:spcBef>
              <a:buNone/>
            </a:pPr>
            <a:r>
              <a:rPr lang="cs-CZ" sz="2000" b="1" dirty="0" smtClean="0">
                <a:latin typeface="Arial" charset="0"/>
              </a:rPr>
              <a:t>Sledované ukazatele:</a:t>
            </a:r>
            <a:endParaRPr lang="cs-CZ" sz="2000" b="1" dirty="0">
              <a:latin typeface="Arial" charset="0"/>
            </a:endParaRPr>
          </a:p>
          <a:p>
            <a:pPr marL="576000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právnické osoby využívajících </a:t>
            </a:r>
            <a:r>
              <a:rPr lang="cs-CZ" dirty="0">
                <a:latin typeface="Arial" charset="0"/>
                <a:cs typeface="Arial" charset="0"/>
              </a:rPr>
              <a:t>daňovou podporu </a:t>
            </a:r>
            <a:r>
              <a:rPr lang="cs-CZ" dirty="0" err="1" smtClean="0">
                <a:latin typeface="Arial" charset="0"/>
                <a:cs typeface="Arial" charset="0"/>
              </a:rPr>
              <a:t>VaV</a:t>
            </a:r>
            <a:r>
              <a:rPr lang="cs-CZ" dirty="0" smtClean="0">
                <a:latin typeface="Arial" charset="0"/>
                <a:cs typeface="Arial" charset="0"/>
              </a:rPr>
              <a:t> (počet)</a:t>
            </a:r>
            <a:endParaRPr lang="cs-CZ" dirty="0">
              <a:latin typeface="Arial" charset="0"/>
              <a:cs typeface="Arial" charset="0"/>
            </a:endParaRPr>
          </a:p>
          <a:p>
            <a:pPr marL="576000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uplatněné výdaje </a:t>
            </a:r>
            <a:r>
              <a:rPr lang="cs-CZ" dirty="0">
                <a:latin typeface="Arial" charset="0"/>
                <a:cs typeface="Arial" charset="0"/>
              </a:rPr>
              <a:t>na VaV od základu </a:t>
            </a:r>
            <a:r>
              <a:rPr lang="cs-CZ" dirty="0" smtClean="0">
                <a:latin typeface="Arial" charset="0"/>
                <a:cs typeface="Arial" charset="0"/>
              </a:rPr>
              <a:t>daně z příjmu PO v daném roce (Kč) </a:t>
            </a:r>
            <a:endParaRPr lang="cs-CZ" dirty="0">
              <a:latin typeface="Arial" charset="0"/>
              <a:cs typeface="Arial" charset="0"/>
            </a:endParaRPr>
          </a:p>
          <a:p>
            <a:pPr marL="576000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výše daňové podpory </a:t>
            </a:r>
            <a:r>
              <a:rPr lang="cs-CZ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VaV</a:t>
            </a:r>
            <a:r>
              <a:rPr lang="cs-CZ" dirty="0">
                <a:solidFill>
                  <a:srgbClr val="FF0000"/>
                </a:solidFill>
                <a:latin typeface="Arial" charset="0"/>
                <a:cs typeface="Arial" charset="0"/>
              </a:rPr>
              <a:t> = objem odečtených výdajů </a:t>
            </a:r>
            <a:r>
              <a:rPr lang="cs-CZ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* </a:t>
            </a:r>
            <a:r>
              <a:rPr lang="cs-CZ" dirty="0">
                <a:solidFill>
                  <a:srgbClr val="FF0000"/>
                </a:solidFill>
                <a:latin typeface="Arial" charset="0"/>
                <a:cs typeface="Arial" charset="0"/>
              </a:rPr>
              <a:t>daňová </a:t>
            </a:r>
            <a:r>
              <a:rPr lang="cs-CZ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sazba</a:t>
            </a:r>
          </a:p>
          <a:p>
            <a:pPr marL="576000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výdaje </a:t>
            </a:r>
            <a:r>
              <a:rPr lang="cs-CZ" dirty="0">
                <a:latin typeface="Arial" charset="0"/>
                <a:cs typeface="Arial" charset="0"/>
              </a:rPr>
              <a:t>na </a:t>
            </a:r>
            <a:r>
              <a:rPr lang="cs-CZ" dirty="0" err="1">
                <a:latin typeface="Arial" charset="0"/>
                <a:cs typeface="Arial" charset="0"/>
              </a:rPr>
              <a:t>VaV</a:t>
            </a:r>
            <a:r>
              <a:rPr lang="cs-CZ" dirty="0">
                <a:latin typeface="Arial" charset="0"/>
                <a:cs typeface="Arial" charset="0"/>
              </a:rPr>
              <a:t> </a:t>
            </a:r>
            <a:r>
              <a:rPr lang="cs-CZ" dirty="0" smtClean="0">
                <a:latin typeface="Arial" charset="0"/>
                <a:cs typeface="Arial" charset="0"/>
              </a:rPr>
              <a:t>převedené </a:t>
            </a:r>
            <a:r>
              <a:rPr lang="cs-CZ" dirty="0">
                <a:latin typeface="Arial" charset="0"/>
                <a:cs typeface="Arial" charset="0"/>
              </a:rPr>
              <a:t>k uplatnění do dalších </a:t>
            </a:r>
            <a:r>
              <a:rPr lang="cs-CZ" dirty="0" smtClean="0">
                <a:latin typeface="Arial" charset="0"/>
                <a:cs typeface="Arial" charset="0"/>
              </a:rPr>
              <a:t>let</a:t>
            </a:r>
            <a:endParaRPr lang="cs-CZ" dirty="0">
              <a:latin typeface="Arial" charset="0"/>
              <a:cs typeface="Arial" charset="0"/>
            </a:endParaRPr>
          </a:p>
          <a:p>
            <a:pPr indent="0">
              <a:lnSpc>
                <a:spcPct val="130000"/>
              </a:lnSpc>
              <a:spcBef>
                <a:spcPts val="1200"/>
              </a:spcBef>
              <a:buNone/>
            </a:pPr>
            <a:r>
              <a:rPr lang="cs-CZ" sz="2000" b="1" dirty="0" smtClean="0">
                <a:latin typeface="Arial" charset="0"/>
              </a:rPr>
              <a:t>Dostupné třídění za podniky využívající daňovou podporu </a:t>
            </a:r>
            <a:r>
              <a:rPr lang="cs-CZ" sz="2000" b="1" dirty="0" err="1" smtClean="0">
                <a:latin typeface="Arial" charset="0"/>
              </a:rPr>
              <a:t>VaV</a:t>
            </a:r>
            <a:r>
              <a:rPr lang="cs-CZ" sz="2000" b="1" dirty="0" smtClean="0">
                <a:latin typeface="Arial" charset="0"/>
              </a:rPr>
              <a:t>: </a:t>
            </a:r>
            <a:endParaRPr lang="cs-CZ" sz="2000" b="1" dirty="0">
              <a:latin typeface="Arial" charset="0"/>
            </a:endParaRPr>
          </a:p>
          <a:p>
            <a:pPr marL="576000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velikost </a:t>
            </a:r>
            <a:r>
              <a:rPr lang="cs-CZ" dirty="0" smtClean="0">
                <a:latin typeface="Arial" charset="0"/>
                <a:cs typeface="Arial" charset="0"/>
              </a:rPr>
              <a:t>(mikro, malé</a:t>
            </a:r>
            <a:r>
              <a:rPr lang="cs-CZ" dirty="0">
                <a:latin typeface="Arial" charset="0"/>
                <a:cs typeface="Arial" charset="0"/>
              </a:rPr>
              <a:t>, střední a velké</a:t>
            </a:r>
            <a:r>
              <a:rPr lang="cs-CZ" dirty="0" smtClean="0">
                <a:latin typeface="Arial" charset="0"/>
                <a:cs typeface="Arial" charset="0"/>
              </a:rPr>
              <a:t>)</a:t>
            </a:r>
          </a:p>
          <a:p>
            <a:pPr marL="576000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vlastnictví (domácí soukromé vs. pod zahraniční kontrolou)</a:t>
            </a:r>
          </a:p>
          <a:p>
            <a:pPr marL="576000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převažující </a:t>
            </a:r>
            <a:r>
              <a:rPr lang="cs-CZ" dirty="0">
                <a:latin typeface="Arial" charset="0"/>
                <a:cs typeface="Arial" charset="0"/>
              </a:rPr>
              <a:t>ekonomická činnost (Klasifikace </a:t>
            </a:r>
            <a:r>
              <a:rPr lang="cs-CZ" dirty="0" smtClean="0">
                <a:latin typeface="Arial" charset="0"/>
                <a:cs typeface="Arial" charset="0"/>
              </a:rPr>
              <a:t>CZ-NACE) </a:t>
            </a:r>
            <a:endParaRPr lang="cs-CZ" dirty="0">
              <a:latin typeface="Arial" charset="0"/>
              <a:cs typeface="Arial" charset="0"/>
            </a:endParaRPr>
          </a:p>
          <a:p>
            <a:pPr marL="576000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sídlo (Klasifikace CZ-NUTS) </a:t>
            </a:r>
          </a:p>
          <a:p>
            <a:pPr marL="324000" lvl="1" indent="0">
              <a:lnSpc>
                <a:spcPct val="120000"/>
              </a:lnSpc>
              <a:buNone/>
            </a:pPr>
            <a:endParaRPr lang="cs-CZ" b="1" dirty="0">
              <a:latin typeface="Arial" charset="0"/>
            </a:endParaRPr>
          </a:p>
          <a:p>
            <a:pPr marL="863600" lvl="1" indent="-342900">
              <a:lnSpc>
                <a:spcPct val="120000"/>
              </a:lnSpc>
              <a:buFont typeface="Wingdings" pitchFamily="2" charset="2"/>
              <a:buChar char="ü"/>
            </a:pPr>
            <a:endParaRPr lang="cs-CZ" dirty="0">
              <a:latin typeface="Arial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106340" y="6516935"/>
            <a:ext cx="7738080" cy="726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Více zde: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Nepřímá veřejná podpora výzkumu a vývoje | ČSÚ (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czso.cz)</a:t>
            </a:r>
            <a:endParaRPr lang="cs-CZ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://www.czso.cz/csu/czso/neprima-verejna-podpora-vyzkumu-a-vyvoje</a:t>
            </a:r>
            <a:endParaRPr lang="en-GB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076" y="972319"/>
            <a:ext cx="1656183" cy="2166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211" y="4295508"/>
            <a:ext cx="1744048" cy="222142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1773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615263" y="396255"/>
            <a:ext cx="9757178" cy="523251"/>
          </a:xfrm>
        </p:spPr>
        <p:txBody>
          <a:bodyPr/>
          <a:lstStyle/>
          <a:p>
            <a:r>
              <a:rPr lang="pl-PL" sz="2800" dirty="0"/>
              <a:t>Formulář DAP PO - F. Odpočty podle § 34 odst. 4 </a:t>
            </a:r>
            <a:r>
              <a:rPr lang="pl-PL" sz="2800" dirty="0" smtClean="0"/>
              <a:t>zákona</a:t>
            </a:r>
            <a:endParaRPr lang="pl-PL" sz="28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39" y="1450079"/>
            <a:ext cx="9246752" cy="367251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8" name="Obdélník 7"/>
          <p:cNvSpPr/>
          <p:nvPr/>
        </p:nvSpPr>
        <p:spPr>
          <a:xfrm>
            <a:off x="7048759" y="5240426"/>
            <a:ext cx="140061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/>
              <a:t>Od roku 2007</a:t>
            </a:r>
          </a:p>
        </p:txBody>
      </p:sp>
      <p:sp>
        <p:nvSpPr>
          <p:cNvPr id="9" name="Obdélník 8"/>
          <p:cNvSpPr/>
          <p:nvPr/>
        </p:nvSpPr>
        <p:spPr>
          <a:xfrm>
            <a:off x="8515620" y="5240426"/>
            <a:ext cx="1380011" cy="432048"/>
          </a:xfrm>
          <a:prstGeom prst="rect">
            <a:avLst/>
          </a:prstGeom>
          <a:solidFill>
            <a:srgbClr val="BD1B21"/>
          </a:solidFill>
          <a:ln>
            <a:solidFill>
              <a:srgbClr val="A01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/>
              <a:t>Od roku 2019</a:t>
            </a:r>
          </a:p>
        </p:txBody>
      </p:sp>
      <p:sp>
        <p:nvSpPr>
          <p:cNvPr id="3" name="Obdélník 2"/>
          <p:cNvSpPr/>
          <p:nvPr/>
        </p:nvSpPr>
        <p:spPr>
          <a:xfrm>
            <a:off x="7035351" y="4644727"/>
            <a:ext cx="1386398" cy="360040"/>
          </a:xfrm>
          <a:prstGeom prst="rect">
            <a:avLst/>
          </a:prstGeom>
          <a:solidFill>
            <a:schemeClr val="accent1">
              <a:lumMod val="20000"/>
              <a:lumOff val="80000"/>
              <a:alpha val="58000"/>
            </a:schemeClr>
          </a:solidFill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8421748" y="4644727"/>
            <a:ext cx="1456143" cy="360040"/>
          </a:xfrm>
          <a:prstGeom prst="rect">
            <a:avLst/>
          </a:prstGeom>
          <a:solidFill>
            <a:schemeClr val="accent2">
              <a:lumMod val="20000"/>
              <a:lumOff val="80000"/>
              <a:alpha val="53000"/>
            </a:schemeClr>
          </a:solidFill>
          <a:ln w="63500">
            <a:solidFill>
              <a:srgbClr val="A01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314252" y="3060551"/>
            <a:ext cx="8563639" cy="1584176"/>
          </a:xfrm>
          <a:prstGeom prst="rect">
            <a:avLst/>
          </a:prstGeom>
          <a:solidFill>
            <a:schemeClr val="bg2">
              <a:lumMod val="90000"/>
              <a:alpha val="30000"/>
            </a:schemeClr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Bublinový popisek se šipkou nahoru 6"/>
          <p:cNvSpPr/>
          <p:nvPr/>
        </p:nvSpPr>
        <p:spPr>
          <a:xfrm>
            <a:off x="3186460" y="4644727"/>
            <a:ext cx="2088232" cy="1728192"/>
          </a:xfrm>
          <a:prstGeom prst="upArrowCallout">
            <a:avLst/>
          </a:prstGeom>
          <a:solidFill>
            <a:schemeClr val="bg2">
              <a:alpha val="2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Není k dispozici</a:t>
            </a:r>
            <a:endParaRPr lang="en-GB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979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846106" y="449068"/>
            <a:ext cx="9541154" cy="595259"/>
          </a:xfrm>
        </p:spPr>
        <p:txBody>
          <a:bodyPr/>
          <a:lstStyle/>
          <a:p>
            <a:r>
              <a:rPr lang="cs-CZ" sz="2800" dirty="0" smtClean="0">
                <a:solidFill>
                  <a:srgbClr val="006AAF"/>
                </a:solidFill>
              </a:rPr>
              <a:t>Další datové zdroje ČSÚ využívané pro statistiky VVI</a:t>
            </a:r>
            <a:endParaRPr lang="en-US" sz="2800" i="1" dirty="0"/>
          </a:p>
        </p:txBody>
      </p:sp>
      <p:sp>
        <p:nvSpPr>
          <p:cNvPr id="5" name="Zástupný symbol pro text 1"/>
          <p:cNvSpPr txBox="1">
            <a:spLocks/>
          </p:cNvSpPr>
          <p:nvPr/>
        </p:nvSpPr>
        <p:spPr>
          <a:xfrm>
            <a:off x="819408" y="1044327"/>
            <a:ext cx="974239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285750" lvl="0" indent="-285750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800" b="1">
                <a:solidFill>
                  <a:srgbClr val="0071BC"/>
                </a:solidFill>
                <a:latin typeface="Arial" charset="0"/>
              </a:defRPr>
            </a:lvl1pPr>
            <a:lvl2pPr marL="717750" lvl="1" indent="-2857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>
                <a:solidFill>
                  <a:srgbClr val="0071BC"/>
                </a:solidFill>
                <a:latin typeface="Arial" charset="0"/>
              </a:defRPr>
            </a:lvl2pPr>
          </a:lstStyle>
          <a:p>
            <a:pPr marL="0" indent="0">
              <a:buNone/>
            </a:pPr>
            <a:r>
              <a:rPr lang="cs-CZ" altLang="cs-CZ" sz="2000" dirty="0" smtClean="0"/>
              <a:t>Vlastní samostatná podniková zjišťování: </a:t>
            </a:r>
          </a:p>
          <a:p>
            <a:pPr marL="576000" lvl="1" indent="-252000"/>
            <a:r>
              <a:rPr lang="cs-CZ" altLang="cs-CZ" sz="2000" b="1" u="sng" dirty="0" smtClean="0"/>
              <a:t>Roční zjišťování o výzkumu a vývoji VTR 5-01</a:t>
            </a:r>
          </a:p>
          <a:p>
            <a:pPr marL="576000" lvl="1" indent="-252000"/>
            <a:r>
              <a:rPr lang="cs-CZ" altLang="cs-CZ" sz="2000" dirty="0" smtClean="0"/>
              <a:t>Šetření </a:t>
            </a:r>
            <a:r>
              <a:rPr lang="cs-CZ" altLang="cs-CZ" sz="2000" dirty="0"/>
              <a:t>o </a:t>
            </a:r>
            <a:r>
              <a:rPr lang="cs-CZ" altLang="cs-CZ" sz="2000" dirty="0" smtClean="0"/>
              <a:t>inovacích TI20XY</a:t>
            </a:r>
          </a:p>
          <a:p>
            <a:pPr marL="576000" lvl="1" indent="-252000"/>
            <a:r>
              <a:rPr lang="cs-CZ" altLang="cs-CZ" sz="2000" dirty="0" smtClean="0"/>
              <a:t>Roční šetření </a:t>
            </a:r>
            <a:r>
              <a:rPr lang="cs-CZ" altLang="cs-CZ" sz="2000" dirty="0"/>
              <a:t>o </a:t>
            </a:r>
            <a:r>
              <a:rPr lang="cs-CZ" altLang="cs-CZ" sz="2000" dirty="0" smtClean="0"/>
              <a:t>licencích LIC 5-01 </a:t>
            </a:r>
            <a:endParaRPr lang="cs-CZ" altLang="cs-CZ" sz="2000" dirty="0"/>
          </a:p>
          <a:p>
            <a:pPr marL="0" indent="0">
              <a:buNone/>
            </a:pPr>
            <a:r>
              <a:rPr lang="cs-CZ" altLang="cs-CZ" sz="2000" dirty="0"/>
              <a:t>Roční statistické úlohy založené na administrativních datech: </a:t>
            </a:r>
          </a:p>
          <a:p>
            <a:pPr marL="576000" lvl="1" indent="-252000"/>
            <a:r>
              <a:rPr lang="cs-CZ" altLang="cs-CZ" sz="2000" b="1" u="sng" dirty="0" smtClean="0"/>
              <a:t>GBARD: Statistika </a:t>
            </a:r>
            <a:r>
              <a:rPr lang="cs-CZ" altLang="cs-CZ" sz="2000" b="1" u="sng" dirty="0"/>
              <a:t>přímé veřejné podpory </a:t>
            </a:r>
            <a:r>
              <a:rPr lang="cs-CZ" altLang="cs-CZ" sz="2000" b="1" u="sng" dirty="0" err="1" smtClean="0"/>
              <a:t>VaV</a:t>
            </a:r>
            <a:r>
              <a:rPr lang="cs-CZ" altLang="cs-CZ" sz="2000" b="1" u="sng" dirty="0" smtClean="0"/>
              <a:t> </a:t>
            </a:r>
            <a:r>
              <a:rPr lang="cs-CZ" altLang="cs-CZ" sz="2000" b="1" u="sng" dirty="0"/>
              <a:t>(IS </a:t>
            </a:r>
            <a:r>
              <a:rPr lang="cs-CZ" altLang="cs-CZ" sz="2000" b="1" u="sng" dirty="0" err="1"/>
              <a:t>VaVaI</a:t>
            </a:r>
            <a:r>
              <a:rPr lang="cs-CZ" altLang="cs-CZ" sz="2000" b="1" u="sng" dirty="0"/>
              <a:t>)</a:t>
            </a:r>
          </a:p>
          <a:p>
            <a:pPr marL="576000" lvl="1" indent="-252000"/>
            <a:r>
              <a:rPr lang="cs-CZ" altLang="cs-CZ" sz="2000" b="1" u="sng" dirty="0" smtClean="0">
                <a:solidFill>
                  <a:srgbClr val="C00000"/>
                </a:solidFill>
              </a:rPr>
              <a:t>GTARD: Statistika daňové </a:t>
            </a:r>
            <a:r>
              <a:rPr lang="cs-CZ" altLang="cs-CZ" sz="2000" b="1" u="sng" dirty="0">
                <a:solidFill>
                  <a:srgbClr val="C00000"/>
                </a:solidFill>
              </a:rPr>
              <a:t>podpory </a:t>
            </a:r>
            <a:r>
              <a:rPr lang="cs-CZ" altLang="cs-CZ" sz="2000" b="1" u="sng" dirty="0" err="1">
                <a:solidFill>
                  <a:srgbClr val="C00000"/>
                </a:solidFill>
              </a:rPr>
              <a:t>VaV</a:t>
            </a:r>
            <a:r>
              <a:rPr lang="cs-CZ" altLang="cs-CZ" sz="2000" b="1" u="sng" dirty="0">
                <a:solidFill>
                  <a:srgbClr val="C00000"/>
                </a:solidFill>
              </a:rPr>
              <a:t> (daňová přiznání) </a:t>
            </a:r>
          </a:p>
          <a:p>
            <a:pPr marL="576000" lvl="1" indent="-252000"/>
            <a:r>
              <a:rPr lang="cs-CZ" altLang="cs-CZ" sz="2000" dirty="0"/>
              <a:t>Patentová statistika (patentová dokumentace ÚPV ČR).</a:t>
            </a:r>
          </a:p>
          <a:p>
            <a:pPr marL="576000" lvl="1" indent="-252000"/>
            <a:r>
              <a:rPr lang="cs-CZ" altLang="cs-CZ" sz="2000" dirty="0"/>
              <a:t>Statistika </a:t>
            </a:r>
            <a:r>
              <a:rPr lang="cs-CZ" altLang="cs-CZ" sz="2000" dirty="0" smtClean="0"/>
              <a:t>vzdělávání (databáze </a:t>
            </a:r>
            <a:r>
              <a:rPr lang="cs-CZ" altLang="cs-CZ" sz="2000" dirty="0"/>
              <a:t>SIMS).</a:t>
            </a:r>
          </a:p>
          <a:p>
            <a:pPr marL="0" indent="0">
              <a:buNone/>
            </a:pPr>
            <a:r>
              <a:rPr lang="cs-CZ" altLang="cs-CZ" sz="2000" dirty="0"/>
              <a:t>Roční statistické úlohy založené na </a:t>
            </a:r>
            <a:r>
              <a:rPr lang="cs-CZ" altLang="cs-CZ" sz="2000" dirty="0" smtClean="0"/>
              <a:t>datech z jiných šetření ČSÚ: </a:t>
            </a:r>
            <a:endParaRPr lang="cs-CZ" altLang="cs-CZ" sz="2000" dirty="0"/>
          </a:p>
          <a:p>
            <a:pPr marL="576000" lvl="1" indent="-252000"/>
            <a:r>
              <a:rPr lang="cs-CZ" altLang="cs-CZ" sz="2000" dirty="0"/>
              <a:t>Statistiky </a:t>
            </a:r>
            <a:r>
              <a:rPr lang="cs-CZ" altLang="cs-CZ" sz="2000" dirty="0" err="1" smtClean="0"/>
              <a:t>high-tech</a:t>
            </a:r>
            <a:r>
              <a:rPr lang="cs-CZ" altLang="cs-CZ" sz="2000" dirty="0" smtClean="0"/>
              <a:t> sektoru (údaje z SBS);</a:t>
            </a:r>
          </a:p>
          <a:p>
            <a:pPr marL="576000" lvl="1" indent="-252000"/>
            <a:r>
              <a:rPr lang="cs-CZ" altLang="cs-CZ" sz="2000" dirty="0"/>
              <a:t>Statistiky kvalifikovaných lidských zdrojů </a:t>
            </a:r>
            <a:r>
              <a:rPr lang="cs-CZ" altLang="cs-CZ" sz="2000" dirty="0" smtClean="0"/>
              <a:t>(údaje z VŠPS).</a:t>
            </a:r>
            <a:endParaRPr lang="cs-CZ" altLang="cs-CZ" sz="2000" dirty="0"/>
          </a:p>
          <a:p>
            <a:pPr marL="576000" lvl="1" indent="-252000"/>
            <a:r>
              <a:rPr lang="cs-CZ" altLang="cs-CZ" sz="2000" dirty="0" smtClean="0"/>
              <a:t>Statistiky zahraničního obchodu s </a:t>
            </a:r>
            <a:r>
              <a:rPr lang="cs-CZ" altLang="cs-CZ" sz="2000" dirty="0" err="1" smtClean="0"/>
              <a:t>high-tech</a:t>
            </a:r>
            <a:r>
              <a:rPr lang="cs-CZ" altLang="cs-CZ" sz="2000" dirty="0" smtClean="0"/>
              <a:t> zbožím (Databáze ZO)</a:t>
            </a:r>
            <a:endParaRPr lang="cs-CZ" altLang="cs-CZ" sz="2000" dirty="0"/>
          </a:p>
          <a:p>
            <a:pPr marL="576000" lvl="1" indent="-252000"/>
            <a:r>
              <a:rPr lang="cs-CZ" altLang="cs-CZ" sz="2000" dirty="0" smtClean="0"/>
              <a:t>Statistiky zahraničního obchodu s technologickými službami (údaje ze ZO 1-04)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5020" y="1032520"/>
            <a:ext cx="1632300" cy="2172047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2754412" y="6681887"/>
            <a:ext cx="60751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Více zde: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Věda, výzkum a inovace | ČSÚ (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czso.cz)</a:t>
            </a:r>
            <a:endParaRPr lang="cs-CZ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https://www.czso.cz/csu/czso/veda_a_vyzkum_veda</a:t>
            </a:r>
            <a:r>
              <a:rPr lang="en-GB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cs-CZ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9"/>
          <a:stretch/>
        </p:blipFill>
        <p:spPr>
          <a:xfrm rot="5400000">
            <a:off x="8528186" y="3787725"/>
            <a:ext cx="2424798" cy="159346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8872" y="1032520"/>
            <a:ext cx="1253664" cy="173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0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07094" y="449263"/>
            <a:ext cx="9796190" cy="59506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8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Základní ukazatele daňové podpory VaV</a:t>
            </a:r>
            <a:endParaRPr lang="pl-PL" altLang="cs-CZ" sz="2800" dirty="0">
              <a:solidFill>
                <a:srgbClr val="006AAF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497" y="903069"/>
            <a:ext cx="9120406" cy="575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7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07094" y="449263"/>
            <a:ext cx="9796190" cy="59506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5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Podniky, které využily daňovou podporu VaV v roce 2019 a 2020</a:t>
            </a:r>
            <a:endParaRPr lang="pl-PL" altLang="cs-CZ" sz="2500" dirty="0">
              <a:solidFill>
                <a:srgbClr val="006AAF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18" y="953795"/>
            <a:ext cx="9723963" cy="613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2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07094" y="449263"/>
            <a:ext cx="9796190" cy="59506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6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Podniky využívající daňovou podporu VaV podle vlastnictví  </a:t>
            </a:r>
            <a:endParaRPr lang="pl-PL" altLang="cs-CZ" sz="2600" dirty="0">
              <a:solidFill>
                <a:srgbClr val="006AAF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36" y="881732"/>
            <a:ext cx="10138527" cy="579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31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07094" y="449263"/>
            <a:ext cx="9796190" cy="59506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6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Podniky využívající daňovou podporu VaV podle velikosti</a:t>
            </a:r>
            <a:endParaRPr lang="pl-PL" altLang="cs-CZ" sz="2600" dirty="0">
              <a:solidFill>
                <a:srgbClr val="006AAF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67" y="917216"/>
            <a:ext cx="9717866" cy="617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3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 bwMode="auto">
          <a:xfrm>
            <a:off x="807094" y="449263"/>
            <a:ext cx="9796190" cy="595064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pl-PL" altLang="cs-CZ" sz="2800" dirty="0" smtClean="0">
                <a:solidFill>
                  <a:srgbClr val="006AAF"/>
                </a:solidFill>
                <a:latin typeface="Arial" charset="0"/>
                <a:cs typeface="Arial" charset="0"/>
              </a:rPr>
              <a:t>Experimentální ukazatele daňové podpory VaV (1)</a:t>
            </a:r>
            <a:endParaRPr lang="pl-PL" altLang="cs-CZ" sz="2800" dirty="0">
              <a:solidFill>
                <a:srgbClr val="006AAF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39" y="1059737"/>
            <a:ext cx="9797121" cy="588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24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ČSÚ Prezentace CZ - bílá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3600" b="1" cap="all" dirty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61358D4554D7846A9CD128AF4E3B956" ma:contentTypeVersion="13" ma:contentTypeDescription="Vytvoří nový dokument" ma:contentTypeScope="" ma:versionID="a8ccbac37ed54252e4b19f7d9d63b3c2">
  <xsd:schema xmlns:xsd="http://www.w3.org/2001/XMLSchema" xmlns:xs="http://www.w3.org/2001/XMLSchema" xmlns:p="http://schemas.microsoft.com/office/2006/metadata/properties" xmlns:ns3="bbc6acb2-2c7d-485d-971d-81a12c9ccbd7" xmlns:ns4="aa722cf2-d8a5-4b3a-9adf-e4c0cf691a31" targetNamespace="http://schemas.microsoft.com/office/2006/metadata/properties" ma:root="true" ma:fieldsID="e2cd38d7b9bc72cd74a644d912b99617" ns3:_="" ns4:_="">
    <xsd:import namespace="bbc6acb2-2c7d-485d-971d-81a12c9ccbd7"/>
    <xsd:import namespace="aa722cf2-d8a5-4b3a-9adf-e4c0cf691a3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c6acb2-2c7d-485d-971d-81a12c9ccbd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722cf2-d8a5-4b3a-9adf-e4c0cf691a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25D601D-88E2-41D9-A604-EFEFA0FA6D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24659E-8C7E-45EE-8D28-44E4190B91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c6acb2-2c7d-485d-971d-81a12c9ccbd7"/>
    <ds:schemaRef ds:uri="aa722cf2-d8a5-4b3a-9adf-e4c0cf691a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E0B50F-B82A-435D-A32E-0AB4848AF843}">
  <ds:schemaRefs>
    <ds:schemaRef ds:uri="bbc6acb2-2c7d-485d-971d-81a12c9ccbd7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aa722cf2-d8a5-4b3a-9adf-e4c0cf691a3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12668</TotalTime>
  <Words>623</Words>
  <Application>Microsoft Office PowerPoint</Application>
  <PresentationFormat>Vlastní</PresentationFormat>
  <Paragraphs>97</Paragraphs>
  <Slides>19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ČSÚ Prezentace CZ - bílá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ČSÚ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Chramecky3167</dc:creator>
  <cp:keywords>Prezentace,modrá,ČSÚ</cp:keywords>
  <cp:lastModifiedBy>Mana Martin</cp:lastModifiedBy>
  <cp:revision>941</cp:revision>
  <cp:lastPrinted>2022-09-21T14:51:17Z</cp:lastPrinted>
  <dcterms:created xsi:type="dcterms:W3CDTF">2014-01-02T10:39:55Z</dcterms:created>
  <dcterms:modified xsi:type="dcterms:W3CDTF">2022-09-22T14:50:12Z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0x010100D61358D4554D7846A9CD128AF4E3B956</vt:lpwstr>
  </property>
</Properties>
</file>