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2.xml" ContentType="application/vnd.openxmlformats-officedocument.drawingml.chartshapes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handoutMasterIdLst>
    <p:handoutMasterId r:id="rId33"/>
  </p:handoutMasterIdLst>
  <p:sldIdLst>
    <p:sldId id="264" r:id="rId3"/>
    <p:sldId id="269" r:id="rId4"/>
    <p:sldId id="283" r:id="rId5"/>
    <p:sldId id="261" r:id="rId6"/>
    <p:sldId id="266" r:id="rId7"/>
    <p:sldId id="268" r:id="rId8"/>
    <p:sldId id="275" r:id="rId9"/>
    <p:sldId id="277" r:id="rId10"/>
    <p:sldId id="278" r:id="rId11"/>
    <p:sldId id="279" r:id="rId12"/>
    <p:sldId id="280" r:id="rId13"/>
    <p:sldId id="292" r:id="rId14"/>
    <p:sldId id="270" r:id="rId15"/>
    <p:sldId id="271" r:id="rId16"/>
    <p:sldId id="285" r:id="rId17"/>
    <p:sldId id="272" r:id="rId18"/>
    <p:sldId id="282" r:id="rId19"/>
    <p:sldId id="293" r:id="rId20"/>
    <p:sldId id="290" r:id="rId21"/>
    <p:sldId id="294" r:id="rId22"/>
    <p:sldId id="296" r:id="rId23"/>
    <p:sldId id="286" r:id="rId24"/>
    <p:sldId id="297" r:id="rId25"/>
    <p:sldId id="298" r:id="rId26"/>
    <p:sldId id="291" r:id="rId27"/>
    <p:sldId id="300" r:id="rId28"/>
    <p:sldId id="288" r:id="rId29"/>
    <p:sldId id="287" r:id="rId30"/>
    <p:sldId id="284" r:id="rId31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612">
          <p15:clr>
            <a:srgbClr val="A4A3A4"/>
          </p15:clr>
        </p15:guide>
        <p15:guide id="2" pos="360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korjak Michal" initials="NM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A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132" autoAdjust="0"/>
    <p:restoredTop sz="95116" autoAdjust="0"/>
  </p:normalViewPr>
  <p:slideViewPr>
    <p:cSldViewPr>
      <p:cViewPr varScale="1">
        <p:scale>
          <a:sx n="111" d="100"/>
          <a:sy n="111" d="100"/>
        </p:scale>
        <p:origin x="-1614" y="-84"/>
      </p:cViewPr>
      <p:guideLst>
        <p:guide orient="horz" pos="3612"/>
        <p:guide pos="360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cervinka\Desktop\prezentace%20&#269;innosti%20OHVO\M1_po&#269;et%20v&#253;sledk&#367;_%20H17-H2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\MEZIUTVARY\OHVO\pracovn&#237;%20verze%20MH\RVVI%20zased&#225;n&#237;\377.%20RVVI\377%20A2%20b%20Informace%20o%20mire%20vyuziti%20vystupu%20M17+%20pro%20financovani%20VO\377%20A2%20b%20Korelace%20M17%20a%20DKRVO%20segment%20V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\MEZIUTVARY\OHVO\pracovn&#237;%20verze%20MH\RVVI%20zased&#225;n&#237;\377.%20RVVI\377%20A2%20b%20Informace%20o%20mire%20vyuziti%20vystupu%20M17+%20pro%20financovani%20VO\377%20A2%20b%20Korelace%20M17%20a%20DKRVO%20segment%20AV%20CR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\MEZIUTVARY\OHVO\pracovn&#237;%20verze%20MH\RVVI%20zased&#225;n&#237;\377.%20RVVI\377%20A2%20b%20Informace%20o%20mire%20vyuziti%20vystupu%20M17+%20pro%20financovani%20VO\377%20A2%20b%20Korelace%20M17%20a%20DKRVO%20segment%20Rezorty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\MEZIUTVARY\OHVO\pracovn&#237;%20verze%20MH\RVVI%20zased&#225;n&#237;\377.%20RVVI\377%20A2%20b%20Informace%20o%20mire%20vyuziti%20vystupu%20M17+%20pro%20financovani%20VO\377%20A2%20b%20Korelace%20M17%20a%20DKRVO%20segment%20Rezorty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2.xml"/><Relationship Id="rId1" Type="http://schemas.openxmlformats.org/officeDocument/2006/relationships/oleObject" Target="file:///\\fs\meziutvary\OHVO\pracovn&#237;%20verze%20MH\RVVI%20zased&#225;n&#237;\377.%20RVVI\377%20A2%20b%20Informace%20o%20m&#237;&#345;e%20vyu&#382;it&#237;%20v&#253;stup&#367;%20M17+%20pro%20financov&#225;n&#237;%20VO\377%20A2%20b%20Vztah%20vech%20modulu%20M17%20segment%20AV%20CR.xlsx" TargetMode="External"/><Relationship Id="rId4" Type="http://schemas.microsoft.com/office/2011/relationships/chartStyle" Target="style1.xm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avakian\AppData\Local\Temp\notesE0DB6B\142%204%20d%20Vztah%20vsech%20modulu%20M17%20segment%20VS_FE_v3_letters.xlsx" TargetMode="External"/><Relationship Id="rId4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[M1_počet výsledků_ H17-H20.xlsx]VO_H17-H20_interaktiv!Kontingenční tabulka 1</c:name>
    <c:fmtId val="3"/>
  </c:pivotSource>
  <c:chart>
    <c:autoTitleDeleted val="1"/>
    <c:pivotFmts>
      <c:pivotFmt>
        <c:idx val="0"/>
        <c:spPr>
          <a:solidFill>
            <a:schemeClr val="accent6">
              <a:lumMod val="75000"/>
            </a:schemeClr>
          </a:solidFill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spPr>
          <a:solidFill>
            <a:schemeClr val="accent6">
              <a:lumMod val="75000"/>
            </a:schemeClr>
          </a:solidFill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  <c:pivotFmt>
        <c:idx val="11"/>
        <c:marker>
          <c:symbol val="none"/>
        </c:marker>
      </c:pivotFmt>
      <c:pivotFmt>
        <c:idx val="12"/>
        <c:marker>
          <c:symbol val="none"/>
        </c:marker>
      </c:pivotFmt>
      <c:pivotFmt>
        <c:idx val="13"/>
        <c:marker>
          <c:symbol val="none"/>
        </c:marker>
      </c:pivotFmt>
      <c:pivotFmt>
        <c:idx val="14"/>
        <c:marker>
          <c:symbol val="none"/>
        </c:marker>
      </c:pivotFmt>
      <c:pivotFmt>
        <c:idx val="15"/>
        <c:marker>
          <c:symbol val="none"/>
        </c:marker>
      </c:pivotFmt>
      <c:pivotFmt>
        <c:idx val="16"/>
        <c:marker>
          <c:symbol val="none"/>
        </c:marker>
      </c:pivotFmt>
      <c:pivotFmt>
        <c:idx val="17"/>
        <c:marker>
          <c:symbol val="none"/>
        </c:marker>
      </c:pivotFmt>
      <c:pivotFmt>
        <c:idx val="18"/>
        <c:marker>
          <c:symbol val="none"/>
        </c:marker>
      </c:pivotFmt>
      <c:pivotFmt>
        <c:idx val="19"/>
        <c:marker>
          <c:symbol val="none"/>
        </c:marker>
      </c:pivotFmt>
      <c:pivotFmt>
        <c:idx val="20"/>
        <c:marker>
          <c:symbol val="none"/>
        </c:marker>
      </c:pivotFmt>
      <c:pivotFmt>
        <c:idx val="21"/>
        <c:marker>
          <c:symbol val="none"/>
        </c:marker>
      </c:pivotFmt>
      <c:pivotFmt>
        <c:idx val="22"/>
        <c:marker>
          <c:symbol val="none"/>
        </c:marker>
      </c:pivotFmt>
      <c:pivotFmt>
        <c:idx val="23"/>
        <c:marker>
          <c:symbol val="none"/>
        </c:marker>
      </c:pivotFmt>
      <c:pivotFmt>
        <c:idx val="24"/>
        <c:marker>
          <c:symbol val="none"/>
        </c:marker>
      </c:pivotFmt>
      <c:pivotFmt>
        <c:idx val="25"/>
        <c:marker>
          <c:symbol val="none"/>
        </c:marker>
      </c:pivotFmt>
      <c:pivotFmt>
        <c:idx val="26"/>
        <c:marker>
          <c:symbol val="none"/>
        </c:marker>
      </c:pivotFmt>
      <c:pivotFmt>
        <c:idx val="27"/>
        <c:marker>
          <c:symbol val="none"/>
        </c:marker>
      </c:pivotFmt>
      <c:pivotFmt>
        <c:idx val="28"/>
        <c:marker>
          <c:symbol val="none"/>
        </c:marker>
      </c:pivotFmt>
      <c:pivotFmt>
        <c:idx val="29"/>
        <c:marker>
          <c:symbol val="none"/>
        </c:marker>
      </c:pivotFmt>
      <c:pivotFmt>
        <c:idx val="30"/>
        <c:marker>
          <c:symbol val="none"/>
        </c:marker>
      </c:pivotFmt>
      <c:pivotFmt>
        <c:idx val="31"/>
        <c:marker>
          <c:symbol val="none"/>
        </c:marker>
      </c:pivotFmt>
      <c:pivotFmt>
        <c:idx val="32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3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4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5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6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7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8"/>
        <c:marker>
          <c:symbol val="none"/>
        </c:marker>
        <c:dLbl>
          <c:idx val="0"/>
          <c:numFmt formatCode="General" sourceLinked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9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0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1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2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3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4"/>
        <c:marker>
          <c:symbol val="none"/>
        </c:marker>
        <c:dLbl>
          <c:idx val="0"/>
          <c:numFmt formatCode="General" sourceLinked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5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6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7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8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9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50"/>
        <c:marker>
          <c:symbol val="none"/>
        </c:marker>
        <c:dLbl>
          <c:idx val="0"/>
          <c:numFmt formatCode="General" sourceLinked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51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52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53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54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55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</c:pivotFmts>
    <c:plotArea>
      <c:layout>
        <c:manualLayout>
          <c:layoutTarget val="inner"/>
          <c:xMode val="edge"/>
          <c:yMode val="edge"/>
          <c:x val="6.7360233713970694E-2"/>
          <c:y val="0.17491829572799661"/>
          <c:w val="0.84802649668791397"/>
          <c:h val="0.676693464300917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'VO_H17-H20_interaktiv'!$B$6</c:f>
              <c:strCache>
                <c:ptCount val="1"/>
                <c:pt idx="0">
                  <c:v>1. Natural sciences</c:v>
                </c:pt>
              </c:strCache>
            </c:strRef>
          </c:tx>
          <c:invertIfNegative val="0"/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/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'VO_H17-H20_interaktiv'!$B$6</c:f>
              <c:strCache>
                <c:ptCount val="2"/>
                <c:pt idx="0">
                  <c:v>Přínos k poznání</c:v>
                </c:pt>
                <c:pt idx="1">
                  <c:v>Společenská relevance</c:v>
                </c:pt>
              </c:strCache>
            </c:strRef>
          </c:cat>
          <c:val>
            <c:numRef>
              <c:f>'VO_H17-H20_interaktiv'!$B$6</c:f>
              <c:numCache>
                <c:formatCode>#,##0</c:formatCode>
                <c:ptCount val="2"/>
                <c:pt idx="0">
                  <c:v>1684</c:v>
                </c:pt>
                <c:pt idx="1">
                  <c:v>831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9F-40BB-878D-7061D82F78D2}"/>
            </c:ext>
          </c:extLst>
        </c:ser>
        <c:ser>
          <c:idx val="1"/>
          <c:order val="1"/>
          <c:tx>
            <c:strRef>
              <c:f>'VO_H17-H20_interaktiv'!$B$6</c:f>
              <c:strCache>
                <c:ptCount val="1"/>
                <c:pt idx="0">
                  <c:v>2. Engineering and Technology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'VO_H17-H20_interaktiv'!$B$6</c:f>
              <c:strCache>
                <c:ptCount val="2"/>
                <c:pt idx="0">
                  <c:v>Přínos k poznání</c:v>
                </c:pt>
                <c:pt idx="1">
                  <c:v>Společenská relevance</c:v>
                </c:pt>
              </c:strCache>
            </c:strRef>
          </c:cat>
          <c:val>
            <c:numRef>
              <c:f>'VO_H17-H20_interaktiv'!$B$6</c:f>
              <c:numCache>
                <c:formatCode>#,##0</c:formatCode>
                <c:ptCount val="2"/>
                <c:pt idx="0">
                  <c:v>629</c:v>
                </c:pt>
                <c:pt idx="1">
                  <c:v>1524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9F-40BB-878D-7061D82F78D2}"/>
            </c:ext>
          </c:extLst>
        </c:ser>
        <c:ser>
          <c:idx val="2"/>
          <c:order val="2"/>
          <c:tx>
            <c:strRef>
              <c:f>'VO_H17-H20_interaktiv'!$B$6</c:f>
              <c:strCache>
                <c:ptCount val="1"/>
                <c:pt idx="0">
                  <c:v>3. Medical and Health Sciences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'VO_H17-H20_interaktiv'!$B$6</c:f>
              <c:strCache>
                <c:ptCount val="2"/>
                <c:pt idx="0">
                  <c:v>Přínos k poznání</c:v>
                </c:pt>
                <c:pt idx="1">
                  <c:v>Společenská relevance</c:v>
                </c:pt>
              </c:strCache>
            </c:strRef>
          </c:cat>
          <c:val>
            <c:numRef>
              <c:f>'VO_H17-H20_interaktiv'!$B$6</c:f>
              <c:numCache>
                <c:formatCode>#,##0</c:formatCode>
                <c:ptCount val="2"/>
                <c:pt idx="0">
                  <c:v>580</c:v>
                </c:pt>
                <c:pt idx="1">
                  <c:v>447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9F-40BB-878D-7061D82F78D2}"/>
            </c:ext>
          </c:extLst>
        </c:ser>
        <c:ser>
          <c:idx val="3"/>
          <c:order val="3"/>
          <c:tx>
            <c:strRef>
              <c:f>'VO_H17-H20_interaktiv'!$B$6</c:f>
              <c:strCache>
                <c:ptCount val="1"/>
                <c:pt idx="0">
                  <c:v>4. Agricultural and veterinary sciences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'VO_H17-H20_interaktiv'!$B$6</c:f>
              <c:strCache>
                <c:ptCount val="2"/>
                <c:pt idx="0">
                  <c:v>Přínos k poznání</c:v>
                </c:pt>
                <c:pt idx="1">
                  <c:v>Společenská relevance</c:v>
                </c:pt>
              </c:strCache>
            </c:strRef>
          </c:cat>
          <c:val>
            <c:numRef>
              <c:f>'VO_H17-H20_interaktiv'!$B$6</c:f>
              <c:numCache>
                <c:formatCode>#,##0</c:formatCode>
                <c:ptCount val="2"/>
                <c:pt idx="0">
                  <c:v>217</c:v>
                </c:pt>
                <c:pt idx="1">
                  <c:v>544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129F-40BB-878D-7061D82F78D2}"/>
            </c:ext>
          </c:extLst>
        </c:ser>
        <c:ser>
          <c:idx val="4"/>
          <c:order val="4"/>
          <c:tx>
            <c:strRef>
              <c:f>'VO_H17-H20_interaktiv'!$B$6</c:f>
              <c:strCache>
                <c:ptCount val="1"/>
                <c:pt idx="0">
                  <c:v>5. Social Sciences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'VO_H17-H20_interaktiv'!$B$6</c:f>
              <c:strCache>
                <c:ptCount val="2"/>
                <c:pt idx="0">
                  <c:v>Přínos k poznání</c:v>
                </c:pt>
                <c:pt idx="1">
                  <c:v>Společenská relevance</c:v>
                </c:pt>
              </c:strCache>
            </c:strRef>
          </c:cat>
          <c:val>
            <c:numRef>
              <c:f>'VO_H17-H20_interaktiv'!$B$6</c:f>
              <c:numCache>
                <c:formatCode>#,##0</c:formatCode>
                <c:ptCount val="2"/>
                <c:pt idx="0">
                  <c:v>1009</c:v>
                </c:pt>
                <c:pt idx="1">
                  <c:v>976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29F-40BB-878D-7061D82F78D2}"/>
            </c:ext>
          </c:extLst>
        </c:ser>
        <c:ser>
          <c:idx val="5"/>
          <c:order val="5"/>
          <c:tx>
            <c:strRef>
              <c:f>'VO_H17-H20_interaktiv'!$B$6</c:f>
              <c:strCache>
                <c:ptCount val="1"/>
                <c:pt idx="0">
                  <c:v>6. Humanities and the Arts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'VO_H17-H20_interaktiv'!$B$6</c:f>
              <c:strCache>
                <c:ptCount val="2"/>
                <c:pt idx="0">
                  <c:v>Přínos k poznání</c:v>
                </c:pt>
                <c:pt idx="1">
                  <c:v>Společenská relevance</c:v>
                </c:pt>
              </c:strCache>
            </c:strRef>
          </c:cat>
          <c:val>
            <c:numRef>
              <c:f>'VO_H17-H20_interaktiv'!$B$6</c:f>
              <c:numCache>
                <c:formatCode>#,##0</c:formatCode>
                <c:ptCount val="2"/>
                <c:pt idx="0">
                  <c:v>1835</c:v>
                </c:pt>
                <c:pt idx="1">
                  <c:v>452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129F-40BB-878D-7061D82F78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470720"/>
        <c:axId val="117472256"/>
      </c:barChart>
      <c:catAx>
        <c:axId val="1174707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7472256"/>
        <c:crosses val="autoZero"/>
        <c:auto val="1"/>
        <c:lblAlgn val="ctr"/>
        <c:lblOffset val="100"/>
        <c:noMultiLvlLbl val="0"/>
      </c:catAx>
      <c:valAx>
        <c:axId val="117472256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#,##0" sourceLinked="1"/>
        <c:majorTickMark val="out"/>
        <c:minorTickMark val="none"/>
        <c:tickLblPos val="nextTo"/>
        <c:crossAx val="1174707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  <c:extLst xmlns:c16r2="http://schemas.microsoft.com/office/drawing/2015/06/chart">
    <c:ext xmlns:c14="http://schemas.microsoft.com/office/drawing/2007/8/2/chart" uri="{781A3756-C4B2-4CAC-9D66-4F8BD8637D16}">
      <c14:pivotOptions>
        <c14:dropZoneFilter val="1"/>
        <c14:dropZoneData val="1"/>
      </c14:pivotOptions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cs-CZ" dirty="0"/>
              <a:t>Reálná</a:t>
            </a:r>
            <a:r>
              <a:rPr lang="cs-CZ" baseline="0" dirty="0"/>
              <a:t> p</a:t>
            </a:r>
            <a:r>
              <a:rPr lang="cs-CZ" dirty="0"/>
              <a:t>odpora</a:t>
            </a:r>
            <a:r>
              <a:rPr lang="cs-CZ" baseline="0" dirty="0"/>
              <a:t> roce 2021 ve srovnání s </a:t>
            </a:r>
            <a:r>
              <a:rPr lang="cs-CZ" baseline="0" dirty="0" smtClean="0"/>
              <a:t>deklarovanou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cs-CZ" baseline="0" dirty="0" smtClean="0"/>
              <a:t>indexovou podporou</a:t>
            </a:r>
            <a:br>
              <a:rPr lang="cs-CZ" baseline="0" dirty="0" smtClean="0"/>
            </a:br>
            <a:r>
              <a:rPr lang="cs-CZ" b="0" baseline="0" dirty="0" smtClean="0"/>
              <a:t>(výřez grafu </a:t>
            </a:r>
            <a:r>
              <a:rPr lang="cs-CZ" sz="1800" b="0" dirty="0" smtClean="0">
                <a:effectLst/>
              </a:rPr>
              <a:t>377 A2 b Korelace M17 a DKRVO segment VS.xlsx</a:t>
            </a:r>
            <a:r>
              <a:rPr lang="cs-CZ" b="0" baseline="0" dirty="0" smtClean="0"/>
              <a:t>)</a:t>
            </a:r>
            <a:endParaRPr lang="cs-CZ" b="0" baseline="0" dirty="0"/>
          </a:p>
        </c:rich>
      </c:tx>
      <c:layout>
        <c:manualLayout>
          <c:xMode val="edge"/>
          <c:yMode val="edge"/>
          <c:x val="0.26605970063155376"/>
          <c:y val="0.1827504664693665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833478972421867"/>
          <c:y val="0.14561238993801193"/>
          <c:w val="0.8542034325245913"/>
          <c:h val="0.575935377004779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'dle škálování'!$T$4</c:f>
              <c:strCache>
                <c:ptCount val="1"/>
                <c:pt idx="0">
                  <c:v>podpora 2021 v procentech výchozí fixace 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F9F-4440-8886-E010C2F7BB6C}"/>
              </c:ext>
            </c:extLst>
          </c:dPt>
          <c:dPt>
            <c:idx val="1"/>
            <c:invertIfNegative val="0"/>
            <c:bubble3D val="0"/>
            <c:spPr>
              <a:solidFill>
                <a:srgbClr val="92D05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F9F-4440-8886-E010C2F7BB6C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F9F-4440-8886-E010C2F7BB6C}"/>
              </c:ext>
            </c:extLst>
          </c:dPt>
          <c:dPt>
            <c:idx val="3"/>
            <c:invertIfNegative val="0"/>
            <c:bubble3D val="0"/>
            <c:spPr>
              <a:solidFill>
                <a:srgbClr val="92D05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F9F-4440-8886-E010C2F7BB6C}"/>
              </c:ext>
            </c:extLst>
          </c:dPt>
          <c:dPt>
            <c:idx val="4"/>
            <c:invertIfNegative val="0"/>
            <c:bubble3D val="0"/>
            <c:spPr>
              <a:solidFill>
                <a:srgbClr val="92D05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F9F-4440-8886-E010C2F7BB6C}"/>
              </c:ext>
            </c:extLst>
          </c:dPt>
          <c:dPt>
            <c:idx val="5"/>
            <c:invertIfNegative val="0"/>
            <c:bubble3D val="0"/>
            <c:spPr>
              <a:solidFill>
                <a:srgbClr val="92D05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9F9F-4440-8886-E010C2F7BB6C}"/>
              </c:ext>
            </c:extLst>
          </c:dPt>
          <c:dPt>
            <c:idx val="6"/>
            <c:invertIfNegative val="0"/>
            <c:bubble3D val="0"/>
            <c:spPr>
              <a:solidFill>
                <a:srgbClr val="00B0F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9F9F-4440-8886-E010C2F7BB6C}"/>
              </c:ext>
            </c:extLst>
          </c:dPt>
          <c:dPt>
            <c:idx val="7"/>
            <c:invertIfNegative val="0"/>
            <c:bubble3D val="0"/>
            <c:spPr>
              <a:solidFill>
                <a:srgbClr val="00B0F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9F9F-4440-8886-E010C2F7BB6C}"/>
              </c:ext>
            </c:extLst>
          </c:dPt>
          <c:dPt>
            <c:idx val="8"/>
            <c:invertIfNegative val="0"/>
            <c:bubble3D val="0"/>
            <c:spPr>
              <a:solidFill>
                <a:srgbClr val="00B0F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9F9F-4440-8886-E010C2F7BB6C}"/>
              </c:ext>
            </c:extLst>
          </c:dPt>
          <c:dPt>
            <c:idx val="9"/>
            <c:invertIfNegative val="0"/>
            <c:bubble3D val="0"/>
            <c:spPr>
              <a:solidFill>
                <a:srgbClr val="00B0F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9F9F-4440-8886-E010C2F7BB6C}"/>
              </c:ext>
            </c:extLst>
          </c:dPt>
          <c:dPt>
            <c:idx val="10"/>
            <c:invertIfNegative val="0"/>
            <c:bubble3D val="0"/>
            <c:spPr>
              <a:solidFill>
                <a:srgbClr val="00B0F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9F9F-4440-8886-E010C2F7BB6C}"/>
              </c:ext>
            </c:extLst>
          </c:dPt>
          <c:dPt>
            <c:idx val="11"/>
            <c:invertIfNegative val="0"/>
            <c:bubble3D val="0"/>
            <c:spPr>
              <a:solidFill>
                <a:srgbClr val="00B0F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9F9F-4440-8886-E010C2F7BB6C}"/>
              </c:ext>
            </c:extLst>
          </c:dPt>
          <c:dPt>
            <c:idx val="12"/>
            <c:invertIfNegative val="0"/>
            <c:bubble3D val="0"/>
            <c:spPr>
              <a:solidFill>
                <a:srgbClr val="FFC00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9F9F-4440-8886-E010C2F7BB6C}"/>
              </c:ext>
            </c:extLst>
          </c:dPt>
          <c:dPt>
            <c:idx val="14"/>
            <c:invertIfNegative val="0"/>
            <c:bubble3D val="0"/>
            <c:spPr>
              <a:solidFill>
                <a:srgbClr val="FFC00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B-9F9F-4440-8886-E010C2F7BB6C}"/>
              </c:ext>
            </c:extLst>
          </c:dPt>
          <c:dPt>
            <c:idx val="15"/>
            <c:invertIfNegative val="0"/>
            <c:bubble3D val="0"/>
            <c:spPr>
              <a:solidFill>
                <a:srgbClr val="FFC00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D-9F9F-4440-8886-E010C2F7BB6C}"/>
              </c:ext>
            </c:extLst>
          </c:dPt>
          <c:dPt>
            <c:idx val="25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F-9F9F-4440-8886-E010C2F7BB6C}"/>
              </c:ext>
            </c:extLst>
          </c:dPt>
          <c:dPt>
            <c:idx val="26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1-9F9F-4440-8886-E010C2F7BB6C}"/>
              </c:ext>
            </c:extLst>
          </c:dPt>
          <c:dPt>
            <c:idx val="27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3-9F9F-4440-8886-E010C2F7BB6C}"/>
              </c:ext>
            </c:extLst>
          </c:dPt>
          <c:dPt>
            <c:idx val="28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5-9F9F-4440-8886-E010C2F7BB6C}"/>
              </c:ext>
            </c:extLst>
          </c:dPt>
          <c:cat>
            <c:multiLvlStrRef>
              <c:f>'dle škálování'!$B$5:$C$34</c:f>
              <c:multiLvlStrCache>
                <c:ptCount val="30"/>
                <c:lvl>
                  <c:pt idx="0">
                    <c:v>A</c:v>
                  </c:pt>
                  <c:pt idx="1">
                    <c:v>A</c:v>
                  </c:pt>
                  <c:pt idx="2">
                    <c:v>A</c:v>
                  </c:pt>
                  <c:pt idx="3">
                    <c:v>A</c:v>
                  </c:pt>
                  <c:pt idx="4">
                    <c:v>A</c:v>
                  </c:pt>
                  <c:pt idx="5">
                    <c:v>A</c:v>
                  </c:pt>
                  <c:pt idx="6">
                    <c:v>B</c:v>
                  </c:pt>
                  <c:pt idx="7">
                    <c:v>B</c:v>
                  </c:pt>
                  <c:pt idx="8">
                    <c:v>B</c:v>
                  </c:pt>
                  <c:pt idx="9">
                    <c:v>B</c:v>
                  </c:pt>
                  <c:pt idx="10">
                    <c:v>B</c:v>
                  </c:pt>
                  <c:pt idx="11">
                    <c:v>B</c:v>
                  </c:pt>
                  <c:pt idx="12">
                    <c:v>C</c:v>
                  </c:pt>
                  <c:pt idx="13">
                    <c:v>C</c:v>
                  </c:pt>
                  <c:pt idx="14">
                    <c:v>C</c:v>
                  </c:pt>
                  <c:pt idx="15">
                    <c:v>C</c:v>
                  </c:pt>
                  <c:pt idx="16">
                    <c:v>C</c:v>
                  </c:pt>
                  <c:pt idx="17">
                    <c:v>C</c:v>
                  </c:pt>
                  <c:pt idx="18">
                    <c:v>C</c:v>
                  </c:pt>
                  <c:pt idx="19">
                    <c:v>C</c:v>
                  </c:pt>
                  <c:pt idx="20">
                    <c:v>C</c:v>
                  </c:pt>
                  <c:pt idx="21">
                    <c:v>C</c:v>
                  </c:pt>
                  <c:pt idx="22">
                    <c:v>C</c:v>
                  </c:pt>
                  <c:pt idx="23">
                    <c:v>C</c:v>
                  </c:pt>
                  <c:pt idx="24">
                    <c:v>C</c:v>
                  </c:pt>
                  <c:pt idx="25">
                    <c:v>D</c:v>
                  </c:pt>
                  <c:pt idx="26">
                    <c:v>D</c:v>
                  </c:pt>
                  <c:pt idx="27">
                    <c:v>D</c:v>
                  </c:pt>
                  <c:pt idx="28">
                    <c:v>D</c:v>
                  </c:pt>
                  <c:pt idx="29">
                    <c:v>D</c:v>
                  </c:pt>
                </c:lvl>
                <c:lvl>
                  <c:pt idx="0">
                    <c:v>Univerzita Karlova v Praze</c:v>
                  </c:pt>
                  <c:pt idx="1">
                    <c:v>České vysoké učení technické v Praze</c:v>
                  </c:pt>
                  <c:pt idx="2">
                    <c:v>Masarykova univerzita</c:v>
                  </c:pt>
                  <c:pt idx="3">
                    <c:v>Univerzita Palackého v Olomouci</c:v>
                  </c:pt>
                  <c:pt idx="4">
                    <c:v>Vysoká škola chemicko-technologická v Praze</c:v>
                  </c:pt>
                  <c:pt idx="5">
                    <c:v>Jihočeská univerzita v Českých Budějovicích</c:v>
                  </c:pt>
                  <c:pt idx="6">
                    <c:v>Vysoké učení technické v Brně</c:v>
                  </c:pt>
                  <c:pt idx="7">
                    <c:v>Západočeská univerzita v Plzni</c:v>
                  </c:pt>
                  <c:pt idx="8">
                    <c:v>Česká zemědělská univerzita v Praze</c:v>
                  </c:pt>
                  <c:pt idx="9">
                    <c:v>Univerzita Pardubice</c:v>
                  </c:pt>
                  <c:pt idx="10">
                    <c:v>Ostravská univerzita v Ostravě</c:v>
                  </c:pt>
                  <c:pt idx="11">
                    <c:v>Vysoká škola umělecko-průmyslová v Praze</c:v>
                  </c:pt>
                  <c:pt idx="12">
                    <c:v>Vysoká škola báňská - Technická univerzita Ostrava</c:v>
                  </c:pt>
                  <c:pt idx="13">
                    <c:v>Mendelova univerzita v Brně</c:v>
                  </c:pt>
                  <c:pt idx="14">
                    <c:v>Technická univerzita v Liberci</c:v>
                  </c:pt>
                  <c:pt idx="15">
                    <c:v>Univerzita Tomáše Bati ve Zlíně</c:v>
                  </c:pt>
                  <c:pt idx="16">
                    <c:v>Vysoká škola ekonomická v Praze</c:v>
                  </c:pt>
                  <c:pt idx="17">
                    <c:v>Slezská univerzita v Opavě</c:v>
                  </c:pt>
                  <c:pt idx="18">
                    <c:v>Univerzita Hradec Králové</c:v>
                  </c:pt>
                  <c:pt idx="19">
                    <c:v>Veterinární a farmaceutická univerzita Brno</c:v>
                  </c:pt>
                  <c:pt idx="20">
                    <c:v>Univerzita Jana Evangelisty Purkyně v Ústí nad Labem</c:v>
                  </c:pt>
                  <c:pt idx="21">
                    <c:v>Akademie múzických umění v Praze</c:v>
                  </c:pt>
                  <c:pt idx="22">
                    <c:v>Metropolitní univerzita Praha, o.p.s.</c:v>
                  </c:pt>
                  <c:pt idx="23">
                    <c:v>Janáčkova akademie múzických umění v Brně</c:v>
                  </c:pt>
                  <c:pt idx="24">
                    <c:v>Akademie výtvarných umění v Praze</c:v>
                  </c:pt>
                  <c:pt idx="25">
                    <c:v>Vysoká škola technická a ekonomická v Českých Budějovicích</c:v>
                  </c:pt>
                  <c:pt idx="26">
                    <c:v>Vysoká škola finanční a správní</c:v>
                  </c:pt>
                  <c:pt idx="27">
                    <c:v>Vysoká škola polytechnická Jihlava</c:v>
                  </c:pt>
                  <c:pt idx="28">
                    <c:v>Univerzita Jana Amose Komenského Praha s.r.o.</c:v>
                  </c:pt>
                  <c:pt idx="29">
                    <c:v>ŠKODA AUTO VYSOKÁ ŠKOLA o.p.s.</c:v>
                  </c:pt>
                </c:lvl>
              </c:multiLvlStrCache>
            </c:multiLvlStrRef>
          </c:cat>
          <c:val>
            <c:numRef>
              <c:f>'dle škálování'!$T$5:$T$34</c:f>
              <c:numCache>
                <c:formatCode>0%</c:formatCode>
                <c:ptCount val="30"/>
                <c:pt idx="0">
                  <c:v>1.2781540062641732</c:v>
                </c:pt>
                <c:pt idx="1">
                  <c:v>1.2012054068929439</c:v>
                </c:pt>
                <c:pt idx="2">
                  <c:v>1.3017372187198328</c:v>
                </c:pt>
                <c:pt idx="3">
                  <c:v>1.2394025120098304</c:v>
                </c:pt>
                <c:pt idx="4">
                  <c:v>1.232863536683894</c:v>
                </c:pt>
                <c:pt idx="5">
                  <c:v>1.2531293156317975</c:v>
                </c:pt>
                <c:pt idx="6">
                  <c:v>1.1218311998264265</c:v>
                </c:pt>
                <c:pt idx="7">
                  <c:v>1.158995953307961</c:v>
                </c:pt>
                <c:pt idx="8">
                  <c:v>1.1294765840220387</c:v>
                </c:pt>
                <c:pt idx="9">
                  <c:v>1.1073512844194993</c:v>
                </c:pt>
                <c:pt idx="10">
                  <c:v>1.2094107513996293</c:v>
                </c:pt>
                <c:pt idx="11">
                  <c:v>1.1786016351846631</c:v>
                </c:pt>
                <c:pt idx="12">
                  <c:v>1.0815534250285608</c:v>
                </c:pt>
                <c:pt idx="13">
                  <c:v>1.0975461464205525</c:v>
                </c:pt>
                <c:pt idx="14">
                  <c:v>1.0930735291947646</c:v>
                </c:pt>
                <c:pt idx="15">
                  <c:v>1.1160262535440717</c:v>
                </c:pt>
                <c:pt idx="16">
                  <c:v>1.0894436268884418</c:v>
                </c:pt>
                <c:pt idx="17">
                  <c:v>1.1306097653580378</c:v>
                </c:pt>
                <c:pt idx="18">
                  <c:v>1.1737682467552679</c:v>
                </c:pt>
                <c:pt idx="19">
                  <c:v>0.85240907386576681</c:v>
                </c:pt>
                <c:pt idx="20">
                  <c:v>1.1710103420843279</c:v>
                </c:pt>
                <c:pt idx="21">
                  <c:v>1.0707367368618383</c:v>
                </c:pt>
                <c:pt idx="22">
                  <c:v>1.0997883057157456</c:v>
                </c:pt>
                <c:pt idx="23">
                  <c:v>1.0214611872146118</c:v>
                </c:pt>
                <c:pt idx="24">
                  <c:v>1.0992073024261351</c:v>
                </c:pt>
                <c:pt idx="25">
                  <c:v>1.1131877362452751</c:v>
                </c:pt>
                <c:pt idx="26">
                  <c:v>1.0405021316911416</c:v>
                </c:pt>
                <c:pt idx="27">
                  <c:v>1.0999123575810692</c:v>
                </c:pt>
                <c:pt idx="28">
                  <c:v>1.0128976784178847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6-9F9F-4440-8886-E010C2F7BB6C}"/>
            </c:ext>
          </c:extLst>
        </c:ser>
        <c:ser>
          <c:idx val="1"/>
          <c:order val="1"/>
          <c:tx>
            <c:strRef>
              <c:f>'dle škálování'!$M$4</c:f>
              <c:strCache>
                <c:ptCount val="1"/>
                <c:pt idx="0">
                  <c:v>motivační složka relativně za 1. rok (index)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7-5D48-48FE-A208-6DA9DE8CBAF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9-5D48-48FE-A208-6DA9DE8CBAF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B-5D48-48FE-A208-6DA9DE8CBAF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D-5D48-48FE-A208-6DA9DE8CBAFA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F-5D48-48FE-A208-6DA9DE8CBAFA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1-5D48-48FE-A208-6DA9DE8CBAFA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3-5D48-48FE-A208-6DA9DE8CBAFA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5-5D48-48FE-A208-6DA9DE8CBAFA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7-5D48-48FE-A208-6DA9DE8CBAFA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9-5D48-48FE-A208-6DA9DE8CBAFA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B-5D48-48FE-A208-6DA9DE8CBAFA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D-5D48-48FE-A208-6DA9DE8CBAFA}"/>
              </c:ext>
            </c:extLst>
          </c:dPt>
          <c:dPt>
            <c:idx val="12"/>
            <c:invertIfNegative val="0"/>
            <c:bubble3D val="0"/>
            <c:spPr>
              <a:solidFill>
                <a:srgbClr val="FFEAA7"/>
              </a:solidFill>
            </c:spPr>
          </c:dPt>
          <c:dPt>
            <c:idx val="13"/>
            <c:invertIfNegative val="0"/>
            <c:bubble3D val="0"/>
            <c:spPr>
              <a:solidFill>
                <a:srgbClr val="FFEAA7"/>
              </a:solidFill>
            </c:spPr>
          </c:dPt>
          <c:dPt>
            <c:idx val="14"/>
            <c:invertIfNegative val="0"/>
            <c:bubble3D val="0"/>
            <c:spPr>
              <a:solidFill>
                <a:srgbClr val="FFEAA7"/>
              </a:solidFill>
            </c:spPr>
          </c:dPt>
          <c:dPt>
            <c:idx val="15"/>
            <c:invertIfNegative val="0"/>
            <c:bubble3D val="0"/>
            <c:spPr>
              <a:solidFill>
                <a:srgbClr val="FFEAA7"/>
              </a:solidFill>
            </c:spPr>
          </c:dPt>
          <c:dPt>
            <c:idx val="16"/>
            <c:invertIfNegative val="0"/>
            <c:bubble3D val="0"/>
            <c:spPr>
              <a:solidFill>
                <a:srgbClr val="FFEAA7"/>
              </a:solidFill>
            </c:spPr>
          </c:dPt>
          <c:dPt>
            <c:idx val="17"/>
            <c:invertIfNegative val="0"/>
            <c:bubble3D val="0"/>
            <c:spPr>
              <a:solidFill>
                <a:srgbClr val="FFEAA7"/>
              </a:solidFill>
            </c:spPr>
          </c:dPt>
          <c:dPt>
            <c:idx val="18"/>
            <c:invertIfNegative val="0"/>
            <c:bubble3D val="0"/>
            <c:spPr>
              <a:solidFill>
                <a:srgbClr val="FFEAA7"/>
              </a:solidFill>
            </c:spPr>
          </c:dPt>
          <c:dPt>
            <c:idx val="19"/>
            <c:invertIfNegative val="0"/>
            <c:bubble3D val="0"/>
            <c:spPr>
              <a:solidFill>
                <a:srgbClr val="FFEAA7"/>
              </a:solidFill>
            </c:spPr>
          </c:dPt>
          <c:dPt>
            <c:idx val="20"/>
            <c:invertIfNegative val="0"/>
            <c:bubble3D val="0"/>
            <c:spPr>
              <a:solidFill>
                <a:srgbClr val="FFEAA7"/>
              </a:solidFill>
            </c:spPr>
          </c:dPt>
          <c:dPt>
            <c:idx val="21"/>
            <c:invertIfNegative val="0"/>
            <c:bubble3D val="0"/>
            <c:spPr>
              <a:solidFill>
                <a:srgbClr val="FFEAA7"/>
              </a:solidFill>
            </c:spPr>
          </c:dPt>
          <c:dPt>
            <c:idx val="22"/>
            <c:invertIfNegative val="0"/>
            <c:bubble3D val="0"/>
            <c:spPr>
              <a:solidFill>
                <a:srgbClr val="FFEAA7"/>
              </a:solidFill>
            </c:spPr>
          </c:dPt>
          <c:dPt>
            <c:idx val="23"/>
            <c:invertIfNegative val="0"/>
            <c:bubble3D val="0"/>
            <c:spPr>
              <a:solidFill>
                <a:srgbClr val="FFEAA7"/>
              </a:solidFill>
            </c:spPr>
          </c:dPt>
          <c:dPt>
            <c:idx val="24"/>
            <c:invertIfNegative val="0"/>
            <c:bubble3D val="0"/>
            <c:spPr>
              <a:solidFill>
                <a:srgbClr val="FFEAA7"/>
              </a:solidFill>
            </c:spPr>
          </c:dPt>
          <c:dPt>
            <c:idx val="25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F-5D48-48FE-A208-6DA9DE8CBAFA}"/>
              </c:ext>
            </c:extLst>
          </c:dPt>
          <c:dPt>
            <c:idx val="26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1-5D48-48FE-A208-6DA9DE8CBAFA}"/>
              </c:ext>
            </c:extLst>
          </c:dPt>
          <c:dPt>
            <c:idx val="27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3-5D48-48FE-A208-6DA9DE8CBAFA}"/>
              </c:ext>
            </c:extLst>
          </c:dPt>
          <c:dPt>
            <c:idx val="28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5-5D48-48FE-A208-6DA9DE8CBAFA}"/>
              </c:ext>
            </c:extLst>
          </c:dPt>
          <c:dPt>
            <c:idx val="29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7-5D48-48FE-A208-6DA9DE8CBAFA}"/>
              </c:ext>
            </c:extLst>
          </c:dPt>
          <c:cat>
            <c:multiLvlStrRef>
              <c:f>'dle škálování'!$B$5:$C$34</c:f>
              <c:multiLvlStrCache>
                <c:ptCount val="30"/>
                <c:lvl>
                  <c:pt idx="0">
                    <c:v>A</c:v>
                  </c:pt>
                  <c:pt idx="1">
                    <c:v>A</c:v>
                  </c:pt>
                  <c:pt idx="2">
                    <c:v>A</c:v>
                  </c:pt>
                  <c:pt idx="3">
                    <c:v>A</c:v>
                  </c:pt>
                  <c:pt idx="4">
                    <c:v>A</c:v>
                  </c:pt>
                  <c:pt idx="5">
                    <c:v>A</c:v>
                  </c:pt>
                  <c:pt idx="6">
                    <c:v>B</c:v>
                  </c:pt>
                  <c:pt idx="7">
                    <c:v>B</c:v>
                  </c:pt>
                  <c:pt idx="8">
                    <c:v>B</c:v>
                  </c:pt>
                  <c:pt idx="9">
                    <c:v>B</c:v>
                  </c:pt>
                  <c:pt idx="10">
                    <c:v>B</c:v>
                  </c:pt>
                  <c:pt idx="11">
                    <c:v>B</c:v>
                  </c:pt>
                  <c:pt idx="12">
                    <c:v>C</c:v>
                  </c:pt>
                  <c:pt idx="13">
                    <c:v>C</c:v>
                  </c:pt>
                  <c:pt idx="14">
                    <c:v>C</c:v>
                  </c:pt>
                  <c:pt idx="15">
                    <c:v>C</c:v>
                  </c:pt>
                  <c:pt idx="16">
                    <c:v>C</c:v>
                  </c:pt>
                  <c:pt idx="17">
                    <c:v>C</c:v>
                  </c:pt>
                  <c:pt idx="18">
                    <c:v>C</c:v>
                  </c:pt>
                  <c:pt idx="19">
                    <c:v>C</c:v>
                  </c:pt>
                  <c:pt idx="20">
                    <c:v>C</c:v>
                  </c:pt>
                  <c:pt idx="21">
                    <c:v>C</c:v>
                  </c:pt>
                  <c:pt idx="22">
                    <c:v>C</c:v>
                  </c:pt>
                  <c:pt idx="23">
                    <c:v>C</c:v>
                  </c:pt>
                  <c:pt idx="24">
                    <c:v>C</c:v>
                  </c:pt>
                  <c:pt idx="25">
                    <c:v>D</c:v>
                  </c:pt>
                  <c:pt idx="26">
                    <c:v>D</c:v>
                  </c:pt>
                  <c:pt idx="27">
                    <c:v>D</c:v>
                  </c:pt>
                  <c:pt idx="28">
                    <c:v>D</c:v>
                  </c:pt>
                  <c:pt idx="29">
                    <c:v>D</c:v>
                  </c:pt>
                </c:lvl>
                <c:lvl>
                  <c:pt idx="0">
                    <c:v>Univerzita Karlova v Praze</c:v>
                  </c:pt>
                  <c:pt idx="1">
                    <c:v>České vysoké učení technické v Praze</c:v>
                  </c:pt>
                  <c:pt idx="2">
                    <c:v>Masarykova univerzita</c:v>
                  </c:pt>
                  <c:pt idx="3">
                    <c:v>Univerzita Palackého v Olomouci</c:v>
                  </c:pt>
                  <c:pt idx="4">
                    <c:v>Vysoká škola chemicko-technologická v Praze</c:v>
                  </c:pt>
                  <c:pt idx="5">
                    <c:v>Jihočeská univerzita v Českých Budějovicích</c:v>
                  </c:pt>
                  <c:pt idx="6">
                    <c:v>Vysoké učení technické v Brně</c:v>
                  </c:pt>
                  <c:pt idx="7">
                    <c:v>Západočeská univerzita v Plzni</c:v>
                  </c:pt>
                  <c:pt idx="8">
                    <c:v>Česká zemědělská univerzita v Praze</c:v>
                  </c:pt>
                  <c:pt idx="9">
                    <c:v>Univerzita Pardubice</c:v>
                  </c:pt>
                  <c:pt idx="10">
                    <c:v>Ostravská univerzita v Ostravě</c:v>
                  </c:pt>
                  <c:pt idx="11">
                    <c:v>Vysoká škola umělecko-průmyslová v Praze</c:v>
                  </c:pt>
                  <c:pt idx="12">
                    <c:v>Vysoká škola báňská - Technická univerzita Ostrava</c:v>
                  </c:pt>
                  <c:pt idx="13">
                    <c:v>Mendelova univerzita v Brně</c:v>
                  </c:pt>
                  <c:pt idx="14">
                    <c:v>Technická univerzita v Liberci</c:v>
                  </c:pt>
                  <c:pt idx="15">
                    <c:v>Univerzita Tomáše Bati ve Zlíně</c:v>
                  </c:pt>
                  <c:pt idx="16">
                    <c:v>Vysoká škola ekonomická v Praze</c:v>
                  </c:pt>
                  <c:pt idx="17">
                    <c:v>Slezská univerzita v Opavě</c:v>
                  </c:pt>
                  <c:pt idx="18">
                    <c:v>Univerzita Hradec Králové</c:v>
                  </c:pt>
                  <c:pt idx="19">
                    <c:v>Veterinární a farmaceutická univerzita Brno</c:v>
                  </c:pt>
                  <c:pt idx="20">
                    <c:v>Univerzita Jana Evangelisty Purkyně v Ústí nad Labem</c:v>
                  </c:pt>
                  <c:pt idx="21">
                    <c:v>Akademie múzických umění v Praze</c:v>
                  </c:pt>
                  <c:pt idx="22">
                    <c:v>Metropolitní univerzita Praha, o.p.s.</c:v>
                  </c:pt>
                  <c:pt idx="23">
                    <c:v>Janáčkova akademie múzických umění v Brně</c:v>
                  </c:pt>
                  <c:pt idx="24">
                    <c:v>Akademie výtvarných umění v Praze</c:v>
                  </c:pt>
                  <c:pt idx="25">
                    <c:v>Vysoká škola technická a ekonomická v Českých Budějovicích</c:v>
                  </c:pt>
                  <c:pt idx="26">
                    <c:v>Vysoká škola finanční a správní</c:v>
                  </c:pt>
                  <c:pt idx="27">
                    <c:v>Vysoká škola polytechnická Jihlava</c:v>
                  </c:pt>
                  <c:pt idx="28">
                    <c:v>Univerzita Jana Amose Komenského Praha s.r.o.</c:v>
                  </c:pt>
                  <c:pt idx="29">
                    <c:v>ŠKODA AUTO VYSOKÁ ŠKOLA o.p.s.</c:v>
                  </c:pt>
                </c:lvl>
              </c:multiLvlStrCache>
            </c:multiLvlStrRef>
          </c:cat>
          <c:val>
            <c:numRef>
              <c:f>'dle škálování'!$M$5:$M$34</c:f>
              <c:numCache>
                <c:formatCode>0%</c:formatCode>
                <c:ptCount val="30"/>
                <c:pt idx="0">
                  <c:v>1.2315082046796473</c:v>
                </c:pt>
                <c:pt idx="1">
                  <c:v>1.2315075464412943</c:v>
                </c:pt>
                <c:pt idx="2">
                  <c:v>1.2315080086220682</c:v>
                </c:pt>
                <c:pt idx="3">
                  <c:v>1.2315073241252916</c:v>
                </c:pt>
                <c:pt idx="4">
                  <c:v>1.2315070776829278</c:v>
                </c:pt>
                <c:pt idx="5">
                  <c:v>1.2315091354040388</c:v>
                </c:pt>
                <c:pt idx="6">
                  <c:v>1.211507111289611</c:v>
                </c:pt>
                <c:pt idx="7">
                  <c:v>1.211507843041352</c:v>
                </c:pt>
                <c:pt idx="8">
                  <c:v>1.2115074962299153</c:v>
                </c:pt>
                <c:pt idx="9">
                  <c:v>1.2115070584715997</c:v>
                </c:pt>
                <c:pt idx="10">
                  <c:v>1.2115055192328352</c:v>
                </c:pt>
                <c:pt idx="11">
                  <c:v>1.2115361542327112</c:v>
                </c:pt>
                <c:pt idx="12">
                  <c:v>1.2015083064736389</c:v>
                </c:pt>
                <c:pt idx="13">
                  <c:v>1.2015055558049881</c:v>
                </c:pt>
                <c:pt idx="14">
                  <c:v>1.2015070640331906</c:v>
                </c:pt>
                <c:pt idx="15">
                  <c:v>1.201504188940151</c:v>
                </c:pt>
                <c:pt idx="16">
                  <c:v>1.2015148074036266</c:v>
                </c:pt>
                <c:pt idx="17">
                  <c:v>1.2015130882130429</c:v>
                </c:pt>
                <c:pt idx="18">
                  <c:v>1.2015136229715437</c:v>
                </c:pt>
                <c:pt idx="19">
                  <c:v>1.2015113396720409</c:v>
                </c:pt>
                <c:pt idx="20">
                  <c:v>1.2015145894771824</c:v>
                </c:pt>
                <c:pt idx="21">
                  <c:v>1.2014791059733321</c:v>
                </c:pt>
                <c:pt idx="22">
                  <c:v>1.2014854206849759</c:v>
                </c:pt>
                <c:pt idx="23">
                  <c:v>1.2016064032675959</c:v>
                </c:pt>
                <c:pt idx="24">
                  <c:v>1.2015049269316436</c:v>
                </c:pt>
                <c:pt idx="25">
                  <c:v>1.1914662159428562</c:v>
                </c:pt>
                <c:pt idx="26">
                  <c:v>1.191493285814639</c:v>
                </c:pt>
                <c:pt idx="27">
                  <c:v>1.1915437422353836</c:v>
                </c:pt>
                <c:pt idx="28">
                  <c:v>1.1918649651394673</c:v>
                </c:pt>
                <c:pt idx="29">
                  <c:v>1.1914480141982267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48-5D48-48FE-A208-6DA9DE8CBA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6715520"/>
        <c:axId val="116717056"/>
      </c:barChart>
      <c:catAx>
        <c:axId val="1167155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16717056"/>
        <c:crossesAt val="0.70000000000000007"/>
        <c:auto val="1"/>
        <c:lblAlgn val="ctr"/>
        <c:lblOffset val="100"/>
        <c:noMultiLvlLbl val="0"/>
      </c:catAx>
      <c:valAx>
        <c:axId val="116717056"/>
        <c:scaling>
          <c:orientation val="minMax"/>
          <c:min val="1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cs-CZ"/>
                  <a:t>procenta fixace</a:t>
                </a:r>
              </a:p>
            </c:rich>
          </c:tx>
          <c:layout/>
          <c:overlay val="0"/>
        </c:title>
        <c:numFmt formatCode="0%" sourceLinked="1"/>
        <c:majorTickMark val="none"/>
        <c:minorTickMark val="none"/>
        <c:tickLblPos val="nextTo"/>
        <c:crossAx val="11671552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cs-CZ"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cs-CZ" dirty="0"/>
              <a:t>Kompletní nárůsty 2018 </a:t>
            </a:r>
            <a:r>
              <a:rPr lang="cs-CZ" dirty="0" smtClean="0"/>
              <a:t>– 2022</a:t>
            </a:r>
            <a:r>
              <a:rPr lang="cs-CZ" sz="1800" b="1" dirty="0" smtClean="0">
                <a:effectLst/>
              </a:rPr>
              <a:t> AVČR, </a:t>
            </a:r>
            <a:r>
              <a:rPr lang="cs-CZ" sz="1800" b="0" dirty="0" smtClean="0">
                <a:effectLst/>
              </a:rPr>
              <a:t>schéma z grafu </a:t>
            </a:r>
            <a:br>
              <a:rPr lang="cs-CZ" sz="1800" b="0" dirty="0" smtClean="0">
                <a:effectLst/>
              </a:rPr>
            </a:br>
            <a:r>
              <a:rPr lang="pt-BR" sz="1800" b="0" dirty="0" smtClean="0">
                <a:effectLst/>
              </a:rPr>
              <a:t>377 A2 b Korelace M17 a DKRVO segment AV CR.xlsx</a:t>
            </a:r>
            <a:endParaRPr lang="cs-CZ" b="0" dirty="0" smtClean="0">
              <a:effectLst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cs-CZ"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cs-CZ" dirty="0" smtClean="0"/>
              <a:t> </a:t>
            </a:r>
            <a:endParaRPr lang="cs-CZ" dirty="0"/>
          </a:p>
        </c:rich>
      </c:tx>
      <c:layout>
        <c:manualLayout>
          <c:xMode val="edge"/>
          <c:yMode val="edge"/>
          <c:x val="0.17618232483145288"/>
          <c:y val="4.5768582459949449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'AV celkový pohled'!$R$4</c:f>
              <c:strCache>
                <c:ptCount val="1"/>
                <c:pt idx="0">
                  <c:v>celkový nárůst 2018-22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Pt>
            <c:idx val="9"/>
            <c:invertIfNegative val="0"/>
            <c:bubble3D val="0"/>
            <c:spPr>
              <a:solidFill>
                <a:srgbClr val="92D05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848-4E42-B167-013827EC3810}"/>
              </c:ext>
            </c:extLst>
          </c:dPt>
          <c:dPt>
            <c:idx val="15"/>
            <c:invertIfNegative val="0"/>
            <c:bubble3D val="0"/>
            <c:spPr>
              <a:solidFill>
                <a:srgbClr val="92D05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848-4E42-B167-013827EC3810}"/>
              </c:ext>
            </c:extLst>
          </c:dPt>
          <c:dPt>
            <c:idx val="20"/>
            <c:invertIfNegative val="0"/>
            <c:bubble3D val="0"/>
            <c:spPr>
              <a:solidFill>
                <a:srgbClr val="92D05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848-4E42-B167-013827EC3810}"/>
              </c:ext>
            </c:extLst>
          </c:dPt>
          <c:dPt>
            <c:idx val="21"/>
            <c:invertIfNegative val="0"/>
            <c:bubble3D val="0"/>
            <c:spPr>
              <a:solidFill>
                <a:srgbClr val="92D05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848-4E42-B167-013827EC3810}"/>
              </c:ext>
            </c:extLst>
          </c:dPt>
          <c:dPt>
            <c:idx val="24"/>
            <c:invertIfNegative val="0"/>
            <c:bubble3D val="0"/>
            <c:spPr>
              <a:solidFill>
                <a:srgbClr val="92D05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7848-4E42-B167-013827EC3810}"/>
              </c:ext>
            </c:extLst>
          </c:dPt>
          <c:dPt>
            <c:idx val="25"/>
            <c:invertIfNegative val="0"/>
            <c:bubble3D val="0"/>
            <c:spPr>
              <a:solidFill>
                <a:srgbClr val="92D05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7848-4E42-B167-013827EC3810}"/>
              </c:ext>
            </c:extLst>
          </c:dPt>
          <c:dPt>
            <c:idx val="29"/>
            <c:invertIfNegative val="0"/>
            <c:bubble3D val="0"/>
            <c:spPr>
              <a:solidFill>
                <a:srgbClr val="92D05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7848-4E42-B167-013827EC3810}"/>
              </c:ext>
            </c:extLst>
          </c:dPt>
          <c:dPt>
            <c:idx val="30"/>
            <c:invertIfNegative val="0"/>
            <c:bubble3D val="0"/>
            <c:spPr>
              <a:solidFill>
                <a:srgbClr val="0070C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7848-4E42-B167-013827EC3810}"/>
              </c:ext>
            </c:extLst>
          </c:dPt>
          <c:dPt>
            <c:idx val="31"/>
            <c:invertIfNegative val="0"/>
            <c:bubble3D val="0"/>
            <c:spPr>
              <a:solidFill>
                <a:srgbClr val="0070C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7848-4E42-B167-013827EC3810}"/>
              </c:ext>
            </c:extLst>
          </c:dPt>
          <c:dPt>
            <c:idx val="32"/>
            <c:invertIfNegative val="0"/>
            <c:bubble3D val="0"/>
            <c:spPr>
              <a:solidFill>
                <a:srgbClr val="0070C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7848-4E42-B167-013827EC3810}"/>
              </c:ext>
            </c:extLst>
          </c:dPt>
          <c:dPt>
            <c:idx val="33"/>
            <c:invertIfNegative val="0"/>
            <c:bubble3D val="0"/>
            <c:spPr>
              <a:solidFill>
                <a:srgbClr val="0070C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7848-4E42-B167-013827EC3810}"/>
              </c:ext>
            </c:extLst>
          </c:dPt>
          <c:dPt>
            <c:idx val="34"/>
            <c:invertIfNegative val="0"/>
            <c:bubble3D val="0"/>
            <c:spPr>
              <a:solidFill>
                <a:srgbClr val="0070C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7848-4E42-B167-013827EC3810}"/>
              </c:ext>
            </c:extLst>
          </c:dPt>
          <c:dPt>
            <c:idx val="35"/>
            <c:invertIfNegative val="0"/>
            <c:bubble3D val="0"/>
            <c:spPr>
              <a:solidFill>
                <a:srgbClr val="0070C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7848-4E42-B167-013827EC3810}"/>
              </c:ext>
            </c:extLst>
          </c:dPt>
          <c:dPt>
            <c:idx val="36"/>
            <c:invertIfNegative val="0"/>
            <c:bubble3D val="0"/>
            <c:spPr>
              <a:solidFill>
                <a:srgbClr val="0070C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B-7848-4E42-B167-013827EC3810}"/>
              </c:ext>
            </c:extLst>
          </c:dPt>
          <c:dPt>
            <c:idx val="37"/>
            <c:invertIfNegative val="0"/>
            <c:bubble3D val="0"/>
            <c:spPr>
              <a:solidFill>
                <a:srgbClr val="0070C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D-7848-4E42-B167-013827EC3810}"/>
              </c:ext>
            </c:extLst>
          </c:dPt>
          <c:dPt>
            <c:idx val="38"/>
            <c:invertIfNegative val="0"/>
            <c:bubble3D val="0"/>
            <c:spPr>
              <a:solidFill>
                <a:srgbClr val="0070C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F-7848-4E42-B167-013827EC3810}"/>
              </c:ext>
            </c:extLst>
          </c:dPt>
          <c:dPt>
            <c:idx val="39"/>
            <c:invertIfNegative val="0"/>
            <c:bubble3D val="0"/>
            <c:spPr>
              <a:solidFill>
                <a:srgbClr val="0070C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1-7848-4E42-B167-013827EC3810}"/>
              </c:ext>
            </c:extLst>
          </c:dPt>
          <c:dPt>
            <c:idx val="40"/>
            <c:invertIfNegative val="0"/>
            <c:bubble3D val="0"/>
            <c:spPr>
              <a:solidFill>
                <a:srgbClr val="0070C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3-7848-4E42-B167-013827EC3810}"/>
              </c:ext>
            </c:extLst>
          </c:dPt>
          <c:dPt>
            <c:idx val="41"/>
            <c:invertIfNegative val="0"/>
            <c:bubble3D val="0"/>
            <c:spPr>
              <a:solidFill>
                <a:srgbClr val="0070C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5-7848-4E42-B167-013827EC3810}"/>
              </c:ext>
            </c:extLst>
          </c:dPt>
          <c:dPt>
            <c:idx val="42"/>
            <c:invertIfNegative val="0"/>
            <c:bubble3D val="0"/>
            <c:spPr>
              <a:solidFill>
                <a:srgbClr val="0070C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7-7848-4E42-B167-013827EC3810}"/>
              </c:ext>
            </c:extLst>
          </c:dPt>
          <c:dPt>
            <c:idx val="43"/>
            <c:invertIfNegative val="0"/>
            <c:bubble3D val="0"/>
            <c:spPr>
              <a:solidFill>
                <a:srgbClr val="0070C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9-7848-4E42-B167-013827EC3810}"/>
              </c:ext>
            </c:extLst>
          </c:dPt>
          <c:dPt>
            <c:idx val="44"/>
            <c:invertIfNegative val="0"/>
            <c:bubble3D val="0"/>
            <c:spPr>
              <a:solidFill>
                <a:srgbClr val="0070C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B-7848-4E42-B167-013827EC3810}"/>
              </c:ext>
            </c:extLst>
          </c:dPt>
          <c:dPt>
            <c:idx val="45"/>
            <c:invertIfNegative val="0"/>
            <c:bubble3D val="0"/>
            <c:spPr>
              <a:solidFill>
                <a:srgbClr val="0070C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D-7848-4E42-B167-013827EC3810}"/>
              </c:ext>
            </c:extLst>
          </c:dPt>
          <c:dPt>
            <c:idx val="46"/>
            <c:invertIfNegative val="0"/>
            <c:bubble3D val="0"/>
            <c:spPr>
              <a:solidFill>
                <a:srgbClr val="0070C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F-7848-4E42-B167-013827EC3810}"/>
              </c:ext>
            </c:extLst>
          </c:dPt>
          <c:dPt>
            <c:idx val="47"/>
            <c:invertIfNegative val="0"/>
            <c:bubble3D val="0"/>
            <c:spPr>
              <a:solidFill>
                <a:srgbClr val="0070C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1-7848-4E42-B167-013827EC3810}"/>
              </c:ext>
            </c:extLst>
          </c:dPt>
          <c:dPt>
            <c:idx val="48"/>
            <c:invertIfNegative val="0"/>
            <c:bubble3D val="0"/>
            <c:spPr>
              <a:solidFill>
                <a:srgbClr val="0070C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3-7848-4E42-B167-013827EC3810}"/>
              </c:ext>
            </c:extLst>
          </c:dPt>
          <c:dPt>
            <c:idx val="49"/>
            <c:invertIfNegative val="0"/>
            <c:bubble3D val="0"/>
            <c:spPr>
              <a:solidFill>
                <a:srgbClr val="0070C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5-7848-4E42-B167-013827EC3810}"/>
              </c:ext>
            </c:extLst>
          </c:dPt>
          <c:dPt>
            <c:idx val="50"/>
            <c:invertIfNegative val="0"/>
            <c:bubble3D val="0"/>
            <c:spPr>
              <a:solidFill>
                <a:srgbClr val="0070C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7-7848-4E42-B167-013827EC3810}"/>
              </c:ext>
            </c:extLst>
          </c:dPt>
          <c:dPt>
            <c:idx val="51"/>
            <c:invertIfNegative val="0"/>
            <c:bubble3D val="0"/>
            <c:spPr>
              <a:solidFill>
                <a:srgbClr val="0070C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9-7848-4E42-B167-013827EC3810}"/>
              </c:ext>
            </c:extLst>
          </c:dPt>
          <c:dPt>
            <c:idx val="52"/>
            <c:invertIfNegative val="0"/>
            <c:bubble3D val="0"/>
            <c:spPr>
              <a:solidFill>
                <a:srgbClr val="0070C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B-7848-4E42-B167-013827EC3810}"/>
              </c:ext>
            </c:extLst>
          </c:dPt>
          <c:dPt>
            <c:idx val="53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D-7848-4E42-B167-013827EC3810}"/>
              </c:ext>
            </c:extLst>
          </c:dPt>
          <c:cat>
            <c:strRef>
              <c:f>'AV celkový pohled'!$J$5:$K$58</c:f>
              <c:strCache>
                <c:ptCount val="54"/>
                <c:pt idx="0">
                  <c:v>A</c:v>
                </c:pt>
                <c:pt idx="1">
                  <c:v>A</c:v>
                </c:pt>
                <c:pt idx="2">
                  <c:v>A</c:v>
                </c:pt>
                <c:pt idx="3">
                  <c:v>A</c:v>
                </c:pt>
                <c:pt idx="4">
                  <c:v>A</c:v>
                </c:pt>
                <c:pt idx="5">
                  <c:v>A</c:v>
                </c:pt>
                <c:pt idx="6">
                  <c:v>A</c:v>
                </c:pt>
                <c:pt idx="7">
                  <c:v>A</c:v>
                </c:pt>
                <c:pt idx="8">
                  <c:v>A</c:v>
                </c:pt>
                <c:pt idx="9">
                  <c:v>A</c:v>
                </c:pt>
                <c:pt idx="10">
                  <c:v>A</c:v>
                </c:pt>
                <c:pt idx="11">
                  <c:v>A</c:v>
                </c:pt>
                <c:pt idx="12">
                  <c:v>A</c:v>
                </c:pt>
                <c:pt idx="13">
                  <c:v>A</c:v>
                </c:pt>
                <c:pt idx="14">
                  <c:v>A</c:v>
                </c:pt>
                <c:pt idx="15">
                  <c:v>A</c:v>
                </c:pt>
                <c:pt idx="16">
                  <c:v>A</c:v>
                </c:pt>
                <c:pt idx="17">
                  <c:v>A</c:v>
                </c:pt>
                <c:pt idx="18">
                  <c:v>A</c:v>
                </c:pt>
                <c:pt idx="19">
                  <c:v>A</c:v>
                </c:pt>
                <c:pt idx="20">
                  <c:v>A</c:v>
                </c:pt>
                <c:pt idx="21">
                  <c:v>A</c:v>
                </c:pt>
                <c:pt idx="22">
                  <c:v>A</c:v>
                </c:pt>
                <c:pt idx="23">
                  <c:v>A</c:v>
                </c:pt>
                <c:pt idx="24">
                  <c:v>A</c:v>
                </c:pt>
                <c:pt idx="25">
                  <c:v>A</c:v>
                </c:pt>
                <c:pt idx="26">
                  <c:v>A</c:v>
                </c:pt>
                <c:pt idx="27">
                  <c:v>A</c:v>
                </c:pt>
                <c:pt idx="28">
                  <c:v>A</c:v>
                </c:pt>
                <c:pt idx="29">
                  <c:v>A</c:v>
                </c:pt>
                <c:pt idx="30">
                  <c:v>B</c:v>
                </c:pt>
                <c:pt idx="31">
                  <c:v>B</c:v>
                </c:pt>
                <c:pt idx="32">
                  <c:v>B</c:v>
                </c:pt>
                <c:pt idx="33">
                  <c:v>B</c:v>
                </c:pt>
                <c:pt idx="34">
                  <c:v>B</c:v>
                </c:pt>
                <c:pt idx="35">
                  <c:v>B</c:v>
                </c:pt>
                <c:pt idx="36">
                  <c:v>B</c:v>
                </c:pt>
                <c:pt idx="37">
                  <c:v>B</c:v>
                </c:pt>
                <c:pt idx="38">
                  <c:v>B</c:v>
                </c:pt>
                <c:pt idx="39">
                  <c:v>B</c:v>
                </c:pt>
                <c:pt idx="40">
                  <c:v>B</c:v>
                </c:pt>
                <c:pt idx="41">
                  <c:v>B</c:v>
                </c:pt>
                <c:pt idx="42">
                  <c:v>B</c:v>
                </c:pt>
                <c:pt idx="43">
                  <c:v>B</c:v>
                </c:pt>
                <c:pt idx="44">
                  <c:v>B</c:v>
                </c:pt>
                <c:pt idx="45">
                  <c:v>B</c:v>
                </c:pt>
                <c:pt idx="46">
                  <c:v>B</c:v>
                </c:pt>
                <c:pt idx="47">
                  <c:v>B</c:v>
                </c:pt>
                <c:pt idx="48">
                  <c:v>B</c:v>
                </c:pt>
                <c:pt idx="49">
                  <c:v>B</c:v>
                </c:pt>
                <c:pt idx="50">
                  <c:v>B</c:v>
                </c:pt>
                <c:pt idx="51">
                  <c:v>B</c:v>
                </c:pt>
                <c:pt idx="52">
                  <c:v>B</c:v>
                </c:pt>
                <c:pt idx="53">
                  <c:v>D</c:v>
                </c:pt>
              </c:strCache>
            </c:strRef>
          </c:cat>
          <c:val>
            <c:numRef>
              <c:f>'AV celkový pohled'!$R$5:$R$58</c:f>
              <c:numCache>
                <c:formatCode>0%</c:formatCode>
                <c:ptCount val="54"/>
                <c:pt idx="0">
                  <c:v>1.293877668285115</c:v>
                </c:pt>
                <c:pt idx="1">
                  <c:v>1.2263162782059616</c:v>
                </c:pt>
                <c:pt idx="2">
                  <c:v>1.1969226729056748</c:v>
                </c:pt>
                <c:pt idx="3">
                  <c:v>1.2187271104955453</c:v>
                </c:pt>
                <c:pt idx="4">
                  <c:v>1.2087519660578652</c:v>
                </c:pt>
                <c:pt idx="5">
                  <c:v>1.6277709731398899</c:v>
                </c:pt>
                <c:pt idx="6">
                  <c:v>1.2337619245126503</c:v>
                </c:pt>
                <c:pt idx="7">
                  <c:v>1.0532006920415224</c:v>
                </c:pt>
                <c:pt idx="8">
                  <c:v>1.1500911786232648</c:v>
                </c:pt>
                <c:pt idx="9">
                  <c:v>1.0987307923067748</c:v>
                </c:pt>
                <c:pt idx="10">
                  <c:v>1.2446888036846802</c:v>
                </c:pt>
                <c:pt idx="11">
                  <c:v>1.2225706826286296</c:v>
                </c:pt>
                <c:pt idx="12">
                  <c:v>1.288942198593056</c:v>
                </c:pt>
                <c:pt idx="13">
                  <c:v>1.341840544695805</c:v>
                </c:pt>
                <c:pt idx="14">
                  <c:v>1.1715468573579224</c:v>
                </c:pt>
                <c:pt idx="15">
                  <c:v>1.395656984488463</c:v>
                </c:pt>
                <c:pt idx="16">
                  <c:v>1.2288374050017092</c:v>
                </c:pt>
                <c:pt idx="17">
                  <c:v>1.2799390774586596</c:v>
                </c:pt>
                <c:pt idx="18">
                  <c:v>1.2575222489052127</c:v>
                </c:pt>
                <c:pt idx="19">
                  <c:v>1.4862783810463969</c:v>
                </c:pt>
                <c:pt idx="20">
                  <c:v>1.7744624774587321</c:v>
                </c:pt>
                <c:pt idx="21">
                  <c:v>1.5204494873946515</c:v>
                </c:pt>
                <c:pt idx="22">
                  <c:v>1.2178631592587794</c:v>
                </c:pt>
                <c:pt idx="23">
                  <c:v>1.2850414496368572</c:v>
                </c:pt>
                <c:pt idx="24">
                  <c:v>2.1071701321911931</c:v>
                </c:pt>
                <c:pt idx="25">
                  <c:v>1.4911617360748373</c:v>
                </c:pt>
                <c:pt idx="26">
                  <c:v>1.2025763959513778</c:v>
                </c:pt>
                <c:pt idx="27">
                  <c:v>1.1441567769075549</c:v>
                </c:pt>
                <c:pt idx="28">
                  <c:v>1.2904511121890374</c:v>
                </c:pt>
                <c:pt idx="29">
                  <c:v>3.1888788649224966</c:v>
                </c:pt>
                <c:pt idx="30">
                  <c:v>1.2740321980271729</c:v>
                </c:pt>
                <c:pt idx="31">
                  <c:v>1.1565279559265724</c:v>
                </c:pt>
                <c:pt idx="32">
                  <c:v>1.3868099498145319</c:v>
                </c:pt>
                <c:pt idx="33">
                  <c:v>1.4564373255672856</c:v>
                </c:pt>
                <c:pt idx="34">
                  <c:v>1.2224454058508447</c:v>
                </c:pt>
                <c:pt idx="35">
                  <c:v>1.278859108499355</c:v>
                </c:pt>
                <c:pt idx="36">
                  <c:v>1.261878453038674</c:v>
                </c:pt>
                <c:pt idx="37">
                  <c:v>1.2362668495765239</c:v>
                </c:pt>
                <c:pt idx="38">
                  <c:v>1.2450209205020921</c:v>
                </c:pt>
                <c:pt idx="39">
                  <c:v>1.7040805968634218</c:v>
                </c:pt>
                <c:pt idx="40">
                  <c:v>1.3990580563354769</c:v>
                </c:pt>
                <c:pt idx="41">
                  <c:v>1.1801003983867189</c:v>
                </c:pt>
                <c:pt idx="42">
                  <c:v>1.2013061606535058</c:v>
                </c:pt>
                <c:pt idx="43">
                  <c:v>1.2316754737689972</c:v>
                </c:pt>
                <c:pt idx="44">
                  <c:v>1.4650756410167156</c:v>
                </c:pt>
                <c:pt idx="45">
                  <c:v>1.2346631739176608</c:v>
                </c:pt>
                <c:pt idx="46">
                  <c:v>1.8276218759384697</c:v>
                </c:pt>
                <c:pt idx="47">
                  <c:v>1.3443065579728959</c:v>
                </c:pt>
                <c:pt idx="48">
                  <c:v>1.2543686426468945</c:v>
                </c:pt>
                <c:pt idx="49">
                  <c:v>1.7910746003552398</c:v>
                </c:pt>
                <c:pt idx="50">
                  <c:v>1.1156055029106953</c:v>
                </c:pt>
                <c:pt idx="51">
                  <c:v>1.2003902190740781</c:v>
                </c:pt>
                <c:pt idx="52">
                  <c:v>1.499006090340044</c:v>
                </c:pt>
                <c:pt idx="53">
                  <c:v>1.498262894666514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3E-7848-4E42-B167-013827EC38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6812800"/>
        <c:axId val="116818688"/>
      </c:barChart>
      <c:catAx>
        <c:axId val="1168128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16818688"/>
        <c:crossesAt val="1"/>
        <c:auto val="1"/>
        <c:lblAlgn val="ctr"/>
        <c:lblOffset val="100"/>
        <c:noMultiLvlLbl val="0"/>
      </c:catAx>
      <c:valAx>
        <c:axId val="116818688"/>
        <c:scaling>
          <c:orientation val="minMax"/>
          <c:max val="2"/>
          <c:min val="0.9"/>
        </c:scaling>
        <c:delete val="0"/>
        <c:axPos val="l"/>
        <c:majorGridlines/>
        <c:title>
          <c:layout/>
          <c:overlay val="0"/>
        </c:title>
        <c:numFmt formatCode="0%" sourceLinked="1"/>
        <c:majorTickMark val="none"/>
        <c:minorTickMark val="none"/>
        <c:tickLblPos val="nextTo"/>
        <c:crossAx val="11681280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lang="cs-CZ"/>
      </a:pPr>
      <a:endParaRPr lang="cs-CZ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41866710942492"/>
          <c:y val="5.6581021487047134E-2"/>
          <c:w val="0.82840956591072445"/>
          <c:h val="0.621543903404961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MZd!$N$4</c:f>
              <c:strCache>
                <c:ptCount val="1"/>
                <c:pt idx="0">
                  <c:v>procenta fixace 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92D05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102-4406-B707-F1D0B3A6090F}"/>
              </c:ext>
            </c:extLst>
          </c:dPt>
          <c:dPt>
            <c:idx val="4"/>
            <c:invertIfNegative val="0"/>
            <c:bubble3D val="0"/>
            <c:spPr>
              <a:solidFill>
                <a:srgbClr val="92D050"/>
              </a:solidFill>
              <a:ln w="5715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102-4406-B707-F1D0B3A6090F}"/>
              </c:ext>
            </c:extLst>
          </c:dPt>
          <c:dPt>
            <c:idx val="5"/>
            <c:invertIfNegative val="0"/>
            <c:bubble3D val="0"/>
            <c:spPr>
              <a:solidFill>
                <a:srgbClr val="92D05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102-4406-B707-F1D0B3A6090F}"/>
              </c:ext>
            </c:extLst>
          </c:dPt>
          <c:dPt>
            <c:idx val="6"/>
            <c:invertIfNegative val="0"/>
            <c:bubble3D val="0"/>
            <c:spPr>
              <a:solidFill>
                <a:srgbClr val="92D05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102-4406-B707-F1D0B3A6090F}"/>
              </c:ext>
            </c:extLst>
          </c:dPt>
          <c:dPt>
            <c:idx val="10"/>
            <c:invertIfNegative val="0"/>
            <c:bubble3D val="0"/>
            <c:spPr>
              <a:solidFill>
                <a:srgbClr val="00B0F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5102-4406-B707-F1D0B3A6090F}"/>
              </c:ext>
            </c:extLst>
          </c:dPt>
          <c:dPt>
            <c:idx val="11"/>
            <c:invertIfNegative val="0"/>
            <c:bubble3D val="0"/>
            <c:spPr>
              <a:solidFill>
                <a:srgbClr val="00B0F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5102-4406-B707-F1D0B3A6090F}"/>
              </c:ext>
            </c:extLst>
          </c:dPt>
          <c:dPt>
            <c:idx val="12"/>
            <c:invertIfNegative val="0"/>
            <c:bubble3D val="0"/>
            <c:spPr>
              <a:solidFill>
                <a:srgbClr val="00B0F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5102-4406-B707-F1D0B3A6090F}"/>
              </c:ext>
            </c:extLst>
          </c:dPt>
          <c:dPt>
            <c:idx val="14"/>
            <c:invertIfNegative val="0"/>
            <c:bubble3D val="0"/>
            <c:spPr>
              <a:solidFill>
                <a:srgbClr val="FFC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5102-4406-B707-F1D0B3A6090F}"/>
              </c:ext>
            </c:extLst>
          </c:dPt>
          <c:dPt>
            <c:idx val="16"/>
            <c:invertIfNegative val="0"/>
            <c:bubble3D val="0"/>
            <c:spPr>
              <a:solidFill>
                <a:srgbClr val="FFC000"/>
              </a:solidFill>
              <a:ln w="57150">
                <a:solidFill>
                  <a:srgbClr val="7030A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5102-4406-B707-F1D0B3A6090F}"/>
              </c:ext>
            </c:extLst>
          </c:dPt>
          <c:dPt>
            <c:idx val="17"/>
            <c:invertIfNegative val="0"/>
            <c:bubble3D val="0"/>
            <c:spPr>
              <a:solidFill>
                <a:srgbClr val="FFC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5102-4406-B707-F1D0B3A6090F}"/>
              </c:ext>
            </c:extLst>
          </c:dPt>
          <c:dPt>
            <c:idx val="18"/>
            <c:invertIfNegative val="0"/>
            <c:bubble3D val="0"/>
            <c:spPr>
              <a:solidFill>
                <a:srgbClr val="FFC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5102-4406-B707-F1D0B3A6090F}"/>
              </c:ext>
            </c:extLst>
          </c:dPt>
          <c:dPt>
            <c:idx val="20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5102-4406-B707-F1D0B3A6090F}"/>
              </c:ext>
            </c:extLst>
          </c:dPt>
          <c:cat>
            <c:multiLvlStrRef>
              <c:f>MZd!$K$5:$L$26</c:f>
              <c:multiLvlStrCache>
                <c:ptCount val="22"/>
                <c:lvl>
                  <c:pt idx="0">
                    <c:v>A</c:v>
                  </c:pt>
                  <c:pt idx="1">
                    <c:v>A</c:v>
                  </c:pt>
                  <c:pt idx="2">
                    <c:v>A</c:v>
                  </c:pt>
                  <c:pt idx="3">
                    <c:v>A</c:v>
                  </c:pt>
                  <c:pt idx="4">
                    <c:v>A</c:v>
                  </c:pt>
                  <c:pt idx="5">
                    <c:v>A</c:v>
                  </c:pt>
                  <c:pt idx="6">
                    <c:v>A</c:v>
                  </c:pt>
                  <c:pt idx="7">
                    <c:v>A</c:v>
                  </c:pt>
                  <c:pt idx="8">
                    <c:v>A</c:v>
                  </c:pt>
                  <c:pt idx="9">
                    <c:v>A</c:v>
                  </c:pt>
                  <c:pt idx="10">
                    <c:v>B</c:v>
                  </c:pt>
                  <c:pt idx="11">
                    <c:v>B</c:v>
                  </c:pt>
                  <c:pt idx="12">
                    <c:v>B</c:v>
                  </c:pt>
                  <c:pt idx="13">
                    <c:v>B</c:v>
                  </c:pt>
                  <c:pt idx="14">
                    <c:v>C</c:v>
                  </c:pt>
                  <c:pt idx="15">
                    <c:v>C</c:v>
                  </c:pt>
                  <c:pt idx="16">
                    <c:v>C</c:v>
                  </c:pt>
                  <c:pt idx="17">
                    <c:v>C</c:v>
                  </c:pt>
                  <c:pt idx="18">
                    <c:v>C</c:v>
                  </c:pt>
                  <c:pt idx="19">
                    <c:v>C</c:v>
                  </c:pt>
                  <c:pt idx="20">
                    <c:v>D</c:v>
                  </c:pt>
                  <c:pt idx="21">
                    <c:v>D</c:v>
                  </c:pt>
                </c:lvl>
                <c:lvl>
                  <c:pt idx="0">
                    <c:v>Všeobecná fakultní nemocnice v Praze</c:v>
                  </c:pt>
                  <c:pt idx="1">
                    <c:v>Institut klinické a experimentální medicíny</c:v>
                  </c:pt>
                  <c:pt idx="2">
                    <c:v>Fakultní nemocnice v Motole</c:v>
                  </c:pt>
                  <c:pt idx="3">
                    <c:v>Fakultní nemocnice u sv. Anny v Brně</c:v>
                  </c:pt>
                  <c:pt idx="4">
                    <c:v>Ústav hematologie a krevní transfúze</c:v>
                  </c:pt>
                  <c:pt idx="5">
                    <c:v>Masarykův onkologický ústav</c:v>
                  </c:pt>
                  <c:pt idx="6">
                    <c:v>Národní ústav duševního zdraví</c:v>
                  </c:pt>
                  <c:pt idx="7">
                    <c:v>Endokrinologický ústav</c:v>
                  </c:pt>
                  <c:pt idx="8">
                    <c:v>Nemocnice Na Homolce</c:v>
                  </c:pt>
                  <c:pt idx="9">
                    <c:v>Revmatologický ústav</c:v>
                  </c:pt>
                  <c:pt idx="10">
                    <c:v>Fakultní nemocnice Hradec Králové</c:v>
                  </c:pt>
                  <c:pt idx="11">
                    <c:v>Fakultní nemocnice Brno</c:v>
                  </c:pt>
                  <c:pt idx="12">
                    <c:v>Státní zdravotní ústav se sídlem v Praze</c:v>
                  </c:pt>
                  <c:pt idx="13">
                    <c:v>Centrum kardiovaskulární a transplantační chirurgie</c:v>
                  </c:pt>
                  <c:pt idx="14">
                    <c:v>Fakultní nemocnice Ostrava</c:v>
                  </c:pt>
                  <c:pt idx="15">
                    <c:v>Fakultní nemocnice Plzeň</c:v>
                  </c:pt>
                  <c:pt idx="16">
                    <c:v>Fakultní nemocnice Olomouc</c:v>
                  </c:pt>
                  <c:pt idx="17">
                    <c:v>Fakultní nemocnice Královské Vinohrady</c:v>
                  </c:pt>
                  <c:pt idx="18">
                    <c:v>Thomayerova nemocnice</c:v>
                  </c:pt>
                  <c:pt idx="19">
                    <c:v>Ústav pro péči o dítě a matku</c:v>
                  </c:pt>
                  <c:pt idx="20">
                    <c:v>Nemocnice Na Bulovce</c:v>
                  </c:pt>
                  <c:pt idx="21">
                    <c:v>Zdravotní ústav se sídlem v Ostravě</c:v>
                  </c:pt>
                </c:lvl>
              </c:multiLvlStrCache>
            </c:multiLvlStrRef>
          </c:cat>
          <c:val>
            <c:numRef>
              <c:f>MZd!$N$5:$N$26</c:f>
              <c:numCache>
                <c:formatCode>0%</c:formatCode>
                <c:ptCount val="22"/>
                <c:pt idx="0">
                  <c:v>0.96840420645624647</c:v>
                </c:pt>
                <c:pt idx="1">
                  <c:v>0.9306606989642241</c:v>
                </c:pt>
                <c:pt idx="2">
                  <c:v>1.0497387865270147</c:v>
                </c:pt>
                <c:pt idx="3">
                  <c:v>1.0875617397610291</c:v>
                </c:pt>
                <c:pt idx="4">
                  <c:v>1.1720074495683361</c:v>
                </c:pt>
                <c:pt idx="5">
                  <c:v>1.6078339684828509</c:v>
                </c:pt>
                <c:pt idx="6">
                  <c:v>2.6512988783047731</c:v>
                </c:pt>
                <c:pt idx="7">
                  <c:v>0.99323911858171199</c:v>
                </c:pt>
                <c:pt idx="8">
                  <c:v>1.2662705700012966</c:v>
                </c:pt>
                <c:pt idx="9">
                  <c:v>1.5964606849052996</c:v>
                </c:pt>
                <c:pt idx="10">
                  <c:v>0.85661899825073295</c:v>
                </c:pt>
                <c:pt idx="11">
                  <c:v>1.1904693898334788</c:v>
                </c:pt>
                <c:pt idx="12">
                  <c:v>0.77608679165319028</c:v>
                </c:pt>
                <c:pt idx="14">
                  <c:v>0.98790855588911064</c:v>
                </c:pt>
                <c:pt idx="15">
                  <c:v>1.0018745363236889</c:v>
                </c:pt>
                <c:pt idx="16">
                  <c:v>0.97527240859752162</c:v>
                </c:pt>
                <c:pt idx="17">
                  <c:v>1.1675328051089546</c:v>
                </c:pt>
                <c:pt idx="18">
                  <c:v>1.1974791070406412</c:v>
                </c:pt>
                <c:pt idx="20">
                  <c:v>0.83767232169565409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8-5102-4406-B707-F1D0B3A609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598080"/>
        <c:axId val="117600256"/>
      </c:barChart>
      <c:lineChart>
        <c:grouping val="standard"/>
        <c:varyColors val="0"/>
        <c:ser>
          <c:idx val="1"/>
          <c:order val="1"/>
          <c:tx>
            <c:strRef>
              <c:f>MZd!$M$4</c:f>
              <c:strCache>
                <c:ptCount val="1"/>
                <c:pt idx="0">
                  <c:v>absolutní nárůst 2018-21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10"/>
            <c:spPr>
              <a:solidFill>
                <a:schemeClr val="tx1"/>
              </a:solidFill>
            </c:spPr>
          </c:marker>
          <c:val>
            <c:numRef>
              <c:f>MZd!$M$5:$M$26</c:f>
              <c:numCache>
                <c:formatCode>#,##0</c:formatCode>
                <c:ptCount val="22"/>
                <c:pt idx="0">
                  <c:v>-3026.7379999999976</c:v>
                </c:pt>
                <c:pt idx="1">
                  <c:v>-5729.7629999999917</c:v>
                </c:pt>
                <c:pt idx="2">
                  <c:v>3608.1610000000073</c:v>
                </c:pt>
                <c:pt idx="3">
                  <c:v>3091.051999999996</c:v>
                </c:pt>
                <c:pt idx="4">
                  <c:v>4853.4309999999969</c:v>
                </c:pt>
                <c:pt idx="5">
                  <c:v>12393.065999999999</c:v>
                </c:pt>
                <c:pt idx="6">
                  <c:v>33196.887000000002</c:v>
                </c:pt>
                <c:pt idx="7">
                  <c:v>-122.75799999999799</c:v>
                </c:pt>
                <c:pt idx="8">
                  <c:v>4312.1719999999987</c:v>
                </c:pt>
                <c:pt idx="9">
                  <c:v>9353.1000000000022</c:v>
                </c:pt>
                <c:pt idx="10">
                  <c:v>-8049.0940000000046</c:v>
                </c:pt>
                <c:pt idx="11">
                  <c:v>8042.1699999999983</c:v>
                </c:pt>
                <c:pt idx="12">
                  <c:v>-6023.0190000000002</c:v>
                </c:pt>
                <c:pt idx="13">
                  <c:v>0</c:v>
                </c:pt>
                <c:pt idx="14">
                  <c:v>-295.23799999999756</c:v>
                </c:pt>
                <c:pt idx="15">
                  <c:v>39.417000000001281</c:v>
                </c:pt>
                <c:pt idx="16">
                  <c:v>-402.08300000000054</c:v>
                </c:pt>
                <c:pt idx="17">
                  <c:v>2539.4120000000003</c:v>
                </c:pt>
                <c:pt idx="18">
                  <c:v>2587.4700000000012</c:v>
                </c:pt>
                <c:pt idx="19">
                  <c:v>0</c:v>
                </c:pt>
                <c:pt idx="20">
                  <c:v>-1139.5889999999999</c:v>
                </c:pt>
                <c:pt idx="21">
                  <c:v>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9-5102-4406-B707-F1D0B3A609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7603712"/>
        <c:axId val="117602176"/>
      </c:lineChart>
      <c:catAx>
        <c:axId val="1175980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17600256"/>
        <c:crossesAt val="1"/>
        <c:auto val="1"/>
        <c:lblAlgn val="ctr"/>
        <c:lblOffset val="100"/>
        <c:noMultiLvlLbl val="0"/>
      </c:catAx>
      <c:valAx>
        <c:axId val="117600256"/>
        <c:scaling>
          <c:orientation val="minMax"/>
          <c:max val="2.7"/>
          <c:min val="0.70000000000000007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cs-CZ"/>
                  <a:t>procenta fixace</a:t>
                </a:r>
              </a:p>
              <a:p>
                <a:pPr>
                  <a:defRPr/>
                </a:pPr>
                <a:endParaRPr lang="cs-CZ"/>
              </a:p>
            </c:rich>
          </c:tx>
          <c:layout/>
          <c:overlay val="0"/>
        </c:title>
        <c:numFmt formatCode="0%" sourceLinked="1"/>
        <c:majorTickMark val="none"/>
        <c:minorTickMark val="none"/>
        <c:tickLblPos val="nextTo"/>
        <c:crossAx val="117598080"/>
        <c:crosses val="autoZero"/>
        <c:crossBetween val="between"/>
      </c:valAx>
      <c:valAx>
        <c:axId val="117602176"/>
        <c:scaling>
          <c:orientation val="minMax"/>
          <c:max val="35000"/>
          <c:min val="-9000"/>
        </c:scaling>
        <c:delete val="0"/>
        <c:axPos val="r"/>
        <c:numFmt formatCode="#,##0" sourceLinked="1"/>
        <c:majorTickMark val="out"/>
        <c:minorTickMark val="none"/>
        <c:tickLblPos val="nextTo"/>
        <c:crossAx val="117603712"/>
        <c:crosses val="max"/>
        <c:crossBetween val="between"/>
      </c:valAx>
      <c:catAx>
        <c:axId val="117603712"/>
        <c:scaling>
          <c:orientation val="minMax"/>
        </c:scaling>
        <c:delete val="1"/>
        <c:axPos val="b"/>
        <c:majorTickMark val="out"/>
        <c:minorTickMark val="none"/>
        <c:tickLblPos val="nextTo"/>
        <c:crossAx val="117602176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MK!$M$4</c:f>
              <c:strCache>
                <c:ptCount val="1"/>
                <c:pt idx="0">
                  <c:v>procenta fixace    (85-130%)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5D9-4457-8C4F-706224B8B529}"/>
              </c:ext>
            </c:extLst>
          </c:dPt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5D9-4457-8C4F-706224B8B529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5D9-4457-8C4F-706224B8B529}"/>
              </c:ext>
            </c:extLst>
          </c:dPt>
          <c:dPt>
            <c:idx val="13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5D9-4457-8C4F-706224B8B529}"/>
              </c:ext>
            </c:extLst>
          </c:dPt>
          <c:dPt>
            <c:idx val="14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5D9-4457-8C4F-706224B8B529}"/>
              </c:ext>
            </c:extLst>
          </c:dPt>
          <c:dPt>
            <c:idx val="15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F5D9-4457-8C4F-706224B8B529}"/>
              </c:ext>
            </c:extLst>
          </c:dPt>
          <c:dPt>
            <c:idx val="17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F5D9-4457-8C4F-706224B8B529}"/>
              </c:ext>
            </c:extLst>
          </c:dPt>
          <c:cat>
            <c:multiLvlStrRef>
              <c:f>MK!$K$5:$L$24</c:f>
              <c:multiLvlStrCache>
                <c:ptCount val="20"/>
                <c:lvl>
                  <c:pt idx="0">
                    <c:v>A</c:v>
                  </c:pt>
                  <c:pt idx="1">
                    <c:v>A</c:v>
                  </c:pt>
                  <c:pt idx="2">
                    <c:v>A</c:v>
                  </c:pt>
                  <c:pt idx="3">
                    <c:v>B</c:v>
                  </c:pt>
                  <c:pt idx="4">
                    <c:v>B</c:v>
                  </c:pt>
                  <c:pt idx="5">
                    <c:v>B</c:v>
                  </c:pt>
                  <c:pt idx="6">
                    <c:v>B</c:v>
                  </c:pt>
                  <c:pt idx="7">
                    <c:v>B</c:v>
                  </c:pt>
                  <c:pt idx="8">
                    <c:v>B</c:v>
                  </c:pt>
                  <c:pt idx="9">
                    <c:v>B</c:v>
                  </c:pt>
                  <c:pt idx="10">
                    <c:v>B</c:v>
                  </c:pt>
                  <c:pt idx="11">
                    <c:v>B</c:v>
                  </c:pt>
                  <c:pt idx="12">
                    <c:v>B</c:v>
                  </c:pt>
                  <c:pt idx="13">
                    <c:v>C</c:v>
                  </c:pt>
                  <c:pt idx="14">
                    <c:v>C</c:v>
                  </c:pt>
                  <c:pt idx="15">
                    <c:v>C</c:v>
                  </c:pt>
                  <c:pt idx="16">
                    <c:v>D</c:v>
                  </c:pt>
                  <c:pt idx="17">
                    <c:v>D</c:v>
                  </c:pt>
                  <c:pt idx="18">
                    <c:v>D</c:v>
                  </c:pt>
                  <c:pt idx="19">
                    <c:v>Dn/Cp</c:v>
                  </c:pt>
                </c:lvl>
                <c:lvl>
                  <c:pt idx="0">
                    <c:v>Národní muzeum</c:v>
                  </c:pt>
                  <c:pt idx="1">
                    <c:v>Národní památkový ústav</c:v>
                  </c:pt>
                  <c:pt idx="2">
                    <c:v>Národní galerie v Praze</c:v>
                  </c:pt>
                  <c:pt idx="3">
                    <c:v>Uměleckoprůmyslové museum v Praze</c:v>
                  </c:pt>
                  <c:pt idx="4">
                    <c:v>Moravské zemské muzeum</c:v>
                  </c:pt>
                  <c:pt idx="5">
                    <c:v>Národní knihovna České republiky</c:v>
                  </c:pt>
                  <c:pt idx="6">
                    <c:v>Moravská zemská knihovna v Brně</c:v>
                  </c:pt>
                  <c:pt idx="7">
                    <c:v>Slezské zemské muzeum</c:v>
                  </c:pt>
                  <c:pt idx="8">
                    <c:v>Institut umění - Divadelní ústav</c:v>
                  </c:pt>
                  <c:pt idx="9">
                    <c:v>Národní filmový archiv</c:v>
                  </c:pt>
                  <c:pt idx="10">
                    <c:v>Památník národního písemnictví</c:v>
                  </c:pt>
                  <c:pt idx="11">
                    <c:v>Technické muzeum v Brně</c:v>
                  </c:pt>
                  <c:pt idx="12">
                    <c:v>Muzeum umění Olomouc, státní příspěvková organizace</c:v>
                  </c:pt>
                  <c:pt idx="13">
                    <c:v>Moravská galerie v Brně</c:v>
                  </c:pt>
                  <c:pt idx="14">
                    <c:v>Národní technické museum</c:v>
                  </c:pt>
                  <c:pt idx="15">
                    <c:v>Valašské muzeum v přírodě v Rožnově pod Radhoštěm</c:v>
                  </c:pt>
                  <c:pt idx="16">
                    <c:v>Národní ústav lidové kultury</c:v>
                  </c:pt>
                  <c:pt idx="17">
                    <c:v>Husitské muzeum v Táboře</c:v>
                  </c:pt>
                  <c:pt idx="18">
                    <c:v>Národní informační a poradenské středisko pro kulturu</c:v>
                  </c:pt>
                  <c:pt idx="19">
                    <c:v>Muzeum skla a bižuterie v Jablonci nad Nisou</c:v>
                  </c:pt>
                </c:lvl>
              </c:multiLvlStrCache>
            </c:multiLvlStrRef>
          </c:cat>
          <c:val>
            <c:numRef>
              <c:f>MK!$M$5:$M$24</c:f>
              <c:numCache>
                <c:formatCode>0%</c:formatCode>
                <c:ptCount val="20"/>
                <c:pt idx="0">
                  <c:v>1.1710929156283374</c:v>
                </c:pt>
                <c:pt idx="1">
                  <c:v>1.2372965792095649</c:v>
                </c:pt>
                <c:pt idx="2">
                  <c:v>1.133670997577626</c:v>
                </c:pt>
                <c:pt idx="3">
                  <c:v>1.1066899868823787</c:v>
                </c:pt>
                <c:pt idx="4">
                  <c:v>1.0794726240615271</c:v>
                </c:pt>
                <c:pt idx="5">
                  <c:v>2.4355460385438974</c:v>
                </c:pt>
                <c:pt idx="6">
                  <c:v>1.7296400306356905</c:v>
                </c:pt>
                <c:pt idx="7">
                  <c:v>1.0794797687861271</c:v>
                </c:pt>
                <c:pt idx="8">
                  <c:v>1.0435313262815298</c:v>
                </c:pt>
                <c:pt idx="9">
                  <c:v>13.092715231788079</c:v>
                </c:pt>
                <c:pt idx="10">
                  <c:v>3.4584717607973423</c:v>
                </c:pt>
                <c:pt idx="11">
                  <c:v>19.240157480314959</c:v>
                </c:pt>
                <c:pt idx="13">
                  <c:v>1.0435080507022954</c:v>
                </c:pt>
                <c:pt idx="14">
                  <c:v>3.0971530249110319</c:v>
                </c:pt>
                <c:pt idx="15">
                  <c:v>8.0833333333333339</c:v>
                </c:pt>
                <c:pt idx="16">
                  <c:v>0.98232323232323238</c:v>
                </c:pt>
                <c:pt idx="17">
                  <c:v>5.7045454545454541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F5D9-4457-8C4F-706224B8B5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829632"/>
        <c:axId val="117831168"/>
      </c:barChart>
      <c:lineChart>
        <c:grouping val="standard"/>
        <c:varyColors val="0"/>
        <c:ser>
          <c:idx val="0"/>
          <c:order val="0"/>
          <c:tx>
            <c:strRef>
              <c:f>MK!$N$4</c:f>
              <c:strCache>
                <c:ptCount val="1"/>
                <c:pt idx="0">
                  <c:v>absolutní nárůst 2018-21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10"/>
            <c:spPr>
              <a:solidFill>
                <a:schemeClr val="tx1"/>
              </a:solidFill>
            </c:spPr>
          </c:marker>
          <c:dPt>
            <c:idx val="14"/>
            <c:marker>
              <c:spPr>
                <a:solidFill>
                  <a:schemeClr val="tx1"/>
                </a:solidFill>
                <a:ln w="0"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F-F5D9-4457-8C4F-706224B8B529}"/>
              </c:ext>
            </c:extLst>
          </c:dPt>
          <c:cat>
            <c:multiLvlStrRef>
              <c:f>MK!$K$5:$L$24</c:f>
              <c:multiLvlStrCache>
                <c:ptCount val="20"/>
                <c:lvl>
                  <c:pt idx="0">
                    <c:v>A</c:v>
                  </c:pt>
                  <c:pt idx="1">
                    <c:v>A</c:v>
                  </c:pt>
                  <c:pt idx="2">
                    <c:v>A</c:v>
                  </c:pt>
                  <c:pt idx="3">
                    <c:v>B</c:v>
                  </c:pt>
                  <c:pt idx="4">
                    <c:v>B</c:v>
                  </c:pt>
                  <c:pt idx="5">
                    <c:v>B</c:v>
                  </c:pt>
                  <c:pt idx="6">
                    <c:v>B</c:v>
                  </c:pt>
                  <c:pt idx="7">
                    <c:v>B</c:v>
                  </c:pt>
                  <c:pt idx="8">
                    <c:v>B</c:v>
                  </c:pt>
                  <c:pt idx="9">
                    <c:v>B</c:v>
                  </c:pt>
                  <c:pt idx="10">
                    <c:v>B</c:v>
                  </c:pt>
                  <c:pt idx="11">
                    <c:v>B</c:v>
                  </c:pt>
                  <c:pt idx="12">
                    <c:v>B</c:v>
                  </c:pt>
                  <c:pt idx="13">
                    <c:v>C</c:v>
                  </c:pt>
                  <c:pt idx="14">
                    <c:v>C</c:v>
                  </c:pt>
                  <c:pt idx="15">
                    <c:v>C</c:v>
                  </c:pt>
                  <c:pt idx="16">
                    <c:v>D</c:v>
                  </c:pt>
                  <c:pt idx="17">
                    <c:v>D</c:v>
                  </c:pt>
                  <c:pt idx="18">
                    <c:v>D</c:v>
                  </c:pt>
                  <c:pt idx="19">
                    <c:v>Dn/Cp</c:v>
                  </c:pt>
                </c:lvl>
                <c:lvl>
                  <c:pt idx="0">
                    <c:v>Národní muzeum</c:v>
                  </c:pt>
                  <c:pt idx="1">
                    <c:v>Národní památkový ústav</c:v>
                  </c:pt>
                  <c:pt idx="2">
                    <c:v>Národní galerie v Praze</c:v>
                  </c:pt>
                  <c:pt idx="3">
                    <c:v>Uměleckoprůmyslové museum v Praze</c:v>
                  </c:pt>
                  <c:pt idx="4">
                    <c:v>Moravské zemské muzeum</c:v>
                  </c:pt>
                  <c:pt idx="5">
                    <c:v>Národní knihovna České republiky</c:v>
                  </c:pt>
                  <c:pt idx="6">
                    <c:v>Moravská zemská knihovna v Brně</c:v>
                  </c:pt>
                  <c:pt idx="7">
                    <c:v>Slezské zemské muzeum</c:v>
                  </c:pt>
                  <c:pt idx="8">
                    <c:v>Institut umění - Divadelní ústav</c:v>
                  </c:pt>
                  <c:pt idx="9">
                    <c:v>Národní filmový archiv</c:v>
                  </c:pt>
                  <c:pt idx="10">
                    <c:v>Památník národního písemnictví</c:v>
                  </c:pt>
                  <c:pt idx="11">
                    <c:v>Technické muzeum v Brně</c:v>
                  </c:pt>
                  <c:pt idx="12">
                    <c:v>Muzeum umění Olomouc, státní příspěvková organizace</c:v>
                  </c:pt>
                  <c:pt idx="13">
                    <c:v>Moravská galerie v Brně</c:v>
                  </c:pt>
                  <c:pt idx="14">
                    <c:v>Národní technické museum</c:v>
                  </c:pt>
                  <c:pt idx="15">
                    <c:v>Valašské muzeum v přírodě v Rožnově pod Radhoštěm</c:v>
                  </c:pt>
                  <c:pt idx="16">
                    <c:v>Národní ústav lidové kultury</c:v>
                  </c:pt>
                  <c:pt idx="17">
                    <c:v>Husitské muzeum v Táboře</c:v>
                  </c:pt>
                  <c:pt idx="18">
                    <c:v>Národní informační a poradenské středisko pro kulturu</c:v>
                  </c:pt>
                  <c:pt idx="19">
                    <c:v>Muzeum skla a bižuterie v Jablonci nad Nisou</c:v>
                  </c:pt>
                </c:lvl>
              </c:multiLvlStrCache>
            </c:multiLvlStrRef>
          </c:cat>
          <c:val>
            <c:numRef>
              <c:f>MK!$N$5:$N$24</c:f>
              <c:numCache>
                <c:formatCode>#,##0</c:formatCode>
                <c:ptCount val="20"/>
                <c:pt idx="0">
                  <c:v>4806</c:v>
                </c:pt>
                <c:pt idx="1">
                  <c:v>4287</c:v>
                </c:pt>
                <c:pt idx="2">
                  <c:v>607</c:v>
                </c:pt>
                <c:pt idx="3">
                  <c:v>488</c:v>
                </c:pt>
                <c:pt idx="4">
                  <c:v>868</c:v>
                </c:pt>
                <c:pt idx="5">
                  <c:v>6704</c:v>
                </c:pt>
                <c:pt idx="6">
                  <c:v>2858</c:v>
                </c:pt>
                <c:pt idx="7">
                  <c:v>275</c:v>
                </c:pt>
                <c:pt idx="8">
                  <c:v>107</c:v>
                </c:pt>
                <c:pt idx="9">
                  <c:v>1826</c:v>
                </c:pt>
                <c:pt idx="10">
                  <c:v>1480</c:v>
                </c:pt>
                <c:pt idx="11">
                  <c:v>4633</c:v>
                </c:pt>
                <c:pt idx="12">
                  <c:v>769</c:v>
                </c:pt>
                <c:pt idx="13">
                  <c:v>127</c:v>
                </c:pt>
                <c:pt idx="14">
                  <c:v>5893</c:v>
                </c:pt>
                <c:pt idx="15">
                  <c:v>680</c:v>
                </c:pt>
                <c:pt idx="16">
                  <c:v>-42</c:v>
                </c:pt>
                <c:pt idx="17">
                  <c:v>621</c:v>
                </c:pt>
                <c:pt idx="18">
                  <c:v>1416</c:v>
                </c:pt>
                <c:pt idx="19">
                  <c:v>1646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0-F5D9-4457-8C4F-706224B8B5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7834880"/>
        <c:axId val="117833088"/>
      </c:lineChart>
      <c:catAx>
        <c:axId val="11782963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17831168"/>
        <c:crosses val="autoZero"/>
        <c:auto val="1"/>
        <c:lblAlgn val="ctr"/>
        <c:lblOffset val="100"/>
        <c:noMultiLvlLbl val="0"/>
      </c:catAx>
      <c:valAx>
        <c:axId val="117831168"/>
        <c:scaling>
          <c:logBase val="10"/>
          <c:orientation val="minMax"/>
          <c:max val="20"/>
          <c:min val="1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cs-CZ"/>
                  <a:t>procento fixace</a:t>
                </a:r>
              </a:p>
            </c:rich>
          </c:tx>
          <c:layout/>
          <c:overlay val="0"/>
        </c:title>
        <c:numFmt formatCode="0%" sourceLinked="1"/>
        <c:majorTickMark val="none"/>
        <c:minorTickMark val="none"/>
        <c:tickLblPos val="nextTo"/>
        <c:crossAx val="117829632"/>
        <c:crosses val="autoZero"/>
        <c:crossBetween val="between"/>
      </c:valAx>
      <c:valAx>
        <c:axId val="117833088"/>
        <c:scaling>
          <c:orientation val="minMax"/>
          <c:min val="0"/>
        </c:scaling>
        <c:delete val="0"/>
        <c:axPos val="r"/>
        <c:numFmt formatCode="#,##0" sourceLinked="1"/>
        <c:majorTickMark val="out"/>
        <c:minorTickMark val="none"/>
        <c:tickLblPos val="nextTo"/>
        <c:crossAx val="117834880"/>
        <c:crosses val="max"/>
        <c:crossBetween val="between"/>
      </c:valAx>
      <c:catAx>
        <c:axId val="1178348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7833088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b="1" dirty="0" smtClean="0">
                <a:solidFill>
                  <a:schemeClr val="tx1"/>
                </a:solidFill>
              </a:rPr>
              <a:t>AKADEMIE VĚD ČESKÉ REPUBLIKY</a:t>
            </a:r>
            <a:endParaRPr lang="en-GB" b="1" dirty="0">
              <a:solidFill>
                <a:schemeClr val="tx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0486765140642675E-2"/>
          <c:y val="0.1316120095454614"/>
          <c:w val="0.63792303492652958"/>
          <c:h val="0.68860104109689912"/>
        </c:manualLayout>
      </c:layout>
      <c:bubbleChart>
        <c:varyColors val="0"/>
        <c:ser>
          <c:idx val="0"/>
          <c:order val="0"/>
          <c:tx>
            <c:strRef>
              <c:f>Bubble!$C$3</c:f>
              <c:strCache>
                <c:ptCount val="1"/>
                <c:pt idx="0">
                  <c:v>(Oblast věd o neživé přírodě)</c:v>
                </c:pt>
              </c:strCache>
            </c:strRef>
          </c:tx>
          <c:spPr>
            <a:solidFill>
              <a:schemeClr val="accent2">
                <a:alpha val="60000"/>
              </a:schemeClr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8482-403B-85B7-2ECB7250CCCB}"/>
              </c:ext>
            </c:extLst>
          </c:dPt>
          <c:xVal>
            <c:numRef>
              <c:f>Bubble!$C$5:$C$11</c:f>
              <c:numCache>
                <c:formatCode>General</c:formatCode>
                <c:ptCount val="7"/>
                <c:pt idx="0">
                  <c:v>4</c:v>
                </c:pt>
                <c:pt idx="1">
                  <c:v>4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</c:numCache>
            </c:numRef>
          </c:xVal>
          <c:yVal>
            <c:numRef>
              <c:f>Bubble!$D$5:$D$11</c:f>
              <c:numCache>
                <c:formatCode>0.00</c:formatCode>
                <c:ptCount val="7"/>
                <c:pt idx="0">
                  <c:v>3.75</c:v>
                </c:pt>
                <c:pt idx="1">
                  <c:v>4</c:v>
                </c:pt>
                <c:pt idx="2">
                  <c:v>3.75</c:v>
                </c:pt>
                <c:pt idx="3">
                  <c:v>2.75</c:v>
                </c:pt>
                <c:pt idx="4">
                  <c:v>3.25</c:v>
                </c:pt>
                <c:pt idx="5">
                  <c:v>4</c:v>
                </c:pt>
                <c:pt idx="6">
                  <c:v>3</c:v>
                </c:pt>
              </c:numCache>
            </c:numRef>
          </c:yVal>
          <c:bubbleSize>
            <c:numRef>
              <c:f>Bubble!$E$5:$E$11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2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2-8482-403B-85B7-2ECB7250CCCB}"/>
            </c:ext>
          </c:extLst>
        </c:ser>
        <c:ser>
          <c:idx val="1"/>
          <c:order val="1"/>
          <c:tx>
            <c:strRef>
              <c:f>Bubble!$C$12</c:f>
              <c:strCache>
                <c:ptCount val="1"/>
                <c:pt idx="0">
                  <c:v>(Oblast věd o živé přírodě a chemických věd)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  <a:alpha val="83000"/>
              </a:schemeClr>
            </a:solidFill>
            <a:ln w="2540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40000"/>
                  <a:lumOff val="60000"/>
                  <a:alpha val="42000"/>
                </a:schemeClr>
              </a:solidFill>
              <a:ln w="254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8482-403B-85B7-2ECB7250CCCB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40000"/>
                  <a:lumOff val="60000"/>
                  <a:alpha val="50000"/>
                </a:schemeClr>
              </a:solidFill>
              <a:ln w="254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8482-403B-85B7-2ECB7250CCCB}"/>
              </c:ext>
            </c:extLst>
          </c:dPt>
          <c:xVal>
            <c:numRef>
              <c:f>Bubble!$C$13:$C$18</c:f>
              <c:numCache>
                <c:formatCode>General</c:formatCode>
                <c:ptCount val="6"/>
                <c:pt idx="0">
                  <c:v>4</c:v>
                </c:pt>
                <c:pt idx="1">
                  <c:v>4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</c:numCache>
            </c:numRef>
          </c:xVal>
          <c:yVal>
            <c:numRef>
              <c:f>Bubble!$D$13:$D$18</c:f>
              <c:numCache>
                <c:formatCode>General</c:formatCode>
                <c:ptCount val="6"/>
                <c:pt idx="0">
                  <c:v>4.03</c:v>
                </c:pt>
                <c:pt idx="1">
                  <c:v>3.78</c:v>
                </c:pt>
                <c:pt idx="2">
                  <c:v>3.03</c:v>
                </c:pt>
                <c:pt idx="3">
                  <c:v>3.78</c:v>
                </c:pt>
                <c:pt idx="4">
                  <c:v>2.78</c:v>
                </c:pt>
                <c:pt idx="5">
                  <c:v>4.03</c:v>
                </c:pt>
              </c:numCache>
            </c:numRef>
          </c:yVal>
          <c:bubbleSize>
            <c:numRef>
              <c:f>Bubble!$E$13:$E$18</c:f>
              <c:numCache>
                <c:formatCode>General</c:formatCode>
                <c:ptCount val="6"/>
                <c:pt idx="0">
                  <c:v>8</c:v>
                </c:pt>
                <c:pt idx="1">
                  <c:v>5</c:v>
                </c:pt>
                <c:pt idx="2">
                  <c:v>1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7-8482-403B-85B7-2ECB7250CCCB}"/>
            </c:ext>
          </c:extLst>
        </c:ser>
        <c:ser>
          <c:idx val="2"/>
          <c:order val="2"/>
          <c:tx>
            <c:strRef>
              <c:f>Bubble!$C$19</c:f>
              <c:strCache>
                <c:ptCount val="1"/>
                <c:pt idx="0">
                  <c:v>(Oblast humanitních a společenských věd)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  <a:alpha val="46000"/>
              </a:schemeClr>
            </a:solidFill>
            <a:ln w="25400"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5">
                  <a:lumMod val="60000"/>
                  <a:lumOff val="40000"/>
                  <a:alpha val="50000"/>
                </a:schemeClr>
              </a:solidFill>
              <a:ln w="254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482-403B-85B7-2ECB7250CCCB}"/>
              </c:ext>
            </c:extLst>
          </c:dPt>
          <c:xVal>
            <c:numRef>
              <c:f>Bubble!$C$20:$C$26</c:f>
              <c:numCache>
                <c:formatCode>General</c:formatCode>
                <c:ptCount val="7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  <c:pt idx="4">
                  <c:v>3</c:v>
                </c:pt>
                <c:pt idx="5">
                  <c:v>3</c:v>
                </c:pt>
                <c:pt idx="6">
                  <c:v>1</c:v>
                </c:pt>
              </c:numCache>
            </c:numRef>
          </c:xVal>
          <c:yVal>
            <c:numRef>
              <c:f>Bubble!$D$20:$D$26</c:f>
              <c:numCache>
                <c:formatCode>General</c:formatCode>
                <c:ptCount val="7"/>
                <c:pt idx="0">
                  <c:v>3.56</c:v>
                </c:pt>
                <c:pt idx="1">
                  <c:v>3.81</c:v>
                </c:pt>
                <c:pt idx="2">
                  <c:v>3.31</c:v>
                </c:pt>
                <c:pt idx="3">
                  <c:v>4.0599999999999996</c:v>
                </c:pt>
                <c:pt idx="4">
                  <c:v>3.81</c:v>
                </c:pt>
                <c:pt idx="5">
                  <c:v>3.31</c:v>
                </c:pt>
                <c:pt idx="6">
                  <c:v>4.0599999999999996</c:v>
                </c:pt>
              </c:numCache>
            </c:numRef>
          </c:yVal>
          <c:bubbleSize>
            <c:numRef>
              <c:f>Bubble!$E$20:$E$26</c:f>
              <c:numCache>
                <c:formatCode>General</c:formatCode>
                <c:ptCount val="7"/>
                <c:pt idx="0">
                  <c:v>6</c:v>
                </c:pt>
                <c:pt idx="1">
                  <c:v>4</c:v>
                </c:pt>
                <c:pt idx="2">
                  <c:v>1</c:v>
                </c:pt>
                <c:pt idx="3">
                  <c:v>1</c:v>
                </c:pt>
                <c:pt idx="4">
                  <c:v>4</c:v>
                </c:pt>
                <c:pt idx="5">
                  <c:v>1</c:v>
                </c:pt>
                <c:pt idx="6">
                  <c:v>1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A-8482-403B-85B7-2ECB7250CC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0"/>
        <c:axId val="123211136"/>
        <c:axId val="123221504"/>
      </c:bubbleChart>
      <c:valAx>
        <c:axId val="123211136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>
                    <a:solidFill>
                      <a:schemeClr val="tx1"/>
                    </a:solidFill>
                  </a:rPr>
                  <a:t>M1-2 (zn</a:t>
                </a:r>
                <a:r>
                  <a:rPr lang="cs-CZ" b="1">
                    <a:solidFill>
                      <a:schemeClr val="tx1"/>
                    </a:solidFill>
                  </a:rPr>
                  <a:t>ámka)</a:t>
                </a:r>
                <a:endParaRPr lang="en-GB" b="1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0.3690731856348064"/>
              <c:y val="0.8622366730935910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crossAx val="123221504"/>
        <c:crosses val="autoZero"/>
        <c:crossBetween val="midCat"/>
        <c:majorUnit val="1"/>
      </c:valAx>
      <c:valAx>
        <c:axId val="123221504"/>
        <c:scaling>
          <c:orientation val="minMax"/>
          <c:max val="4.5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>
                    <a:solidFill>
                      <a:schemeClr val="tx1"/>
                    </a:solidFill>
                  </a:rPr>
                  <a:t>M5</a:t>
                </a:r>
                <a:r>
                  <a:rPr lang="cs-CZ" b="1">
                    <a:solidFill>
                      <a:schemeClr val="tx1"/>
                    </a:solidFill>
                  </a:rPr>
                  <a:t> </a:t>
                </a:r>
                <a:r>
                  <a:rPr lang="en-US" b="1">
                    <a:solidFill>
                      <a:schemeClr val="tx1"/>
                    </a:solidFill>
                  </a:rPr>
                  <a:t>(zn</a:t>
                </a:r>
                <a:r>
                  <a:rPr lang="cs-CZ" b="1">
                    <a:solidFill>
                      <a:schemeClr val="tx1"/>
                    </a:solidFill>
                  </a:rPr>
                  <a:t>ámka)</a:t>
                </a:r>
                <a:endParaRPr lang="en-GB" b="1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2.8878820208578827E-2"/>
              <c:y val="0.3605988517568500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out"/>
        <c:minorTickMark val="none"/>
        <c:tickLblPos val="nextTo"/>
        <c:crossAx val="1232111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344108977027878"/>
          <c:y val="0.1274675636096966"/>
          <c:w val="0.26513518958072396"/>
          <c:h val="0.6936285964905702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b="1" dirty="0" smtClean="0">
                <a:solidFill>
                  <a:schemeClr val="tx1"/>
                </a:solidFill>
              </a:rPr>
              <a:t>VYSOKÉ</a:t>
            </a:r>
            <a:r>
              <a:rPr lang="cs-CZ" b="1" baseline="0" dirty="0" smtClean="0">
                <a:solidFill>
                  <a:schemeClr val="tx1"/>
                </a:solidFill>
              </a:rPr>
              <a:t> ŠKOLY</a:t>
            </a:r>
            <a:endParaRPr lang="en-GB" b="1" dirty="0">
              <a:solidFill>
                <a:schemeClr val="tx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8.5730518047833396E-2"/>
          <c:y val="0.14639240506329113"/>
          <c:w val="0.59175613361574442"/>
          <c:h val="0.66988665508397449"/>
        </c:manualLayout>
      </c:layout>
      <c:bubbleChart>
        <c:varyColors val="0"/>
        <c:ser>
          <c:idx val="0"/>
          <c:order val="0"/>
          <c:tx>
            <c:strRef>
              <c:f>Bubble!$C$4</c:f>
              <c:strCache>
                <c:ptCount val="1"/>
                <c:pt idx="0">
                  <c:v>(MULTIOBOROVÉ VYSOKÉ ŠKOLY)</c:v>
                </c:pt>
              </c:strCache>
            </c:strRef>
          </c:tx>
          <c:spPr>
            <a:solidFill>
              <a:schemeClr val="accent1">
                <a:alpha val="75000"/>
              </a:schemeClr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4A1B-469C-8D85-756ED6EB7228}"/>
              </c:ext>
            </c:extLst>
          </c:dPt>
          <c:xVal>
            <c:numRef>
              <c:f>Bubble!$C$6:$C$11</c:f>
              <c:numCache>
                <c:formatCode>General</c:formatCode>
                <c:ptCount val="6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3</c:v>
                </c:pt>
                <c:pt idx="4">
                  <c:v>2</c:v>
                </c:pt>
                <c:pt idx="5">
                  <c:v>2</c:v>
                </c:pt>
              </c:numCache>
            </c:numRef>
          </c:xVal>
          <c:yVal>
            <c:numRef>
              <c:f>Bubble!$D$6:$D$11</c:f>
              <c:numCache>
                <c:formatCode>0</c:formatCode>
                <c:ptCount val="6"/>
                <c:pt idx="0">
                  <c:v>4</c:v>
                </c:pt>
                <c:pt idx="1">
                  <c:v>3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3</c:v>
                </c:pt>
              </c:numCache>
            </c:numRef>
          </c:yVal>
          <c:bubbleSize>
            <c:numRef>
              <c:f>Bubble!$E$6:$E$11</c:f>
              <c:numCache>
                <c:formatCode>0</c:formatCode>
                <c:ptCount val="6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3</c:v>
                </c:pt>
                <c:pt idx="4">
                  <c:v>1</c:v>
                </c:pt>
                <c:pt idx="5">
                  <c:v>3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2-4A1B-469C-8D85-756ED6EB7228}"/>
            </c:ext>
          </c:extLst>
        </c:ser>
        <c:ser>
          <c:idx val="1"/>
          <c:order val="1"/>
          <c:tx>
            <c:strRef>
              <c:f>Bubble!$C$12</c:f>
              <c:strCache>
                <c:ptCount val="1"/>
                <c:pt idx="0">
                  <c:v>(TECHNICKÉ VYSOKÉ ŠKOLY)</c:v>
                </c:pt>
              </c:strCache>
            </c:strRef>
          </c:tx>
          <c:spPr>
            <a:solidFill>
              <a:schemeClr val="accent2">
                <a:alpha val="75000"/>
              </a:schemeClr>
            </a:solidFill>
            <a:ln w="25400">
              <a:noFill/>
            </a:ln>
            <a:effectLst/>
          </c:spPr>
          <c:invertIfNegative val="0"/>
          <c:xVal>
            <c:numRef>
              <c:f>Bubble!$C$14:$C$18</c:f>
              <c:numCache>
                <c:formatCode>General</c:formatCode>
                <c:ptCount val="5"/>
                <c:pt idx="0">
                  <c:v>4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</c:numCache>
            </c:numRef>
          </c:xVal>
          <c:yVal>
            <c:numRef>
              <c:f>Bubble!$D$14:$D$18</c:f>
              <c:numCache>
                <c:formatCode>0.0</c:formatCode>
                <c:ptCount val="5"/>
                <c:pt idx="0">
                  <c:v>4.03</c:v>
                </c:pt>
                <c:pt idx="1">
                  <c:v>3.03</c:v>
                </c:pt>
                <c:pt idx="2">
                  <c:v>3.03</c:v>
                </c:pt>
                <c:pt idx="3">
                  <c:v>4.03</c:v>
                </c:pt>
                <c:pt idx="4">
                  <c:v>3.03</c:v>
                </c:pt>
              </c:numCache>
            </c:numRef>
          </c:yVal>
          <c:bubbleSize>
            <c:numRef>
              <c:f>Bubble!$E$14:$E$18</c:f>
              <c:numCache>
                <c:formatCode>0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3-4A1B-469C-8D85-756ED6EB7228}"/>
            </c:ext>
          </c:extLst>
        </c:ser>
        <c:ser>
          <c:idx val="2"/>
          <c:order val="2"/>
          <c:tx>
            <c:strRef>
              <c:f>Bubble!$C$19</c:f>
              <c:strCache>
                <c:ptCount val="1"/>
                <c:pt idx="0">
                  <c:v>(ZEMĚDĚLSKÉ A VETERINÁRNÍ VYSOKÉ ŠKOLY)</c:v>
                </c:pt>
              </c:strCache>
            </c:strRef>
          </c:tx>
          <c:spPr>
            <a:solidFill>
              <a:schemeClr val="accent3">
                <a:alpha val="75000"/>
              </a:schemeClr>
            </a:solidFill>
            <a:ln w="25400">
              <a:noFill/>
            </a:ln>
            <a:effectLst/>
          </c:spPr>
          <c:invertIfNegative val="0"/>
          <c:xVal>
            <c:numRef>
              <c:f>Bubble!$C$21:$C$23</c:f>
              <c:numCache>
                <c:formatCode>General</c:formatCode>
                <c:ptCount val="3"/>
                <c:pt idx="0">
                  <c:v>3</c:v>
                </c:pt>
                <c:pt idx="1">
                  <c:v>2</c:v>
                </c:pt>
                <c:pt idx="2">
                  <c:v>2</c:v>
                </c:pt>
              </c:numCache>
            </c:numRef>
          </c:xVal>
          <c:yVal>
            <c:numRef>
              <c:f>Bubble!$D$21:$D$23</c:f>
              <c:numCache>
                <c:formatCode>0.00</c:formatCode>
                <c:ptCount val="3"/>
                <c:pt idx="0">
                  <c:v>3.06</c:v>
                </c:pt>
                <c:pt idx="1">
                  <c:v>4.0599999999999996</c:v>
                </c:pt>
                <c:pt idx="2">
                  <c:v>3.06</c:v>
                </c:pt>
              </c:numCache>
            </c:numRef>
          </c:yVal>
          <c:bubbleSize>
            <c:numRef>
              <c:f>Bubble!$E$21:$E$23</c:f>
              <c:numCache>
                <c:formatCode>0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4-4A1B-469C-8D85-756ED6EB7228}"/>
            </c:ext>
          </c:extLst>
        </c:ser>
        <c:ser>
          <c:idx val="3"/>
          <c:order val="3"/>
          <c:tx>
            <c:strRef>
              <c:f>Bubble!$C$24</c:f>
              <c:strCache>
                <c:ptCount val="1"/>
                <c:pt idx="0">
                  <c:v>(SPOLEČENSKOVĚDNÍ VYSOKÉ ŠKOLY)</c:v>
                </c:pt>
              </c:strCache>
            </c:strRef>
          </c:tx>
          <c:spPr>
            <a:solidFill>
              <a:schemeClr val="accent4">
                <a:alpha val="75000"/>
              </a:schemeClr>
            </a:solidFill>
            <a:ln w="25400">
              <a:noFill/>
            </a:ln>
            <a:effectLst/>
          </c:spPr>
          <c:invertIfNegative val="0"/>
          <c:xVal>
            <c:numRef>
              <c:f>Bubble!$C$26:$C$29</c:f>
              <c:numCache>
                <c:formatCode>General</c:formatCode>
                <c:ptCount val="4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xVal>
          <c:yVal>
            <c:numRef>
              <c:f>Bubble!$D$26:$D$29</c:f>
              <c:numCache>
                <c:formatCode>0</c:formatCode>
                <c:ptCount val="4"/>
                <c:pt idx="0">
                  <c:v>3.09</c:v>
                </c:pt>
                <c:pt idx="1">
                  <c:v>4.09</c:v>
                </c:pt>
                <c:pt idx="2">
                  <c:v>3.09</c:v>
                </c:pt>
                <c:pt idx="3">
                  <c:v>2.09</c:v>
                </c:pt>
              </c:numCache>
            </c:numRef>
          </c:yVal>
          <c:bubbleSize>
            <c:numRef>
              <c:f>Bubble!$E$26:$E$29</c:f>
              <c:numCache>
                <c:formatCode>0</c:formatCode>
                <c:ptCount val="4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5-4A1B-469C-8D85-756ED6EB7228}"/>
            </c:ext>
          </c:extLst>
        </c:ser>
        <c:ser>
          <c:idx val="4"/>
          <c:order val="4"/>
          <c:tx>
            <c:strRef>
              <c:f>Bubble!$C$30</c:f>
              <c:strCache>
                <c:ptCount val="1"/>
                <c:pt idx="0">
                  <c:v>(UMĚLECKÉ VYSOKÉ ŠKOLY)</c:v>
                </c:pt>
              </c:strCache>
            </c:strRef>
          </c:tx>
          <c:spPr>
            <a:solidFill>
              <a:schemeClr val="accent5">
                <a:alpha val="75000"/>
              </a:schemeClr>
            </a:solidFill>
            <a:ln w="25400">
              <a:noFill/>
            </a:ln>
            <a:effectLst/>
          </c:spPr>
          <c:invertIfNegative val="0"/>
          <c:xVal>
            <c:numRef>
              <c:f>Bubble!$C$32:$C$35</c:f>
              <c:numCache>
                <c:formatCode>General</c:formatCode>
                <c:ptCount val="4"/>
                <c:pt idx="0">
                  <c:v>4</c:v>
                </c:pt>
                <c:pt idx="1">
                  <c:v>4</c:v>
                </c:pt>
                <c:pt idx="2">
                  <c:v>2</c:v>
                </c:pt>
                <c:pt idx="3">
                  <c:v>2</c:v>
                </c:pt>
              </c:numCache>
            </c:numRef>
          </c:xVal>
          <c:yVal>
            <c:numRef>
              <c:f>Bubble!$D$32:$D$35</c:f>
              <c:numCache>
                <c:formatCode>0</c:formatCode>
                <c:ptCount val="4"/>
                <c:pt idx="0">
                  <c:v>2.12</c:v>
                </c:pt>
                <c:pt idx="1">
                  <c:v>4.12</c:v>
                </c:pt>
                <c:pt idx="2">
                  <c:v>3.12</c:v>
                </c:pt>
                <c:pt idx="3">
                  <c:v>2.12</c:v>
                </c:pt>
              </c:numCache>
            </c:numRef>
          </c:yVal>
          <c:bubbleSize>
            <c:numRef>
              <c:f>Bubble!$E$32:$E$35</c:f>
              <c:numCache>
                <c:formatCode>0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6-4A1B-469C-8D85-756ED6EB7228}"/>
            </c:ext>
          </c:extLst>
        </c:ser>
        <c:ser>
          <c:idx val="5"/>
          <c:order val="5"/>
          <c:tx>
            <c:strRef>
              <c:f>Bubble!$C$36</c:f>
              <c:strCache>
                <c:ptCount val="1"/>
                <c:pt idx="0">
                  <c:v>(NEUNIVERZITNÍ VYSOKÉ ŠKOLY)</c:v>
                </c:pt>
              </c:strCache>
            </c:strRef>
          </c:tx>
          <c:spPr>
            <a:solidFill>
              <a:schemeClr val="accent6">
                <a:alpha val="75000"/>
              </a:schemeClr>
            </a:solidFill>
            <a:ln w="25400">
              <a:noFill/>
            </a:ln>
            <a:effectLst/>
          </c:spPr>
          <c:invertIfNegative val="0"/>
          <c:xVal>
            <c:numRef>
              <c:f>Bubble!$C$38:$C$39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xVal>
          <c:yVal>
            <c:numRef>
              <c:f>Bubble!$D$38:$D$39</c:f>
              <c:numCache>
                <c:formatCode>0</c:formatCode>
                <c:ptCount val="2"/>
                <c:pt idx="0">
                  <c:v>3.15</c:v>
                </c:pt>
                <c:pt idx="1">
                  <c:v>2.15</c:v>
                </c:pt>
              </c:numCache>
            </c:numRef>
          </c:yVal>
          <c:bubbleSize>
            <c:numRef>
              <c:f>Bubble!$E$38:$E$39</c:f>
              <c:numCache>
                <c:formatCode>0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7-4A1B-469C-8D85-756ED6EB72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0"/>
        <c:axId val="122986496"/>
        <c:axId val="122988416"/>
      </c:bubbleChart>
      <c:valAx>
        <c:axId val="122986496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>
                    <a:solidFill>
                      <a:schemeClr val="tx1"/>
                    </a:solidFill>
                  </a:rPr>
                  <a:t>M1-2</a:t>
                </a:r>
                <a:r>
                  <a:rPr lang="en-GB" b="1" baseline="0">
                    <a:solidFill>
                      <a:schemeClr val="tx1"/>
                    </a:solidFill>
                  </a:rPr>
                  <a:t> (zn</a:t>
                </a:r>
                <a:r>
                  <a:rPr lang="cs-CZ" b="1" baseline="0">
                    <a:solidFill>
                      <a:schemeClr val="tx1"/>
                    </a:solidFill>
                  </a:rPr>
                  <a:t>ámka)</a:t>
                </a:r>
                <a:endParaRPr lang="en-GB" b="1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0.32487832053658106"/>
              <c:y val="0.8682061305534873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crossAx val="122988416"/>
        <c:crosses val="autoZero"/>
        <c:crossBetween val="midCat"/>
        <c:majorUnit val="1"/>
        <c:minorUnit val="0.1"/>
      </c:valAx>
      <c:valAx>
        <c:axId val="12298841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>
                    <a:solidFill>
                      <a:schemeClr val="tx1"/>
                    </a:solidFill>
                  </a:rPr>
                  <a:t>M5 (zn</a:t>
                </a:r>
                <a:r>
                  <a:rPr lang="cs-CZ" b="1">
                    <a:solidFill>
                      <a:schemeClr val="tx1"/>
                    </a:solidFill>
                  </a:rPr>
                  <a:t>á</a:t>
                </a:r>
                <a:r>
                  <a:rPr lang="en-GB" b="1">
                    <a:solidFill>
                      <a:schemeClr val="tx1"/>
                    </a:solidFill>
                  </a:rPr>
                  <a:t>mka)</a:t>
                </a:r>
              </a:p>
            </c:rich>
          </c:tx>
          <c:layout>
            <c:manualLayout>
              <c:xMode val="edge"/>
              <c:yMode val="edge"/>
              <c:x val="2.9102241637984291E-2"/>
              <c:y val="0.37305286671630677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@" sourceLinked="0"/>
        <c:majorTickMark val="none"/>
        <c:minorTickMark val="none"/>
        <c:tickLblPos val="nextTo"/>
        <c:crossAx val="1229864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8874968846835305"/>
          <c:y val="0.13132890709026229"/>
          <c:w val="0.24816606046071651"/>
          <c:h val="0.682573839662447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0.64801</cdr:x>
      <cdr:y>0.06611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0" y="0"/>
          <a:ext cx="4233488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cs-CZ" sz="1100" b="1" dirty="0"/>
            <a:t>Graf: </a:t>
          </a:r>
          <a:r>
            <a:rPr lang="cs-CZ" sz="1200" b="1" dirty="0" smtClean="0"/>
            <a:t>Počty </a:t>
          </a:r>
          <a:r>
            <a:rPr lang="cs-CZ" sz="1100" b="1" dirty="0" smtClean="0"/>
            <a:t>hodnocených výsledků podle oborových skupin</a:t>
          </a:r>
          <a:endParaRPr lang="cs-CZ" sz="1100" b="1" dirty="0"/>
        </a:p>
        <a:p xmlns:a="http://schemas.openxmlformats.org/drawingml/2006/main">
          <a:endParaRPr lang="cs-CZ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0.08544</cdr:x>
      <cdr:y>0.81329</cdr:y>
    </cdr:from>
    <cdr:to>
      <cdr:x>0.74441</cdr:x>
      <cdr:y>0.89551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24604154-6267-4785-9698-170081C3E6AD}"/>
            </a:ext>
          </a:extLst>
        </cdr:cNvPr>
        <cdr:cNvSpPr txBox="1"/>
      </cdr:nvSpPr>
      <cdr:spPr>
        <a:xfrm xmlns:a="http://schemas.openxmlformats.org/drawingml/2006/main">
          <a:off x="778565" y="3932583"/>
          <a:ext cx="6004892" cy="3975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/>
            <a:t>	</a:t>
          </a:r>
          <a:r>
            <a:rPr lang="en-GB" sz="900" b="1"/>
            <a:t>      D                                           C                                           B                                          A</a:t>
          </a:r>
        </a:p>
      </cdr:txBody>
    </cdr:sp>
  </cdr:relSizeAnchor>
  <cdr:relSizeAnchor xmlns:cdr="http://schemas.openxmlformats.org/drawingml/2006/chartDrawing">
    <cdr:from>
      <cdr:x>0.0509</cdr:x>
      <cdr:y>0.09387</cdr:y>
    </cdr:from>
    <cdr:to>
      <cdr:x>0.0918</cdr:x>
      <cdr:y>0.83556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="" xmlns:a16="http://schemas.microsoft.com/office/drawing/2014/main" id="{433212BF-7EB9-413B-8C26-0E354F4515F2}"/>
            </a:ext>
          </a:extLst>
        </cdr:cNvPr>
        <cdr:cNvSpPr txBox="1"/>
      </cdr:nvSpPr>
      <cdr:spPr>
        <a:xfrm xmlns:a="http://schemas.openxmlformats.org/drawingml/2006/main">
          <a:off x="463825" y="453886"/>
          <a:ext cx="372717" cy="35863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/>
        </a:p>
        <a:p xmlns:a="http://schemas.openxmlformats.org/drawingml/2006/main">
          <a:pPr>
            <a:lnSpc>
              <a:spcPts val="500"/>
            </a:lnSpc>
          </a:pPr>
          <a:endParaRPr lang="en-GB" sz="900"/>
        </a:p>
        <a:p xmlns:a="http://schemas.openxmlformats.org/drawingml/2006/main">
          <a:pPr>
            <a:lnSpc>
              <a:spcPts val="200"/>
            </a:lnSpc>
          </a:pPr>
          <a:endParaRPr lang="en-GB" sz="900"/>
        </a:p>
        <a:p xmlns:a="http://schemas.openxmlformats.org/drawingml/2006/main">
          <a:pPr>
            <a:lnSpc>
              <a:spcPts val="200"/>
            </a:lnSpc>
          </a:pPr>
          <a:endParaRPr lang="en-GB" sz="900"/>
        </a:p>
        <a:p xmlns:a="http://schemas.openxmlformats.org/drawingml/2006/main">
          <a:pPr>
            <a:lnSpc>
              <a:spcPts val="200"/>
            </a:lnSpc>
          </a:pPr>
          <a:endParaRPr lang="en-GB" sz="900"/>
        </a:p>
        <a:p xmlns:a="http://schemas.openxmlformats.org/drawingml/2006/main">
          <a:pPr>
            <a:lnSpc>
              <a:spcPts val="200"/>
            </a:lnSpc>
          </a:pPr>
          <a:endParaRPr lang="en-GB" sz="900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r>
            <a:rPr lang="en-GB" sz="900" b="1"/>
            <a:t>A</a:t>
          </a:r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r>
            <a:rPr lang="en-GB" sz="900" b="1"/>
            <a:t>A-B</a:t>
          </a:r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r>
            <a:rPr lang="en-GB" sz="900" b="1"/>
            <a:t>B</a:t>
          </a:r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r>
            <a:rPr lang="en-GB" sz="900" b="1"/>
            <a:t>B-C</a:t>
          </a:r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r>
            <a:rPr lang="en-GB" sz="900" b="1"/>
            <a:t>C</a:t>
          </a:r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r>
            <a:rPr lang="en-GB" sz="900" b="1"/>
            <a:t>C-D</a:t>
          </a:r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r>
            <a:rPr lang="en-GB" sz="900" b="1"/>
            <a:t>D</a:t>
          </a:r>
        </a:p>
        <a:p xmlns:a="http://schemas.openxmlformats.org/drawingml/2006/main">
          <a:pPr>
            <a:lnSpc>
              <a:spcPts val="500"/>
            </a:lnSpc>
          </a:pPr>
          <a:endParaRPr lang="en-GB" sz="900" b="1"/>
        </a:p>
        <a:p xmlns:a="http://schemas.openxmlformats.org/drawingml/2006/main">
          <a:pPr>
            <a:lnSpc>
              <a:spcPts val="500"/>
            </a:lnSpc>
          </a:pPr>
          <a:endParaRPr lang="en-GB" sz="900"/>
        </a:p>
        <a:p xmlns:a="http://schemas.openxmlformats.org/drawingml/2006/main">
          <a:endParaRPr lang="en-GB" sz="1100"/>
        </a:p>
        <a:p xmlns:a="http://schemas.openxmlformats.org/drawingml/2006/main">
          <a:endParaRPr lang="en-GB" sz="1100"/>
        </a:p>
        <a:p xmlns:a="http://schemas.openxmlformats.org/drawingml/2006/main">
          <a:endParaRPr lang="en-GB" sz="110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0.06852</cdr:x>
      <cdr:y>0.81856</cdr:y>
    </cdr:from>
    <cdr:to>
      <cdr:x>0.71565</cdr:x>
      <cdr:y>0.8742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="" xmlns:a16="http://schemas.microsoft.com/office/drawing/2014/main" id="{AD968240-1292-4089-89AB-EC9D7A991283}"/>
            </a:ext>
          </a:extLst>
        </cdr:cNvPr>
        <cdr:cNvSpPr txBox="1"/>
      </cdr:nvSpPr>
      <cdr:spPr>
        <a:xfrm xmlns:a="http://schemas.openxmlformats.org/drawingml/2006/main">
          <a:off x="621127" y="3957573"/>
          <a:ext cx="5866104" cy="269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900"/>
            <a:t>	</a:t>
          </a:r>
          <a:r>
            <a:rPr lang="en-GB" sz="900" b="1"/>
            <a:t>        D</a:t>
          </a:r>
          <a:r>
            <a:rPr lang="en-GB" sz="900" b="1" baseline="0"/>
            <a:t>                                      C 	                </a:t>
          </a:r>
          <a:r>
            <a:rPr lang="cs-CZ" sz="900" b="1" baseline="0"/>
            <a:t> </a:t>
          </a:r>
          <a:r>
            <a:rPr lang="en-GB" sz="900" b="1" baseline="0"/>
            <a:t>   B	</a:t>
          </a:r>
          <a:r>
            <a:rPr lang="cs-CZ" sz="900" b="1" baseline="0"/>
            <a:t>                       </a:t>
          </a:r>
          <a:r>
            <a:rPr lang="en-GB" sz="900" b="1" baseline="0"/>
            <a:t>   A  	</a:t>
          </a:r>
          <a:r>
            <a:rPr lang="en-GB" sz="1100" baseline="0"/>
            <a:t>		</a:t>
          </a:r>
          <a:endParaRPr lang="en-GB" sz="1100"/>
        </a:p>
      </cdr:txBody>
    </cdr:sp>
  </cdr:relSizeAnchor>
  <cdr:relSizeAnchor xmlns:cdr="http://schemas.openxmlformats.org/drawingml/2006/chartDrawing">
    <cdr:from>
      <cdr:x>0.05079</cdr:x>
      <cdr:y>0.10704</cdr:y>
    </cdr:from>
    <cdr:to>
      <cdr:x>0.09168</cdr:x>
      <cdr:y>0.84882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4E267DA9-A02A-4AE2-B6EE-86060838A313}"/>
            </a:ext>
          </a:extLst>
        </cdr:cNvPr>
        <cdr:cNvSpPr txBox="1"/>
      </cdr:nvSpPr>
      <cdr:spPr>
        <a:xfrm xmlns:a="http://schemas.openxmlformats.org/drawingml/2006/main">
          <a:off x="460375" y="517525"/>
          <a:ext cx="370685" cy="35863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GB" sz="1100"/>
        </a:p>
        <a:p xmlns:a="http://schemas.openxmlformats.org/drawingml/2006/main">
          <a:pPr>
            <a:lnSpc>
              <a:spcPts val="500"/>
            </a:lnSpc>
          </a:pPr>
          <a:endParaRPr lang="en-GB" sz="900"/>
        </a:p>
        <a:p xmlns:a="http://schemas.openxmlformats.org/drawingml/2006/main">
          <a:pPr>
            <a:lnSpc>
              <a:spcPts val="200"/>
            </a:lnSpc>
          </a:pPr>
          <a:endParaRPr lang="en-GB" sz="900"/>
        </a:p>
        <a:p xmlns:a="http://schemas.openxmlformats.org/drawingml/2006/main">
          <a:pPr>
            <a:lnSpc>
              <a:spcPts val="200"/>
            </a:lnSpc>
          </a:pPr>
          <a:endParaRPr lang="en-GB" sz="900"/>
        </a:p>
        <a:p xmlns:a="http://schemas.openxmlformats.org/drawingml/2006/main">
          <a:pPr>
            <a:lnSpc>
              <a:spcPts val="200"/>
            </a:lnSpc>
          </a:pPr>
          <a:endParaRPr lang="en-GB" sz="900"/>
        </a:p>
        <a:p xmlns:a="http://schemas.openxmlformats.org/drawingml/2006/main">
          <a:pPr>
            <a:lnSpc>
              <a:spcPts val="200"/>
            </a:lnSpc>
          </a:pPr>
          <a:endParaRPr lang="en-GB" sz="900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r>
            <a:rPr lang="en-GB" sz="900" b="1"/>
            <a:t>A</a:t>
          </a:r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r>
            <a:rPr lang="en-GB" sz="900" b="1"/>
            <a:t>A-B</a:t>
          </a:r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cs-CZ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r>
            <a:rPr lang="en-GB" sz="900" b="1"/>
            <a:t>B</a:t>
          </a:r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r>
            <a:rPr lang="en-GB" sz="900" b="1"/>
            <a:t>B-C</a:t>
          </a:r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r>
            <a:rPr lang="en-GB" sz="900" b="1"/>
            <a:t>C</a:t>
          </a:r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r>
            <a:rPr lang="en-GB" sz="900" b="1"/>
            <a:t>C-D</a:t>
          </a:r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endParaRPr lang="en-GB" sz="900" b="1"/>
        </a:p>
        <a:p xmlns:a="http://schemas.openxmlformats.org/drawingml/2006/main">
          <a:pPr>
            <a:lnSpc>
              <a:spcPts val="200"/>
            </a:lnSpc>
          </a:pPr>
          <a:r>
            <a:rPr lang="en-GB" sz="900" b="1"/>
            <a:t>D</a:t>
          </a:r>
        </a:p>
        <a:p xmlns:a="http://schemas.openxmlformats.org/drawingml/2006/main">
          <a:pPr>
            <a:lnSpc>
              <a:spcPts val="500"/>
            </a:lnSpc>
          </a:pPr>
          <a:endParaRPr lang="en-GB" sz="900" b="1"/>
        </a:p>
        <a:p xmlns:a="http://schemas.openxmlformats.org/drawingml/2006/main">
          <a:pPr>
            <a:lnSpc>
              <a:spcPts val="500"/>
            </a:lnSpc>
          </a:pPr>
          <a:endParaRPr lang="en-GB" sz="900"/>
        </a:p>
        <a:p xmlns:a="http://schemas.openxmlformats.org/drawingml/2006/main">
          <a:endParaRPr lang="en-GB" sz="1100"/>
        </a:p>
        <a:p xmlns:a="http://schemas.openxmlformats.org/drawingml/2006/main">
          <a:endParaRPr lang="en-GB" sz="1100"/>
        </a:p>
        <a:p xmlns:a="http://schemas.openxmlformats.org/drawingml/2006/main">
          <a:endParaRPr lang="en-GB" sz="110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07C163-0DF7-40C9-9902-260275D46B66}" type="datetimeFigureOut">
              <a:rPr lang="cs-CZ" smtClean="0"/>
              <a:t>24.03.2022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78278-BD8F-4D26-8A57-67B2422B6F6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315337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BA0C9-7A86-44F9-861D-9EE2ACD44E91}" type="datetimeFigureOut">
              <a:rPr lang="cs-CZ" smtClean="0"/>
              <a:t>24.03.2022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BCB2F-E99E-4D62-8C5F-2157B9B947E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688043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8BCB2F-E99E-4D62-8C5F-2157B9B947E5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4969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8BCB2F-E99E-4D62-8C5F-2157B9B947E5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2385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8BCB2F-E99E-4D62-8C5F-2157B9B947E5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16564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8BCB2F-E99E-4D62-8C5F-2157B9B947E5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1656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51C7C-1096-4FD0-A5CD-A7E0BAFE522F}" type="datetime1">
              <a:rPr lang="cs-CZ" smtClean="0"/>
              <a:t>24.03.2022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825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A601C-7BF6-4F10-A904-3263A531D4C2}" type="datetime1">
              <a:rPr lang="cs-CZ" smtClean="0"/>
              <a:t>24.03.2022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9108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7059-C339-4992-8247-530EE3C94D16}" type="datetime1">
              <a:rPr lang="cs-CZ" smtClean="0"/>
              <a:t>24.03.2022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9360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5104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81564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66006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2079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16643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40589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1297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3283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335A2-EF1C-49EF-91E9-C12449F6CE7C}" type="datetime1">
              <a:rPr lang="cs-CZ" smtClean="0"/>
              <a:t>24.03.2022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04145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9935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375727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89377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2" name="Obrázek 41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3" name="Obrázek 42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5782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3F046-E8FA-4785-9E12-98FEB8FEC981}" type="datetime1">
              <a:rPr lang="cs-CZ" smtClean="0"/>
              <a:t>24.03.2022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6212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B426-27DD-4A25-9E03-1DF7F3DEFBF5}" type="datetime1">
              <a:rPr lang="cs-CZ" smtClean="0"/>
              <a:t>24.03.2022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402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863ED-D7E1-461A-9D4D-D424224154EF}" type="datetime1">
              <a:rPr lang="cs-CZ" smtClean="0"/>
              <a:t>24.03.2022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7888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0BE9-189F-42B8-91D1-AA1E7D2298BC}" type="datetime1">
              <a:rPr lang="cs-CZ" smtClean="0"/>
              <a:t>24.03.2022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68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AEAE-B930-4CAB-B049-13E515A4023B}" type="datetime1">
              <a:rPr lang="cs-CZ" smtClean="0"/>
              <a:t>24.03.2022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3329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7AE18-C3A7-43B6-9B9D-0E94D78F711E}" type="datetime1">
              <a:rPr lang="cs-CZ" smtClean="0"/>
              <a:t>24.03.2022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4913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3EFD-EDAB-4B68-A3D7-5112897ABE72}" type="datetime1">
              <a:rPr lang="cs-CZ" smtClean="0"/>
              <a:t>24.03.2022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8530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53B3E-BF58-4092-901E-5E5907E0F2BA}" type="datetime1">
              <a:rPr lang="cs-CZ" smtClean="0"/>
              <a:t>24.03.2022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9030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stomShape 1" hidden="1"/>
          <p:cNvSpPr/>
          <p:nvPr/>
        </p:nvSpPr>
        <p:spPr>
          <a:xfrm>
            <a:off x="8143920" y="6500880"/>
            <a:ext cx="484560" cy="35604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" name="CustomShape 2" hidden="1"/>
          <p:cNvSpPr/>
          <p:nvPr/>
        </p:nvSpPr>
        <p:spPr>
          <a:xfrm>
            <a:off x="357120" y="6500880"/>
            <a:ext cx="549972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cs-CZ" sz="1600" spc="-1" baseline="3000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Sekce místopředsedy vlády pro vědu, výzkum a inovace | www.vyzkum.cz</a:t>
            </a:r>
            <a:endParaRPr lang="cs-CZ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" name="Line 3"/>
          <p:cNvSpPr/>
          <p:nvPr/>
        </p:nvSpPr>
        <p:spPr>
          <a:xfrm flipH="1" flipV="1">
            <a:off x="428400" y="6500520"/>
            <a:ext cx="7429680" cy="18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" name="Obrázek 8"/>
          <p:cNvPicPr/>
          <p:nvPr/>
        </p:nvPicPr>
        <p:blipFill>
          <a:blip r:embed="rId14"/>
          <a:stretch/>
        </p:blipFill>
        <p:spPr>
          <a:xfrm>
            <a:off x="0" y="0"/>
            <a:ext cx="9142920" cy="1725480"/>
          </a:xfrm>
          <a:prstGeom prst="rect">
            <a:avLst/>
          </a:prstGeom>
          <a:ln>
            <a:noFill/>
          </a:ln>
        </p:spPr>
      </p:pic>
      <p:sp>
        <p:nvSpPr>
          <p:cNvPr id="4" name="CustomShape 4"/>
          <p:cNvSpPr/>
          <p:nvPr/>
        </p:nvSpPr>
        <p:spPr>
          <a:xfrm>
            <a:off x="0" y="0"/>
            <a:ext cx="9142920" cy="685692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5"/>
          <p:cNvSpPr/>
          <p:nvPr/>
        </p:nvSpPr>
        <p:spPr>
          <a:xfrm>
            <a:off x="8143920" y="6500880"/>
            <a:ext cx="484560" cy="35604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6"/>
          <p:cNvSpPr/>
          <p:nvPr/>
        </p:nvSpPr>
        <p:spPr>
          <a:xfrm>
            <a:off x="8072640" y="6500880"/>
            <a:ext cx="608400" cy="3560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fld id="{37AFA359-B4AE-4E3E-BC81-789F710B0248}" type="slidenum">
              <a:rPr lang="cs-CZ" sz="1400" b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ctr"/>
              <a:t>‹#›</a:t>
            </a:fld>
            <a:endParaRPr lang="cs-CZ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7" name="Obrázek 35"/>
          <p:cNvPicPr/>
          <p:nvPr/>
        </p:nvPicPr>
        <p:blipFill>
          <a:blip r:embed="rId15"/>
          <a:stretch/>
        </p:blipFill>
        <p:spPr>
          <a:xfrm>
            <a:off x="1512000" y="2432520"/>
            <a:ext cx="6335640" cy="1131120"/>
          </a:xfrm>
          <a:prstGeom prst="rect">
            <a:avLst/>
          </a:prstGeom>
          <a:ln>
            <a:noFill/>
          </a:ln>
        </p:spPr>
      </p:pic>
      <p:sp>
        <p:nvSpPr>
          <p:cNvPr id="8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nadpisu</a:t>
            </a:r>
          </a:p>
        </p:txBody>
      </p:sp>
      <p:sp>
        <p:nvSpPr>
          <p:cNvPr id="9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osnovy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 osnovy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 osnovy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Šestá úroveň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Sedmá úroveň</a:t>
            </a:r>
          </a:p>
        </p:txBody>
      </p:sp>
    </p:spTree>
    <p:extLst>
      <p:ext uri="{BB962C8B-B14F-4D97-AF65-F5344CB8AC3E}">
        <p14:creationId xmlns:p14="http://schemas.microsoft.com/office/powerpoint/2010/main" val="1832123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hodnoceni.rvvi.cz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m17.rvvi.cz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1331640" y="4077072"/>
            <a:ext cx="6456960" cy="121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cs-CZ" sz="4400" b="1" dirty="0" smtClean="0"/>
              <a:t>Implementace METODIKY 2017+</a:t>
            </a:r>
          </a:p>
          <a:p>
            <a:pPr>
              <a:spcBef>
                <a:spcPts val="600"/>
              </a:spcBef>
            </a:pPr>
            <a:r>
              <a:rPr lang="cs-CZ" dirty="0"/>
              <a:t>2</a:t>
            </a:r>
            <a:r>
              <a:rPr lang="cs-CZ" dirty="0" smtClean="0"/>
              <a:t>5. března 2022, 377. zasedání RVVI</a:t>
            </a:r>
          </a:p>
          <a:p>
            <a:pPr>
              <a:spcBef>
                <a:spcPts val="600"/>
              </a:spcBef>
            </a:pPr>
            <a:r>
              <a:rPr lang="cs-CZ" dirty="0" smtClean="0"/>
              <a:t>Štěpán </a:t>
            </a:r>
            <a:r>
              <a:rPr lang="cs-CZ" dirty="0" err="1" smtClean="0"/>
              <a:t>Jurajda</a:t>
            </a:r>
            <a:endParaRPr lang="cs-CZ" dirty="0"/>
          </a:p>
          <a:p>
            <a:pPr>
              <a:spcBef>
                <a:spcPts val="600"/>
              </a:spcBef>
            </a:pPr>
            <a:endParaRPr lang="cs-CZ" dirty="0">
              <a:solidFill>
                <a:prstClr val="black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" y="6411113"/>
            <a:ext cx="9144000" cy="446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54535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47664" y="296274"/>
            <a:ext cx="7139136" cy="745115"/>
          </a:xfrm>
        </p:spPr>
        <p:txBody>
          <a:bodyPr>
            <a:noAutofit/>
          </a:bodyPr>
          <a:lstStyle/>
          <a:p>
            <a:r>
              <a:rPr lang="cs-CZ" sz="3600" b="1" dirty="0" smtClean="0"/>
              <a:t>Počet </a:t>
            </a:r>
            <a:r>
              <a:rPr lang="cs-CZ" sz="3600" b="1" dirty="0"/>
              <a:t>výsledků hodnocených v </a:t>
            </a:r>
            <a:r>
              <a:rPr lang="cs-CZ" sz="3600" b="1" dirty="0" smtClean="0"/>
              <a:t>M1 </a:t>
            </a:r>
            <a:r>
              <a:rPr lang="cs-CZ" sz="1400" b="1" dirty="0"/>
              <a:t/>
            </a:r>
            <a:br>
              <a:rPr lang="cs-CZ" sz="1400" b="1" dirty="0"/>
            </a:br>
            <a:r>
              <a:rPr lang="cs-CZ" sz="1400" b="1" dirty="0" smtClean="0"/>
              <a:t>období </a:t>
            </a:r>
            <a:r>
              <a:rPr lang="pt-BR" sz="1400" b="1" dirty="0" smtClean="0"/>
              <a:t>H17+H18+H19+H20</a:t>
            </a:r>
            <a:r>
              <a:rPr lang="pt-BR" sz="1400" dirty="0" smtClean="0"/>
              <a:t> </a:t>
            </a:r>
            <a:endParaRPr lang="cs-CZ" sz="14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611560" y="1484784"/>
            <a:ext cx="82192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endParaRPr lang="cs-CZ" dirty="0"/>
          </a:p>
        </p:txBody>
      </p:sp>
      <p:graphicFrame>
        <p:nvGraphicFramePr>
          <p:cNvPr id="7" name="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1178303"/>
              </p:ext>
            </p:extLst>
          </p:nvPr>
        </p:nvGraphicFramePr>
        <p:xfrm>
          <a:off x="1850680" y="3429000"/>
          <a:ext cx="6533103" cy="3267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Tabul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255220"/>
              </p:ext>
            </p:extLst>
          </p:nvPr>
        </p:nvGraphicFramePr>
        <p:xfrm>
          <a:off x="611560" y="1781535"/>
          <a:ext cx="8075239" cy="1204070"/>
        </p:xfrm>
        <a:graphic>
          <a:graphicData uri="http://schemas.openxmlformats.org/drawingml/2006/table">
            <a:tbl>
              <a:tblPr/>
              <a:tblGrid>
                <a:gridCol w="1584176">
                  <a:extLst>
                    <a:ext uri="{9D8B030D-6E8A-4147-A177-3AD203B41FA5}">
                      <a16:colId xmlns="" xmlns:a16="http://schemas.microsoft.com/office/drawing/2014/main" val="2171523617"/>
                    </a:ext>
                  </a:extLst>
                </a:gridCol>
                <a:gridCol w="1084899">
                  <a:extLst>
                    <a:ext uri="{9D8B030D-6E8A-4147-A177-3AD203B41FA5}">
                      <a16:colId xmlns="" xmlns:a16="http://schemas.microsoft.com/office/drawing/2014/main" val="4075882467"/>
                    </a:ext>
                  </a:extLst>
                </a:gridCol>
                <a:gridCol w="976661">
                  <a:extLst>
                    <a:ext uri="{9D8B030D-6E8A-4147-A177-3AD203B41FA5}">
                      <a16:colId xmlns="" xmlns:a16="http://schemas.microsoft.com/office/drawing/2014/main" val="1844887330"/>
                    </a:ext>
                  </a:extLst>
                </a:gridCol>
                <a:gridCol w="976661">
                  <a:extLst>
                    <a:ext uri="{9D8B030D-6E8A-4147-A177-3AD203B41FA5}">
                      <a16:colId xmlns="" xmlns:a16="http://schemas.microsoft.com/office/drawing/2014/main" val="4095760386"/>
                    </a:ext>
                  </a:extLst>
                </a:gridCol>
                <a:gridCol w="976661">
                  <a:extLst>
                    <a:ext uri="{9D8B030D-6E8A-4147-A177-3AD203B41FA5}">
                      <a16:colId xmlns="" xmlns:a16="http://schemas.microsoft.com/office/drawing/2014/main" val="2067557087"/>
                    </a:ext>
                  </a:extLst>
                </a:gridCol>
                <a:gridCol w="976661">
                  <a:extLst>
                    <a:ext uri="{9D8B030D-6E8A-4147-A177-3AD203B41FA5}">
                      <a16:colId xmlns="" xmlns:a16="http://schemas.microsoft.com/office/drawing/2014/main" val="573993541"/>
                    </a:ext>
                  </a:extLst>
                </a:gridCol>
                <a:gridCol w="976661">
                  <a:extLst>
                    <a:ext uri="{9D8B030D-6E8A-4147-A177-3AD203B41FA5}">
                      <a16:colId xmlns="" xmlns:a16="http://schemas.microsoft.com/office/drawing/2014/main" val="4178590349"/>
                    </a:ext>
                  </a:extLst>
                </a:gridCol>
                <a:gridCol w="522859">
                  <a:extLst>
                    <a:ext uri="{9D8B030D-6E8A-4147-A177-3AD203B41FA5}">
                      <a16:colId xmlns="" xmlns:a16="http://schemas.microsoft.com/office/drawing/2014/main" val="2926762065"/>
                    </a:ext>
                  </a:extLst>
                </a:gridCol>
              </a:tblGrid>
              <a:tr h="279313"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Počet hodnocených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výsledků za</a:t>
                      </a:r>
                      <a:endParaRPr lang="cs-CZ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9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oborovou skupinu</a:t>
                      </a:r>
                      <a:endParaRPr lang="cs-CZ" sz="9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8" marR="7518" marT="75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8" marR="7518" marT="75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8" marR="7518" marT="7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8" marR="7518" marT="7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18" marR="7518" marT="7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18" marR="7518" marT="7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18" marR="7518" marT="7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18" marR="7518" marT="7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19756431"/>
                  </a:ext>
                </a:extLst>
              </a:tr>
              <a:tr h="4295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Krit</a:t>
                      </a:r>
                      <a:r>
                        <a:rPr lang="cs-CZ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é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rium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8" marR="7518" marT="75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 Natural sciences</a:t>
                      </a:r>
                    </a:p>
                  </a:txBody>
                  <a:tcPr marL="7518" marR="7518" marT="75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Engineering and Technology </a:t>
                      </a:r>
                    </a:p>
                  </a:txBody>
                  <a:tcPr marL="7518" marR="7518" marT="751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 Medical and Health Sciences</a:t>
                      </a:r>
                    </a:p>
                  </a:txBody>
                  <a:tcPr marL="7518" marR="7518" marT="751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Agricultural and veterinary sciences</a:t>
                      </a:r>
                    </a:p>
                  </a:txBody>
                  <a:tcPr marL="7518" marR="7518" marT="751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 Social Sciences</a:t>
                      </a:r>
                    </a:p>
                  </a:txBody>
                  <a:tcPr marL="7518" marR="7518" marT="751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 Humanities and the Arts</a:t>
                      </a:r>
                    </a:p>
                  </a:txBody>
                  <a:tcPr marL="7518" marR="7518" marT="751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Celkový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součet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8" marR="7518" marT="75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715975"/>
                  </a:ext>
                </a:extLst>
              </a:tr>
              <a:tr h="15918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Přínos k poznání</a:t>
                      </a:r>
                    </a:p>
                  </a:txBody>
                  <a:tcPr marL="7518" marR="7518" marT="7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1 684</a:t>
                      </a:r>
                    </a:p>
                  </a:txBody>
                  <a:tcPr marL="7518" marR="7518" marT="75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629</a:t>
                      </a:r>
                    </a:p>
                  </a:txBody>
                  <a:tcPr marL="7518" marR="7518" marT="75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580</a:t>
                      </a:r>
                    </a:p>
                  </a:txBody>
                  <a:tcPr marL="7518" marR="7518" marT="75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</a:t>
                      </a:r>
                    </a:p>
                  </a:txBody>
                  <a:tcPr marL="7518" marR="7518" marT="75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1 009</a:t>
                      </a:r>
                    </a:p>
                  </a:txBody>
                  <a:tcPr marL="7518" marR="7518" marT="75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1 835</a:t>
                      </a:r>
                    </a:p>
                  </a:txBody>
                  <a:tcPr marL="7518" marR="7518" marT="75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5 954</a:t>
                      </a:r>
                    </a:p>
                  </a:txBody>
                  <a:tcPr marL="7518" marR="7518" marT="75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28476384"/>
                  </a:ext>
                </a:extLst>
              </a:tr>
              <a:tr h="16676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Společenská relevance</a:t>
                      </a:r>
                    </a:p>
                  </a:txBody>
                  <a:tcPr marL="7518" marR="7518" marT="7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831</a:t>
                      </a:r>
                    </a:p>
                  </a:txBody>
                  <a:tcPr marL="7518" marR="7518" marT="75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1 524</a:t>
                      </a:r>
                    </a:p>
                  </a:txBody>
                  <a:tcPr marL="7518" marR="7518" marT="75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447</a:t>
                      </a:r>
                    </a:p>
                  </a:txBody>
                  <a:tcPr marL="7518" marR="7518" marT="75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544</a:t>
                      </a:r>
                    </a:p>
                  </a:txBody>
                  <a:tcPr marL="7518" marR="7518" marT="75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976</a:t>
                      </a:r>
                    </a:p>
                  </a:txBody>
                  <a:tcPr marL="7518" marR="7518" marT="75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452</a:t>
                      </a:r>
                    </a:p>
                  </a:txBody>
                  <a:tcPr marL="7518" marR="7518" marT="75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4 774</a:t>
                      </a:r>
                    </a:p>
                  </a:txBody>
                  <a:tcPr marL="7518" marR="7518" marT="75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20241160"/>
                  </a:ext>
                </a:extLst>
              </a:tr>
              <a:tr h="16676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Celkový součet</a:t>
                      </a:r>
                    </a:p>
                  </a:txBody>
                  <a:tcPr marL="7518" marR="7518" marT="7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2 515</a:t>
                      </a:r>
                    </a:p>
                  </a:txBody>
                  <a:tcPr marL="7518" marR="7518" marT="75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2 153</a:t>
                      </a:r>
                    </a:p>
                  </a:txBody>
                  <a:tcPr marL="7518" marR="7518" marT="75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1 027</a:t>
                      </a:r>
                    </a:p>
                  </a:txBody>
                  <a:tcPr marL="7518" marR="7518" marT="75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761</a:t>
                      </a:r>
                    </a:p>
                  </a:txBody>
                  <a:tcPr marL="7518" marR="7518" marT="75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1 985</a:t>
                      </a:r>
                    </a:p>
                  </a:txBody>
                  <a:tcPr marL="7518" marR="7518" marT="75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2 287</a:t>
                      </a:r>
                    </a:p>
                  </a:txBody>
                  <a:tcPr marL="7518" marR="7518" marT="75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10 728</a:t>
                      </a:r>
                    </a:p>
                  </a:txBody>
                  <a:tcPr marL="7518" marR="7518" marT="75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269068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847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47664" y="296275"/>
            <a:ext cx="7139136" cy="778098"/>
          </a:xfrm>
        </p:spPr>
        <p:txBody>
          <a:bodyPr>
            <a:noAutofit/>
          </a:bodyPr>
          <a:lstStyle/>
          <a:p>
            <a:r>
              <a:rPr lang="cs-CZ" sz="3600" b="1" dirty="0" smtClean="0"/>
              <a:t>Modul 2: H17 – H20 </a:t>
            </a:r>
            <a:r>
              <a:rPr lang="cs-CZ" sz="3600" b="1" dirty="0" err="1" smtClean="0"/>
              <a:t>overview</a:t>
            </a:r>
            <a:r>
              <a:rPr lang="cs-CZ" sz="3600" b="1" dirty="0" smtClean="0"/>
              <a:t> </a:t>
            </a:r>
            <a:endParaRPr lang="cs-CZ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83568" y="1484785"/>
            <a:ext cx="81369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Pomocí bibliometrické analýzy bylo za 4 roky zhodnoceno </a:t>
            </a:r>
            <a:r>
              <a:rPr lang="cs-CZ" dirty="0" smtClean="0"/>
              <a:t>téměř </a:t>
            </a:r>
            <a:r>
              <a:rPr lang="cs-CZ" b="1" dirty="0" smtClean="0"/>
              <a:t>100 000 výsledků</a:t>
            </a:r>
          </a:p>
          <a:p>
            <a:endParaRPr lang="cs-CZ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dirty="0" smtClean="0"/>
              <a:t>Hodnocení je </a:t>
            </a:r>
            <a:r>
              <a:rPr lang="cs-CZ" b="1" dirty="0" smtClean="0"/>
              <a:t>přísně oborové </a:t>
            </a:r>
            <a:r>
              <a:rPr lang="cs-CZ" dirty="0" smtClean="0"/>
              <a:t>(primárně FORD, doplňkově WoS Categories) </a:t>
            </a:r>
          </a:p>
          <a:p>
            <a:pPr lvl="0"/>
            <a:endParaRPr lang="cs-CZ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dirty="0" smtClean="0"/>
              <a:t>Indikátor AIS (odolnější vůči manipulacím a zohledňující váhu citací)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dirty="0" smtClean="0"/>
              <a:t>Výsledky jsou sledovány v kvartilovém rozložení + top decil</a:t>
            </a:r>
          </a:p>
          <a:p>
            <a:pPr lvl="0"/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Základním parametrem M2 je </a:t>
            </a:r>
            <a:r>
              <a:rPr lang="cs-CZ" b="1" dirty="0" smtClean="0"/>
              <a:t>mezinárodní benchmark </a:t>
            </a:r>
            <a:r>
              <a:rPr lang="cs-CZ" dirty="0" smtClean="0"/>
              <a:t>(svět, EU15), bez kterého  nelze oborovým profilům za ČR správně rozumět</a:t>
            </a: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Odborné panely poskytují komentáře k jednotlivým oborům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Nejdůležitější inovací je analýza oborových kapacit VO počínaje letošním kolem hodnocení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Výsledky M2 slouží též pro evaluace programů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95798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47664" y="296275"/>
            <a:ext cx="7139136" cy="778098"/>
          </a:xfrm>
        </p:spPr>
        <p:txBody>
          <a:bodyPr>
            <a:noAutofit/>
          </a:bodyPr>
          <a:lstStyle/>
          <a:p>
            <a:r>
              <a:rPr lang="cs-CZ" sz="3600" b="1" dirty="0" smtClean="0"/>
              <a:t>Škálování </a:t>
            </a:r>
            <a:br>
              <a:rPr lang="cs-CZ" sz="3600" b="1" dirty="0" smtClean="0"/>
            </a:br>
            <a:r>
              <a:rPr lang="cs-CZ" sz="2000" b="1" dirty="0" smtClean="0"/>
              <a:t>instituce celkově hodnocené jako VYNIKAJÍCÍ</a:t>
            </a:r>
            <a:endParaRPr lang="cs-CZ" sz="20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11560" y="1484784"/>
            <a:ext cx="8219256" cy="646331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731483"/>
              </p:ext>
            </p:extLst>
          </p:nvPr>
        </p:nvGraphicFramePr>
        <p:xfrm>
          <a:off x="539552" y="1371124"/>
          <a:ext cx="8075240" cy="52324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64296">
                  <a:extLst>
                    <a:ext uri="{9D8B030D-6E8A-4147-A177-3AD203B41FA5}">
                      <a16:colId xmlns="" xmlns:a16="http://schemas.microsoft.com/office/drawing/2014/main" val="2087417259"/>
                    </a:ext>
                  </a:extLst>
                </a:gridCol>
                <a:gridCol w="3168352">
                  <a:extLst>
                    <a:ext uri="{9D8B030D-6E8A-4147-A177-3AD203B41FA5}">
                      <a16:colId xmlns="" xmlns:a16="http://schemas.microsoft.com/office/drawing/2014/main" val="3729691792"/>
                    </a:ext>
                  </a:extLst>
                </a:gridCol>
                <a:gridCol w="2242592">
                  <a:extLst>
                    <a:ext uri="{9D8B030D-6E8A-4147-A177-3AD203B41FA5}">
                      <a16:colId xmlns="" xmlns:a16="http://schemas.microsoft.com/office/drawing/2014/main" val="3504794712"/>
                    </a:ext>
                  </a:extLst>
                </a:gridCol>
              </a:tblGrid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1100" b="1" u="none" strike="noStrike" dirty="0">
                          <a:effectLst/>
                        </a:rPr>
                        <a:t>Akademie věd ČR – </a:t>
                      </a:r>
                      <a:r>
                        <a:rPr lang="nl-NL" sz="1100" b="1" u="none" strike="noStrike" dirty="0" smtClean="0">
                          <a:effectLst/>
                        </a:rPr>
                        <a:t>30</a:t>
                      </a:r>
                      <a:endParaRPr lang="nl-N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b="1" u="none" strike="noStrike" dirty="0">
                          <a:effectLst/>
                        </a:rPr>
                        <a:t>Rezortní </a:t>
                      </a:r>
                      <a:r>
                        <a:rPr lang="cs-CZ" sz="1100" b="1" u="none" strike="noStrike" dirty="0" smtClean="0">
                          <a:effectLst/>
                        </a:rPr>
                        <a:t>výzkumné</a:t>
                      </a:r>
                      <a:r>
                        <a:rPr lang="cs-CZ" sz="1100" b="1" u="none" strike="noStrike" baseline="0" dirty="0" smtClean="0">
                          <a:effectLst/>
                        </a:rPr>
                        <a:t> organizace</a:t>
                      </a:r>
                      <a:r>
                        <a:rPr lang="cs-CZ" sz="1100" b="1" u="none" strike="noStrike" dirty="0" smtClean="0">
                          <a:effectLst/>
                        </a:rPr>
                        <a:t> </a:t>
                      </a:r>
                      <a:r>
                        <a:rPr lang="cs-CZ" sz="1100" b="1" u="none" strike="noStrike" dirty="0">
                          <a:effectLst/>
                        </a:rPr>
                        <a:t>– 30 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b="1" u="none" strike="noStrike" dirty="0">
                          <a:effectLst/>
                        </a:rPr>
                        <a:t>Vysoké školy – </a:t>
                      </a:r>
                      <a:r>
                        <a:rPr lang="cs-CZ" sz="1100" b="1" u="none" strike="noStrike" dirty="0" smtClean="0">
                          <a:effectLst/>
                        </a:rPr>
                        <a:t> 6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extLst>
                  <a:ext uri="{0D108BD9-81ED-4DB2-BD59-A6C34878D82A}">
                    <a16:rowId xmlns="" xmlns:a16="http://schemas.microsoft.com/office/drawing/2014/main" val="32689831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900" u="none" strike="noStrike">
                          <a:effectLst/>
                        </a:rPr>
                        <a:t>Archeologický ústav AV ČR, Brno, v. v. i.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Centrum dopravního výzkumu, v.v.i. (MD)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900" b="1" u="none" strike="noStrike" dirty="0" smtClean="0">
                          <a:effectLst/>
                        </a:rPr>
                        <a:t>Vysoká škola chemicko-technologická</a:t>
                      </a:r>
                      <a:r>
                        <a:rPr lang="cs-CZ" sz="900" b="1" u="none" strike="noStrike" baseline="0" dirty="0" smtClean="0">
                          <a:effectLst/>
                        </a:rPr>
                        <a:t> </a:t>
                      </a:r>
                      <a:r>
                        <a:rPr lang="cs-CZ" sz="900" b="1" u="none" strike="noStrike" dirty="0" smtClean="0">
                          <a:effectLst/>
                        </a:rPr>
                        <a:t>v Praze</a:t>
                      </a:r>
                      <a:endParaRPr lang="cs-CZ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extLst>
                  <a:ext uri="{0D108BD9-81ED-4DB2-BD59-A6C34878D82A}">
                    <a16:rowId xmlns="" xmlns:a16="http://schemas.microsoft.com/office/drawing/2014/main" val="275313392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900" u="none" strike="noStrike">
                          <a:effectLst/>
                        </a:rPr>
                        <a:t>Archeologický ústav AV ČR, Praha, v. v. i.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u="none" strike="noStrike">
                          <a:effectLst/>
                        </a:rPr>
                        <a:t>Národní galerie v Praze (MK)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9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zejména vědní oblasti  1, 2, 4</a:t>
                      </a:r>
                    </a:p>
                  </a:txBody>
                  <a:tcPr marL="6942" marR="6942" marT="6942" marB="0" anchor="ctr"/>
                </a:tc>
                <a:extLst>
                  <a:ext uri="{0D108BD9-81ED-4DB2-BD59-A6C34878D82A}">
                    <a16:rowId xmlns="" xmlns:a16="http://schemas.microsoft.com/office/drawing/2014/main" val="611262536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900" u="none" strike="noStrike">
                          <a:effectLst/>
                        </a:rPr>
                        <a:t>Astronomický ústav AV ČR, v. v. i.</a:t>
                      </a:r>
                      <a:endParaRPr lang="sv-S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Národní muzeum (MK)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900" b="1" u="none" strike="noStrike" dirty="0" smtClean="0">
                          <a:effectLst/>
                        </a:rPr>
                        <a:t>České vysoké učení technické v Praze</a:t>
                      </a:r>
                      <a:endParaRPr lang="cs-CZ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extLst>
                  <a:ext uri="{0D108BD9-81ED-4DB2-BD59-A6C34878D82A}">
                    <a16:rowId xmlns="" xmlns:a16="http://schemas.microsoft.com/office/drawing/2014/main" val="752090550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900" u="none" strike="noStrike">
                          <a:effectLst/>
                        </a:rPr>
                        <a:t>Biofyzikální ústav AV ČR, v. v. i.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Národní památkový ústav (MK)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9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zejména vědní oblasti  1, 2</a:t>
                      </a:r>
                    </a:p>
                  </a:txBody>
                  <a:tcPr marL="6942" marR="6942" marT="6942" marB="0" anchor="ctr"/>
                </a:tc>
                <a:extLst>
                  <a:ext uri="{0D108BD9-81ED-4DB2-BD59-A6C34878D82A}">
                    <a16:rowId xmlns="" xmlns:a16="http://schemas.microsoft.com/office/drawing/2014/main" val="3084590604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900" u="none" strike="noStrike">
                          <a:effectLst/>
                        </a:rPr>
                        <a:t>Biologické centrum AV ČR, v. v. i.</a:t>
                      </a:r>
                      <a:endParaRPr lang="sv-S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900" u="none" strike="noStrike">
                          <a:effectLst/>
                        </a:rPr>
                        <a:t>Centrum organické chemie s.r.o. (MPO)</a:t>
                      </a:r>
                      <a:endParaRPr lang="pl-P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900" b="1" u="none" strike="noStrike" dirty="0" smtClean="0">
                          <a:effectLst/>
                        </a:rPr>
                        <a:t>Jihočeská univerzita v Českých Budějovicích</a:t>
                      </a:r>
                      <a:endParaRPr lang="cs-CZ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extLst>
                  <a:ext uri="{0D108BD9-81ED-4DB2-BD59-A6C34878D82A}">
                    <a16:rowId xmlns="" xmlns:a16="http://schemas.microsoft.com/office/drawing/2014/main" val="2425528158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900" u="none" strike="noStrike">
                          <a:effectLst/>
                        </a:rPr>
                        <a:t>Biotechnologický ústav AV ČR, v. v. i.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MemBrain s.r.o. (MPO)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9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zejména vědní oblasti  1, 2, 3, 6</a:t>
                      </a:r>
                    </a:p>
                  </a:txBody>
                  <a:tcPr marL="6942" marR="6942" marT="6942" marB="0" anchor="ctr"/>
                </a:tc>
                <a:extLst>
                  <a:ext uri="{0D108BD9-81ED-4DB2-BD59-A6C34878D82A}">
                    <a16:rowId xmlns="" xmlns:a16="http://schemas.microsoft.com/office/drawing/2014/main" val="3896868477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900" u="none" strike="noStrike">
                          <a:effectLst/>
                        </a:rPr>
                        <a:t>Botanický ústav AV ČR, v. v. i.</a:t>
                      </a:r>
                      <a:endParaRPr lang="sv-S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Unipetrol výzkumně vzdělávací centrum, a.s. (MPO) 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900" b="1" u="none" strike="noStrike" dirty="0" smtClean="0">
                          <a:effectLst/>
                        </a:rPr>
                        <a:t>Masarykova univerzita</a:t>
                      </a:r>
                      <a:endParaRPr lang="cs-CZ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extLst>
                  <a:ext uri="{0D108BD9-81ED-4DB2-BD59-A6C34878D82A}">
                    <a16:rowId xmlns="" xmlns:a16="http://schemas.microsoft.com/office/drawing/2014/main" val="2382269102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900" u="none" strike="noStrike">
                          <a:effectLst/>
                        </a:rPr>
                        <a:t>Etnologický ústav AV ČR, v. v. i.</a:t>
                      </a:r>
                      <a:endParaRPr lang="sv-S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Výzkumný a zkušební letecký ústav, a.s. (MPO)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9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zejména vědní oblasti  1, 2, 4</a:t>
                      </a:r>
                    </a:p>
                  </a:txBody>
                  <a:tcPr marL="6942" marR="6942" marT="6942" marB="0" anchor="b"/>
                </a:tc>
                <a:extLst>
                  <a:ext uri="{0D108BD9-81ED-4DB2-BD59-A6C34878D82A}">
                    <a16:rowId xmlns="" xmlns:a16="http://schemas.microsoft.com/office/drawing/2014/main" val="265293030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900" u="none" strike="noStrike">
                          <a:effectLst/>
                        </a:rPr>
                        <a:t>Filosofický ústav AV ČR, v. v. i.</a:t>
                      </a:r>
                      <a:endParaRPr lang="sv-S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CESNET, z. s. p. o. (MŠMT resortní VO)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900" b="1" u="none" strike="noStrike" dirty="0" smtClean="0">
                          <a:effectLst/>
                        </a:rPr>
                        <a:t>Univerzita Karlova </a:t>
                      </a:r>
                      <a:endParaRPr lang="cs-CZ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extLst>
                  <a:ext uri="{0D108BD9-81ED-4DB2-BD59-A6C34878D82A}">
                    <a16:rowId xmlns="" xmlns:a16="http://schemas.microsoft.com/office/drawing/2014/main" val="2135753555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900" u="none" strike="noStrike">
                          <a:effectLst/>
                        </a:rPr>
                        <a:t>Fyzikální ústav AV ČR, v. v. i.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Státní ústav radiační ochrany, v. v. i. (MV)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9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zejména </a:t>
                      </a:r>
                      <a:r>
                        <a:rPr lang="cs-CZ" sz="9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vědní oblasti  1, 2, 3, 4, 6</a:t>
                      </a:r>
                    </a:p>
                  </a:txBody>
                  <a:tcPr marL="6942" marR="6942" marT="6942" marB="0" anchor="ctr"/>
                </a:tc>
                <a:extLst>
                  <a:ext uri="{0D108BD9-81ED-4DB2-BD59-A6C34878D82A}">
                    <a16:rowId xmlns="" xmlns:a16="http://schemas.microsoft.com/office/drawing/2014/main" val="121328458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900" u="none" strike="noStrike">
                          <a:effectLst/>
                        </a:rPr>
                        <a:t>Fyziologický ústav AV ČR, v. v. i.</a:t>
                      </a:r>
                      <a:endParaRPr lang="sv-S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Endokrinologický ústav (MZd)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900" b="1" u="none" strike="noStrike" dirty="0" smtClean="0">
                          <a:effectLst/>
                        </a:rPr>
                        <a:t>Univerzita Palackého v Olomouci</a:t>
                      </a:r>
                      <a:endParaRPr lang="cs-CZ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extLst>
                  <a:ext uri="{0D108BD9-81ED-4DB2-BD59-A6C34878D82A}">
                    <a16:rowId xmlns="" xmlns:a16="http://schemas.microsoft.com/office/drawing/2014/main" val="1955187669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900" u="none" strike="noStrike">
                          <a:effectLst/>
                        </a:rPr>
                        <a:t>Geofyzikální ústav AV ČR, v. v. i.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Fakultní nemocnice u sv. Anny v Brně (MZd)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900" i="1" u="none" strike="noStrike" dirty="0">
                          <a:effectLst/>
                        </a:rPr>
                        <a:t> </a:t>
                      </a:r>
                      <a:r>
                        <a:rPr kumimoji="0" lang="cs-CZ" sz="9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zejména vědní oblasti  1, 2, 3, 4, 6</a:t>
                      </a:r>
                    </a:p>
                  </a:txBody>
                  <a:tcPr marL="6942" marR="6942" marT="6942" marB="0" anchor="b"/>
                </a:tc>
                <a:extLst>
                  <a:ext uri="{0D108BD9-81ED-4DB2-BD59-A6C34878D82A}">
                    <a16:rowId xmlns="" xmlns:a16="http://schemas.microsoft.com/office/drawing/2014/main" val="3956067884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900" u="none" strike="noStrike">
                          <a:effectLst/>
                        </a:rPr>
                        <a:t>Knihovna AV ČR, v. v. i.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Fakultní nemocnice v Motole (MZd)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 dirty="0">
                          <a:effectLst/>
                        </a:rPr>
                        <a:t> 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extLst>
                  <a:ext uri="{0D108BD9-81ED-4DB2-BD59-A6C34878D82A}">
                    <a16:rowId xmlns="" xmlns:a16="http://schemas.microsoft.com/office/drawing/2014/main" val="3261903972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u="none" strike="noStrike">
                          <a:effectLst/>
                        </a:rPr>
                        <a:t>Masarykův ústav a Archiv AV ČR, v. v. i.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u="none" strike="noStrike">
                          <a:effectLst/>
                        </a:rPr>
                        <a:t>Institut klinické a experimentální medicíny (MZd)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 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extLst>
                  <a:ext uri="{0D108BD9-81ED-4DB2-BD59-A6C34878D82A}">
                    <a16:rowId xmlns="" xmlns:a16="http://schemas.microsoft.com/office/drawing/2014/main" val="1990724163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900" u="none" strike="noStrike">
                          <a:effectLst/>
                        </a:rPr>
                        <a:t>Matematický ústav AV ČR, v. v. i.</a:t>
                      </a:r>
                      <a:endParaRPr lang="sv-S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Masarykův onkologický ústav (MZd)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 dirty="0">
                          <a:effectLst/>
                        </a:rPr>
                        <a:t> 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extLst>
                  <a:ext uri="{0D108BD9-81ED-4DB2-BD59-A6C34878D82A}">
                    <a16:rowId xmlns="" xmlns:a16="http://schemas.microsoft.com/office/drawing/2014/main" val="762103473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900" u="none" strike="noStrike">
                          <a:effectLst/>
                        </a:rPr>
                        <a:t>Mikrobiologický ústav AV ČR, v. v. i.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Národní ústav duševního zdraví (MZd)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 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extLst>
                  <a:ext uri="{0D108BD9-81ED-4DB2-BD59-A6C34878D82A}">
                    <a16:rowId xmlns="" xmlns:a16="http://schemas.microsoft.com/office/drawing/2014/main" val="574193108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900" u="none" strike="noStrike">
                          <a:effectLst/>
                        </a:rPr>
                        <a:t>Národohospodářský ústav AV ČR, v. v. i.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Nemocnice Na Homolce (MZd)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 dirty="0">
                          <a:effectLst/>
                        </a:rPr>
                        <a:t> 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extLst>
                  <a:ext uri="{0D108BD9-81ED-4DB2-BD59-A6C34878D82A}">
                    <a16:rowId xmlns="" xmlns:a16="http://schemas.microsoft.com/office/drawing/2014/main" val="3823705946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900" u="none" strike="noStrike">
                          <a:effectLst/>
                        </a:rPr>
                        <a:t>Orientální ústav AV ČR, v. v. i.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Revmatologický ústav (MZd)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 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extLst>
                  <a:ext uri="{0D108BD9-81ED-4DB2-BD59-A6C34878D82A}">
                    <a16:rowId xmlns="" xmlns:a16="http://schemas.microsoft.com/office/drawing/2014/main" val="4224616974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900" u="none" strike="noStrike">
                          <a:effectLst/>
                        </a:rPr>
                        <a:t>Ústav biologie obratlovců AV ČR, v. v. i.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Ústav hematologie a krevní transfuze (MZd)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 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extLst>
                  <a:ext uri="{0D108BD9-81ED-4DB2-BD59-A6C34878D82A}">
                    <a16:rowId xmlns="" xmlns:a16="http://schemas.microsoft.com/office/drawing/2014/main" val="1943000732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900" u="none" strike="noStrike">
                          <a:effectLst/>
                        </a:rPr>
                        <a:t>Ústav dějin umění AV ČR, v. v. i.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 dirty="0">
                          <a:effectLst/>
                        </a:rPr>
                        <a:t>Všeobecná fakultní nemocnice v Praze (</a:t>
                      </a:r>
                      <a:r>
                        <a:rPr lang="cs-CZ" sz="900" u="none" strike="noStrike" dirty="0" err="1">
                          <a:effectLst/>
                        </a:rPr>
                        <a:t>MZd</a:t>
                      </a:r>
                      <a:r>
                        <a:rPr lang="cs-CZ" sz="900" u="none" strike="noStrike" dirty="0">
                          <a:effectLst/>
                        </a:rPr>
                        <a:t>)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 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extLst>
                  <a:ext uri="{0D108BD9-81ED-4DB2-BD59-A6C34878D82A}">
                    <a16:rowId xmlns="" xmlns:a16="http://schemas.microsoft.com/office/drawing/2014/main" val="1923679750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900" u="none" strike="noStrike">
                          <a:effectLst/>
                        </a:rPr>
                        <a:t>Ústav experimentální botaniky AV ČR, v. v. i.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Chmelařský institut s.r.o. (MZe)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 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extLst>
                  <a:ext uri="{0D108BD9-81ED-4DB2-BD59-A6C34878D82A}">
                    <a16:rowId xmlns="" xmlns:a16="http://schemas.microsoft.com/office/drawing/2014/main" val="2357378692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900" u="none" strike="noStrike">
                          <a:effectLst/>
                        </a:rPr>
                        <a:t>Ústav experimentální medicíny AV ČR, v. v. i.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Výzkumný ústav lesního hospodářství a myslivosti, v.v.i. (MZe)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06733486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900" u="none" strike="noStrike" dirty="0">
                          <a:effectLst/>
                        </a:rPr>
                        <a:t>Ústav fyzikální chemie J. Heyrovského AV ČR, v. v. i.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Výzkumný ústav meliorací a ochrany půdy, v.v.i. (MZe)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47827957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900" u="none" strike="noStrike">
                          <a:effectLst/>
                        </a:rPr>
                        <a:t>Ústav fyziky materiálů AV ČR, v. v. i.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Výzkumný ústav rostlinné výroby, v.v.i. (MZe)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 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extLst>
                  <a:ext uri="{0D108BD9-81ED-4DB2-BD59-A6C34878D82A}">
                    <a16:rowId xmlns="" xmlns:a16="http://schemas.microsoft.com/office/drawing/2014/main" val="613647961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900" u="none" strike="noStrike">
                          <a:effectLst/>
                        </a:rPr>
                        <a:t>Ústav molekulární genetiky AV ČR, v. v. i.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Výzkumný ústav veterinárního lékařství, v.v.i. (MZe)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 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extLst>
                  <a:ext uri="{0D108BD9-81ED-4DB2-BD59-A6C34878D82A}">
                    <a16:rowId xmlns="" xmlns:a16="http://schemas.microsoft.com/office/drawing/2014/main" val="3565239644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900" u="none" strike="noStrike">
                          <a:effectLst/>
                        </a:rPr>
                        <a:t>Ústav organické chemie a biochemie AV ČR, v. v. i.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Výzkumný ústav živočišné výroby, v.v.i. (MZe)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 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extLst>
                  <a:ext uri="{0D108BD9-81ED-4DB2-BD59-A6C34878D82A}">
                    <a16:rowId xmlns="" xmlns:a16="http://schemas.microsoft.com/office/drawing/2014/main" val="1702370901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900" u="none" strike="noStrike">
                          <a:effectLst/>
                        </a:rPr>
                        <a:t>Ústav pro českou literaturu AV ČR, v. v. i.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Česká geologická služba (MŽP)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 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extLst>
                  <a:ext uri="{0D108BD9-81ED-4DB2-BD59-A6C34878D82A}">
                    <a16:rowId xmlns="" xmlns:a16="http://schemas.microsoft.com/office/drawing/2014/main" val="3877536081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900" u="none" strike="noStrike">
                          <a:effectLst/>
                        </a:rPr>
                        <a:t>Ústav pro jazyk český AV ČR, v. v. i.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Český hydrometeorologický ústav (MŽP)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 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extLst>
                  <a:ext uri="{0D108BD9-81ED-4DB2-BD59-A6C34878D82A}">
                    <a16:rowId xmlns="" xmlns:a16="http://schemas.microsoft.com/office/drawing/2014/main" val="209275401"/>
                  </a:ext>
                </a:extLst>
              </a:tr>
              <a:tr h="168329">
                <a:tc>
                  <a:txBody>
                    <a:bodyPr/>
                    <a:lstStyle/>
                    <a:p>
                      <a:pPr algn="l" rtl="0" fontAlgn="ctr"/>
                      <a:r>
                        <a:rPr lang="nn-NO" sz="900" u="none" strike="noStrike">
                          <a:effectLst/>
                        </a:rPr>
                        <a:t>Ústav pro soudobé dějiny AV ČR, v. v. i.</a:t>
                      </a:r>
                      <a:endParaRPr lang="nn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Výzkumný ústav Silva Taroucy pro krajinu a okrasné zahradnictví v.v.i (MŽP)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60981165"/>
                  </a:ext>
                </a:extLst>
              </a:tr>
              <a:tr h="176346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900" u="none" strike="noStrike">
                          <a:effectLst/>
                        </a:rPr>
                        <a:t>Ústav výzkumu globální změny AV ČR, v. v. i.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Ústav mezinárodních vztahů, v. v. i. (MZV)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 dirty="0">
                          <a:effectLst/>
                        </a:rPr>
                        <a:t> 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2" marR="6942" marT="6942" marB="0" anchor="b"/>
                </a:tc>
                <a:extLst>
                  <a:ext uri="{0D108BD9-81ED-4DB2-BD59-A6C34878D82A}">
                    <a16:rowId xmlns="" xmlns:a16="http://schemas.microsoft.com/office/drawing/2014/main" val="23173711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854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47664" y="296275"/>
            <a:ext cx="7139136" cy="778098"/>
          </a:xfrm>
        </p:spPr>
        <p:txBody>
          <a:bodyPr>
            <a:noAutofit/>
          </a:bodyPr>
          <a:lstStyle/>
          <a:p>
            <a:r>
              <a:rPr lang="cs-CZ" sz="3600" b="1" dirty="0" smtClean="0"/>
              <a:t>Úpravy po 4. roce implementace</a:t>
            </a:r>
            <a:br>
              <a:rPr lang="cs-CZ" sz="3600" b="1" dirty="0" smtClean="0"/>
            </a:br>
            <a:r>
              <a:rPr lang="cs-CZ" sz="2000" b="1" dirty="0" smtClean="0"/>
              <a:t>M17+ Uživatelská příručka</a:t>
            </a:r>
            <a:endParaRPr lang="cs-CZ" sz="20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11560" y="1484784"/>
            <a:ext cx="82192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/>
              <a:t>kalibrace hodnocení napříč </a:t>
            </a:r>
            <a:r>
              <a:rPr lang="cs-CZ" b="1" dirty="0" smtClean="0"/>
              <a:t>odbornými panely </a:t>
            </a:r>
            <a:r>
              <a:rPr lang="cs-CZ" dirty="0" smtClean="0"/>
              <a:t>(stručné pokyny pro hodnotitele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v aplikaci</a:t>
            </a:r>
            <a:r>
              <a:rPr lang="cs-CZ" dirty="0" smtClean="0"/>
              <a:t>, kalibrační schůzky s předsedy OP, důraz na panelové hodnocení, garanti KHV a hlavní koordinátor hodnocení)</a:t>
            </a:r>
            <a:endParaRPr lang="cs-CZ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 </a:t>
            </a:r>
            <a:r>
              <a:rPr lang="cs-CZ" b="1" dirty="0" smtClean="0"/>
              <a:t>neslučitelnost členství </a:t>
            </a:r>
            <a:r>
              <a:rPr lang="cs-CZ" dirty="0"/>
              <a:t>v </a:t>
            </a:r>
            <a:r>
              <a:rPr lang="cs-CZ" dirty="0" smtClean="0"/>
              <a:t>odborných </a:t>
            </a:r>
            <a:r>
              <a:rPr lang="cs-CZ" dirty="0"/>
              <a:t>panelech a KHV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/>
              <a:t>personální obměna </a:t>
            </a:r>
            <a:r>
              <a:rPr lang="cs-CZ" b="1" dirty="0" smtClean="0"/>
              <a:t>odborných panelů </a:t>
            </a:r>
            <a:r>
              <a:rPr lang="cs-CZ" dirty="0" smtClean="0"/>
              <a:t>(zahájení průběžné obměny, úprava statutu OP vč. funkčních období a neslučitelnosti funkcí)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M1 – větší </a:t>
            </a:r>
            <a:r>
              <a:rPr lang="cs-CZ" b="1" dirty="0" smtClean="0"/>
              <a:t>důraz na hodnocení ve vazbě na dané kritérium </a:t>
            </a:r>
            <a:r>
              <a:rPr lang="cs-CZ" dirty="0" smtClean="0"/>
              <a:t>(Společenská relevance, Přínos k poznání)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zaveden </a:t>
            </a:r>
            <a:r>
              <a:rPr lang="cs-CZ" b="1" dirty="0" smtClean="0"/>
              <a:t>zpřesňující výklad hodnoticí škály  </a:t>
            </a:r>
            <a:r>
              <a:rPr lang="cs-CZ" dirty="0" smtClean="0"/>
              <a:t>podle kritéria Společenská relevance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snaha o </a:t>
            </a:r>
            <a:r>
              <a:rPr lang="cs-CZ" b="1" dirty="0" smtClean="0"/>
              <a:t>rozšíření databáze hodnotitelů </a:t>
            </a:r>
            <a:r>
              <a:rPr lang="cs-CZ" dirty="0" smtClean="0"/>
              <a:t>o odborníky z praxe a ze zahraničí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zpřesňující </a:t>
            </a:r>
            <a:r>
              <a:rPr lang="cs-CZ" b="1" dirty="0" smtClean="0"/>
              <a:t>doporučení KHV pro výzkumné </a:t>
            </a:r>
            <a:r>
              <a:rPr lang="cs-CZ" b="1" dirty="0" err="1" smtClean="0"/>
              <a:t>oragnizace</a:t>
            </a:r>
            <a:r>
              <a:rPr lang="cs-CZ" b="1" dirty="0" smtClean="0"/>
              <a:t> </a:t>
            </a:r>
            <a:r>
              <a:rPr lang="cs-CZ" dirty="0" smtClean="0"/>
              <a:t>(pro předkládání výsledků)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3399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296275"/>
            <a:ext cx="5400600" cy="778098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Current Initiatives</a:t>
            </a:r>
            <a:endParaRPr lang="en-US" sz="36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11560" y="1074373"/>
            <a:ext cx="821925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1600" b="1" dirty="0" smtClean="0"/>
              <a:t>jednání s důležitými aktéry v systému VaVaI </a:t>
            </a:r>
            <a:r>
              <a:rPr lang="cs-CZ" sz="1600" dirty="0" smtClean="0"/>
              <a:t>za účelem zlepšení kvality hodnocení (ČKR, AVU, RVŠ, Pracovní skupina rektorů technických vysokých škol, Asociace děkanů filozofických fakult, vedení AVČR, Pracovní skupina poskytovatelů)</a:t>
            </a:r>
            <a:endParaRPr lang="cs-CZ" sz="160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1600" dirty="0" smtClean="0"/>
              <a:t>raising </a:t>
            </a:r>
            <a:r>
              <a:rPr lang="cs-CZ" sz="1600" dirty="0"/>
              <a:t>a</a:t>
            </a:r>
            <a:r>
              <a:rPr lang="cs-CZ" sz="1600" dirty="0" smtClean="0"/>
              <a:t>wareness </a:t>
            </a:r>
            <a:r>
              <a:rPr lang="cs-CZ" sz="1600" dirty="0"/>
              <a:t>- </a:t>
            </a:r>
            <a:r>
              <a:rPr lang="cs-CZ" sz="1600" b="1" dirty="0" smtClean="0"/>
              <a:t>konference Implementace Metodiky 2017+</a:t>
            </a:r>
            <a:r>
              <a:rPr lang="cs-CZ" sz="1600" dirty="0" smtClean="0"/>
              <a:t> 30. března 2022, MU Brno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neslučitelnost členství </a:t>
            </a:r>
            <a:r>
              <a:rPr lang="cs-CZ" sz="1600" dirty="0"/>
              <a:t>v odborném panelu s funkcí </a:t>
            </a:r>
            <a:r>
              <a:rPr lang="cs-CZ" sz="1600" dirty="0" smtClean="0"/>
              <a:t>proděkan/prorektor</a:t>
            </a:r>
          </a:p>
          <a:p>
            <a:pPr>
              <a:spcAft>
                <a:spcPts val="1200"/>
              </a:spcAft>
            </a:pPr>
            <a:r>
              <a:rPr lang="cs-CZ" sz="1600" b="1" dirty="0" smtClean="0"/>
              <a:t>Modul 2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1600" dirty="0"/>
              <a:t>informace o </a:t>
            </a:r>
            <a:r>
              <a:rPr lang="cs-CZ" sz="1600" b="1" dirty="0"/>
              <a:t>oborových kapacitách </a:t>
            </a:r>
            <a:r>
              <a:rPr lang="cs-CZ" sz="1600" dirty="0"/>
              <a:t>VO (pilotně VŠ, dále AV ČR, resorty)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1600" dirty="0" smtClean="0"/>
              <a:t>posílení využitelnosti bibliometrie pro specifickou oblast </a:t>
            </a:r>
            <a:r>
              <a:rPr lang="cs-CZ" sz="1600" b="1" dirty="0" smtClean="0"/>
              <a:t>humanitních </a:t>
            </a:r>
            <a:r>
              <a:rPr lang="cs-CZ" sz="1600" b="1" dirty="0"/>
              <a:t>věd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porovnání objemu produkce </a:t>
            </a:r>
            <a:r>
              <a:rPr lang="cs-CZ" sz="1600" b="1" dirty="0" smtClean="0"/>
              <a:t>oborů ve </a:t>
            </a:r>
            <a:r>
              <a:rPr lang="cs-CZ" sz="1600" b="1" dirty="0"/>
              <a:t>WoS mezi ČR a vybranými zeměmi EU </a:t>
            </a:r>
            <a:r>
              <a:rPr lang="cs-CZ" sz="1600" dirty="0" smtClean="0"/>
              <a:t>s obdobným počtem obyvatel (Slovensko</a:t>
            </a:r>
            <a:r>
              <a:rPr lang="cs-CZ" sz="1600" dirty="0"/>
              <a:t>, Rakousko, Portugalsko, Řecko, </a:t>
            </a:r>
            <a:r>
              <a:rPr lang="cs-CZ" sz="1600" dirty="0" smtClean="0"/>
              <a:t>Maďarsko, Švédsko)</a:t>
            </a:r>
            <a:endParaRPr lang="cs-CZ" sz="160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analýza objemu produkce v národních časopisech ve WoS </a:t>
            </a:r>
            <a:endParaRPr lang="cs-CZ" sz="1600" b="1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a</a:t>
            </a:r>
            <a:r>
              <a:rPr lang="cs-CZ" sz="1600" b="1" dirty="0" smtClean="0"/>
              <a:t>nalýza mezinárodní spolupráce</a:t>
            </a:r>
            <a:r>
              <a:rPr lang="cs-CZ" sz="1600" dirty="0" smtClean="0"/>
              <a:t> podle zemí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1600" dirty="0"/>
              <a:t>a</a:t>
            </a:r>
            <a:r>
              <a:rPr lang="cs-CZ" sz="1600" dirty="0" smtClean="0"/>
              <a:t>nalýza </a:t>
            </a:r>
            <a:r>
              <a:rPr lang="cs-CZ" sz="1600" b="1" dirty="0" smtClean="0"/>
              <a:t>překryvu </a:t>
            </a:r>
            <a:r>
              <a:rPr lang="cs-CZ" sz="1600" b="1" dirty="0"/>
              <a:t>výsledků hodnocených v M1 a </a:t>
            </a:r>
            <a:r>
              <a:rPr lang="cs-CZ" sz="1600" b="1" dirty="0" smtClean="0"/>
              <a:t>M2 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238616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296275"/>
            <a:ext cx="5400600" cy="778098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Current Initiatives</a:t>
            </a:r>
            <a:endParaRPr lang="en-US" sz="36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11560" y="1344271"/>
            <a:ext cx="821925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 smtClean="0"/>
              <a:t>Posouzení </a:t>
            </a:r>
            <a:r>
              <a:rPr lang="cs-CZ" b="1" dirty="0"/>
              <a:t>souladu metodik hodnocení výzkumných organizací poskytovatelů v segmentu resortů s </a:t>
            </a:r>
            <a:r>
              <a:rPr lang="cs-CZ" b="1" dirty="0" smtClean="0"/>
              <a:t>Metodikou 2017</a:t>
            </a:r>
            <a:r>
              <a:rPr lang="cs-CZ" b="1" dirty="0"/>
              <a:t>+ </a:t>
            </a:r>
            <a:endParaRPr lang="cs-CZ" b="1" dirty="0" smtClean="0"/>
          </a:p>
          <a:p>
            <a:pPr algn="just"/>
            <a:r>
              <a:rPr lang="cs-CZ" dirty="0" smtClean="0"/>
              <a:t>Jedním </a:t>
            </a:r>
            <a:r>
              <a:rPr lang="cs-CZ" dirty="0"/>
              <a:t>z </a:t>
            </a:r>
            <a:r>
              <a:rPr lang="cs-CZ" dirty="0" smtClean="0"/>
              <a:t>úkolů RVVI podle Metodiky 2017 je </a:t>
            </a:r>
            <a:r>
              <a:rPr lang="cs-CZ" dirty="0"/>
              <a:t>"(1), </a:t>
            </a:r>
            <a:r>
              <a:rPr lang="cs-CZ" b="1" dirty="0"/>
              <a:t>dohlížet na dodržování principů hodnocení</a:t>
            </a:r>
            <a:r>
              <a:rPr lang="cs-CZ" dirty="0"/>
              <a:t> a (2) řešit sporné případy vzniklé nejasnosti a relevantní </a:t>
            </a:r>
            <a:r>
              <a:rPr lang="cs-CZ" dirty="0" smtClean="0"/>
              <a:t>dotazy.“</a:t>
            </a:r>
          </a:p>
          <a:p>
            <a:pPr algn="just"/>
            <a:endParaRPr lang="cs-CZ" dirty="0" smtClean="0"/>
          </a:p>
          <a:p>
            <a:pPr marL="342900" indent="-342900" algn="just">
              <a:buAutoNum type="arabicPeriod"/>
            </a:pPr>
            <a:r>
              <a:rPr lang="cs-CZ" dirty="0" smtClean="0"/>
              <a:t>Prvotní </a:t>
            </a:r>
            <a:r>
              <a:rPr lang="cs-CZ" b="1" dirty="0"/>
              <a:t>posouzení souladu metodik poskytovatele s </a:t>
            </a:r>
            <a:r>
              <a:rPr lang="cs-CZ" b="1" dirty="0" smtClean="0"/>
              <a:t>principy metodiky </a:t>
            </a:r>
            <a:r>
              <a:rPr lang="cs-CZ" b="1" dirty="0"/>
              <a:t>páteřní </a:t>
            </a:r>
            <a:r>
              <a:rPr lang="cs-CZ" b="1" dirty="0" smtClean="0"/>
              <a:t>realizuje KHV</a:t>
            </a:r>
            <a:r>
              <a:rPr lang="cs-CZ" dirty="0" smtClean="0"/>
              <a:t>. Stanoviska </a:t>
            </a:r>
            <a:r>
              <a:rPr lang="cs-CZ" dirty="0"/>
              <a:t>KHV </a:t>
            </a:r>
            <a:r>
              <a:rPr lang="cs-CZ" dirty="0" smtClean="0"/>
              <a:t>budou poskytnuta k </a:t>
            </a:r>
            <a:r>
              <a:rPr lang="cs-CZ" dirty="0"/>
              <a:t>projednání </a:t>
            </a:r>
            <a:r>
              <a:rPr lang="cs-CZ" dirty="0" smtClean="0"/>
              <a:t>RVVI</a:t>
            </a:r>
            <a:r>
              <a:rPr lang="cs-CZ" dirty="0"/>
              <a:t> </a:t>
            </a:r>
            <a:r>
              <a:rPr lang="cs-CZ" dirty="0" smtClean="0"/>
              <a:t>do konce prvního pololetí 2022. </a:t>
            </a:r>
          </a:p>
          <a:p>
            <a:pPr marL="342900" indent="-342900" algn="just">
              <a:buAutoNum type="arabicPeriod"/>
            </a:pPr>
            <a:endParaRPr lang="cs-CZ" dirty="0" smtClean="0"/>
          </a:p>
          <a:p>
            <a:pPr marL="342900" indent="-342900" algn="just">
              <a:buAutoNum type="arabicPeriod"/>
            </a:pPr>
            <a:r>
              <a:rPr lang="cs-CZ" dirty="0" smtClean="0"/>
              <a:t>Poté </a:t>
            </a:r>
            <a:r>
              <a:rPr lang="cs-CZ" dirty="0"/>
              <a:t>budou </a:t>
            </a:r>
            <a:r>
              <a:rPr lang="cs-CZ" dirty="0" smtClean="0"/>
              <a:t>po projednání RVVI </a:t>
            </a:r>
            <a:r>
              <a:rPr lang="cs-CZ" b="1" dirty="0"/>
              <a:t>předána poskytovatelům v segmentu rezortů jako zpětná vazba s </a:t>
            </a:r>
            <a:r>
              <a:rPr lang="cs-CZ" b="1" dirty="0" smtClean="0"/>
              <a:t>doporučením pro aktualizace metodik</a:t>
            </a:r>
            <a:r>
              <a:rPr lang="cs-CZ" dirty="0" smtClean="0"/>
              <a:t>.</a:t>
            </a:r>
          </a:p>
          <a:p>
            <a:pPr marL="342900" indent="-342900" algn="just">
              <a:buAutoNum type="arabicPeriod"/>
            </a:pPr>
            <a:endParaRPr lang="cs-CZ" dirty="0" smtClean="0"/>
          </a:p>
          <a:p>
            <a:pPr marL="342900" indent="-342900" algn="just">
              <a:buAutoNum type="arabicPeriod"/>
            </a:pPr>
            <a:r>
              <a:rPr lang="cs-CZ" dirty="0" smtClean="0"/>
              <a:t>Dalším krokem bude </a:t>
            </a:r>
            <a:r>
              <a:rPr lang="cs-CZ" b="1" dirty="0" smtClean="0"/>
              <a:t>komplexní </a:t>
            </a:r>
            <a:r>
              <a:rPr lang="cs-CZ" b="1" dirty="0"/>
              <a:t>analýza, která vznikne v rámci veřejné zakázky KAPR </a:t>
            </a:r>
            <a:r>
              <a:rPr lang="cs-CZ" dirty="0"/>
              <a:t>(Koncepční a analytická podpora </a:t>
            </a:r>
            <a:r>
              <a:rPr lang="cs-CZ" dirty="0" smtClean="0"/>
              <a:t>Rady, </a:t>
            </a:r>
            <a:r>
              <a:rPr lang="cs-CZ" dirty="0"/>
              <a:t>dodavatel </a:t>
            </a:r>
            <a:r>
              <a:rPr lang="cs-CZ" dirty="0" smtClean="0"/>
              <a:t>TC AV ČR).  Budou </a:t>
            </a:r>
            <a:r>
              <a:rPr lang="cs-CZ" dirty="0"/>
              <a:t>provedena podrobná srovnání metodik napříč resorty a interpretace rozdílů v postupech. </a:t>
            </a:r>
            <a:r>
              <a:rPr lang="cs-CZ" dirty="0" smtClean="0"/>
              <a:t>Touto cestou </a:t>
            </a:r>
            <a:r>
              <a:rPr lang="cs-CZ" dirty="0"/>
              <a:t>bude možné upozornit na </a:t>
            </a:r>
            <a:r>
              <a:rPr lang="cs-CZ" b="1" dirty="0"/>
              <a:t>příklady dobré a špatné praxe v přístupech jednotlivých poskytovatelů</a:t>
            </a:r>
            <a:r>
              <a:rPr lang="cs-CZ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7927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47664" y="296275"/>
            <a:ext cx="7139136" cy="778098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What's next</a:t>
            </a:r>
            <a:r>
              <a:rPr lang="cs-CZ" sz="3600" b="1" dirty="0" smtClean="0"/>
              <a:t>?</a:t>
            </a:r>
            <a:endParaRPr lang="cs-CZ" sz="36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11560" y="1484784"/>
            <a:ext cx="821925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b="1" dirty="0" smtClean="0"/>
              <a:t>zavedení dalších podpůrných nástrojů pro zkvalitnění metodiky </a:t>
            </a:r>
            <a:endParaRPr lang="cs-CZ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dirty="0" smtClean="0"/>
              <a:t>citační analýza-KAPR,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dirty="0" smtClean="0"/>
              <a:t>objemy a struktura DKRVO,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dirty="0" smtClean="0"/>
              <a:t>počty a oborová struktura akademických pracovníků,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dirty="0" smtClean="0"/>
              <a:t>grantová úspěšnost (ERC, Horizon 2020)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dirty="0" smtClean="0"/>
              <a:t>ustavení </a:t>
            </a:r>
            <a:r>
              <a:rPr lang="cs-CZ" b="1" dirty="0" smtClean="0"/>
              <a:t>pracovní skupiny </a:t>
            </a:r>
            <a:r>
              <a:rPr lang="cs-CZ" b="1" dirty="0"/>
              <a:t>k </a:t>
            </a:r>
            <a:r>
              <a:rPr lang="cs-CZ" b="1" dirty="0" smtClean="0"/>
              <a:t>Modulu 1</a:t>
            </a:r>
            <a:r>
              <a:rPr lang="cs-CZ" dirty="0" smtClean="0"/>
              <a:t>, kam budou přizváni zástupci ČKR</a:t>
            </a:r>
            <a:r>
              <a:rPr lang="cs-CZ" dirty="0"/>
              <a:t>, </a:t>
            </a:r>
            <a:r>
              <a:rPr lang="cs-CZ" dirty="0" smtClean="0"/>
              <a:t>AVU </a:t>
            </a:r>
            <a:r>
              <a:rPr lang="cs-CZ" dirty="0"/>
              <a:t>a </a:t>
            </a:r>
            <a:r>
              <a:rPr lang="cs-CZ" dirty="0" smtClean="0"/>
              <a:t>RVŠ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dirty="0"/>
              <a:t>j</a:t>
            </a:r>
            <a:r>
              <a:rPr lang="cs-CZ" dirty="0" smtClean="0"/>
              <a:t>ednání s MŠMT ohledně případné pracovní </a:t>
            </a:r>
            <a:r>
              <a:rPr lang="cs-CZ" dirty="0"/>
              <a:t>skupiny k </a:t>
            </a:r>
            <a:r>
              <a:rPr lang="cs-CZ" b="1" dirty="0" smtClean="0"/>
              <a:t>přípravě Modulu 3-5 pro další kompletní hodnocení v segmentu vysokých škol</a:t>
            </a:r>
            <a:endParaRPr lang="cs-CZ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dirty="0"/>
              <a:t>o</a:t>
            </a:r>
            <a:r>
              <a:rPr lang="cs-CZ" dirty="0" smtClean="0"/>
              <a:t>rganizace další veřejné </a:t>
            </a:r>
            <a:r>
              <a:rPr lang="cs-CZ" b="1" dirty="0" smtClean="0"/>
              <a:t>konference</a:t>
            </a:r>
            <a:r>
              <a:rPr lang="cs-CZ" dirty="0" smtClean="0"/>
              <a:t> a to ve spolupráci s RVŠ </a:t>
            </a:r>
            <a:r>
              <a:rPr lang="cs-CZ" dirty="0"/>
              <a:t>ke </a:t>
            </a:r>
            <a:r>
              <a:rPr lang="cs-CZ" b="1" dirty="0" smtClean="0"/>
              <a:t>koncepčním otázkám </a:t>
            </a:r>
            <a:r>
              <a:rPr lang="cs-CZ" b="1" dirty="0"/>
              <a:t>rozvoje a </a:t>
            </a:r>
            <a:r>
              <a:rPr lang="cs-CZ" b="1" dirty="0" smtClean="0"/>
              <a:t>využívaní </a:t>
            </a:r>
            <a:r>
              <a:rPr lang="cs-CZ" b="1" dirty="0"/>
              <a:t>Metodiky 2017</a:t>
            </a:r>
            <a:r>
              <a:rPr lang="cs-CZ" b="1" dirty="0" smtClean="0"/>
              <a:t>+ </a:t>
            </a:r>
            <a:r>
              <a:rPr lang="cs-CZ" dirty="0" smtClean="0"/>
              <a:t>(podzim 2022)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b="1" dirty="0" smtClean="0"/>
              <a:t>reflexe</a:t>
            </a:r>
            <a:r>
              <a:rPr lang="en-US" b="1" dirty="0" smtClean="0"/>
              <a:t> </a:t>
            </a:r>
            <a:r>
              <a:rPr lang="cs-CZ" b="1" dirty="0" smtClean="0"/>
              <a:t>adaptace VO na nový systém hodnocení </a:t>
            </a:r>
            <a:r>
              <a:rPr lang="cs-CZ" dirty="0" smtClean="0"/>
              <a:t>(využití</a:t>
            </a:r>
            <a:r>
              <a:rPr lang="en-US" dirty="0" smtClean="0"/>
              <a:t> </a:t>
            </a:r>
            <a:r>
              <a:rPr lang="cs-CZ" dirty="0" smtClean="0"/>
              <a:t>limitů</a:t>
            </a:r>
            <a:r>
              <a:rPr lang="en-US" dirty="0" smtClean="0"/>
              <a:t> </a:t>
            </a:r>
            <a:r>
              <a:rPr lang="cs-CZ" dirty="0" smtClean="0"/>
              <a:t>hodnocených výsledků </a:t>
            </a:r>
            <a:r>
              <a:rPr lang="en-US" dirty="0" smtClean="0"/>
              <a:t>v </a:t>
            </a:r>
            <a:r>
              <a:rPr lang="en-US" dirty="0"/>
              <a:t>Modulu </a:t>
            </a:r>
            <a:r>
              <a:rPr lang="en-US" dirty="0" smtClean="0"/>
              <a:t>1</a:t>
            </a:r>
            <a:r>
              <a:rPr lang="cs-CZ" dirty="0" smtClean="0"/>
              <a:t> aj.)</a:t>
            </a:r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649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47664" y="296274"/>
            <a:ext cx="7139136" cy="1188509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Využití hodnocení dle Metodiky 2017+ </a:t>
            </a:r>
            <a:br>
              <a:rPr lang="cs-CZ" sz="3200" b="1" dirty="0" smtClean="0"/>
            </a:br>
            <a:r>
              <a:rPr lang="cs-CZ" sz="3200" b="1" dirty="0" smtClean="0"/>
              <a:t>pro alokaci DKRVO</a:t>
            </a:r>
            <a:br>
              <a:rPr lang="cs-CZ" sz="3200" b="1" dirty="0" smtClean="0"/>
            </a:br>
            <a:endParaRPr lang="cs-CZ" sz="32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11560" y="1484784"/>
            <a:ext cx="821925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Aktuální stav viz 377/A2 a) s přihlédnutím ke kvalitativnímu rozdílu </a:t>
            </a:r>
            <a:r>
              <a:rPr lang="cs-CZ" sz="1600" dirty="0"/>
              <a:t>v přístupu poskytovatelů </a:t>
            </a:r>
            <a:r>
              <a:rPr lang="cs-CZ" sz="1600" dirty="0" smtClean="0"/>
              <a:t>k alokaci </a:t>
            </a:r>
            <a:r>
              <a:rPr lang="cs-CZ" sz="1600" dirty="0"/>
              <a:t>NPU</a:t>
            </a:r>
            <a:r>
              <a:rPr lang="cs-CZ" sz="1600" dirty="0" smtClean="0"/>
              <a:t>).</a:t>
            </a:r>
          </a:p>
          <a:p>
            <a:pPr algn="just"/>
            <a:endParaRPr lang="cs-CZ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Klíčový úkol pro další období je jednání RVVI/KHV s poskytovateli o přímém </a:t>
            </a:r>
            <a:r>
              <a:rPr lang="cs-CZ" sz="1600" b="1" dirty="0"/>
              <a:t>využití hodnocení podle Metodiky 2017+ na alokaci DKRVO</a:t>
            </a:r>
            <a:r>
              <a:rPr lang="cs-CZ" sz="1600" dirty="0"/>
              <a:t> </a:t>
            </a:r>
            <a:r>
              <a:rPr lang="cs-CZ" sz="1600" dirty="0" smtClean="0"/>
              <a:t>s cílem: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aby byla podpořena kvalita/excelence </a:t>
            </a:r>
            <a:r>
              <a:rPr lang="cs-CZ" sz="1600" dirty="0"/>
              <a:t>a mezinárodní </a:t>
            </a:r>
            <a:r>
              <a:rPr lang="cs-CZ" sz="1600" dirty="0" smtClean="0"/>
              <a:t>konkurenceschopnost VaVaI v ČR, </a:t>
            </a:r>
            <a:endParaRPr lang="cs-CZ" sz="16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aby se </a:t>
            </a:r>
            <a:r>
              <a:rPr lang="cs-CZ" sz="1600" dirty="0"/>
              <a:t>investice (finanční i personální) vložené do provedení hodnocení skutečně promítly do řízení a financování VO </a:t>
            </a:r>
            <a:r>
              <a:rPr lang="cs-CZ" sz="1600" dirty="0" smtClean="0"/>
              <a:t>.</a:t>
            </a:r>
          </a:p>
          <a:p>
            <a:pPr lvl="1" algn="just"/>
            <a:endParaRPr lang="cs-CZ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b="1" dirty="0" smtClean="0"/>
              <a:t>Proto je potřeba zajistit:</a:t>
            </a:r>
            <a:endParaRPr lang="cs-CZ" sz="1600" b="1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j</a:t>
            </a:r>
            <a:r>
              <a:rPr lang="cs-CZ" sz="1600" dirty="0" smtClean="0"/>
              <a:t>asnou korelaci </a:t>
            </a:r>
            <a:r>
              <a:rPr lang="cs-CZ" sz="1600" dirty="0"/>
              <a:t>mezi výsledky hodnocení a </a:t>
            </a:r>
            <a:r>
              <a:rPr lang="cs-CZ" sz="1600" dirty="0" smtClean="0"/>
              <a:t>přidělováním DKRVO ze strany poskytovatelů,</a:t>
            </a:r>
            <a:endParaRPr lang="cs-CZ" sz="16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používání indexového financování předpokládaného Metodikou.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cs-CZ" sz="1600" dirty="0"/>
          </a:p>
          <a:p>
            <a:pPr algn="just"/>
            <a:r>
              <a:rPr lang="cs-CZ" sz="1600" dirty="0" smtClean="0"/>
              <a:t>Součástí strategického řízení je i </a:t>
            </a:r>
            <a:r>
              <a:rPr lang="cs-CZ" sz="1600" b="1" dirty="0" smtClean="0"/>
              <a:t>prospektivní financování</a:t>
            </a:r>
            <a:r>
              <a:rPr lang="cs-CZ" sz="1600" dirty="0" smtClean="0"/>
              <a:t>, tj. podpora </a:t>
            </a:r>
            <a:r>
              <a:rPr lang="cs-CZ" sz="1600" dirty="0"/>
              <a:t>VO se </a:t>
            </a:r>
            <a:r>
              <a:rPr lang="cs-CZ" sz="1600" dirty="0" smtClean="0"/>
              <a:t>slabší výkonnosti </a:t>
            </a:r>
            <a:r>
              <a:rPr lang="cs-CZ" sz="1600" dirty="0"/>
              <a:t>ale dobrou </a:t>
            </a:r>
            <a:r>
              <a:rPr lang="cs-CZ" sz="1600" dirty="0" smtClean="0"/>
              <a:t>strategií, tuto skutečnost je třeba detailně zdůvodnit v protokolech z tripartitních jednání (konkrétní cíle, nástroje, očekávané dopady) .</a:t>
            </a:r>
          </a:p>
          <a:p>
            <a:pPr algn="just"/>
            <a:r>
              <a:rPr lang="cs-CZ" sz="1600" dirty="0" smtClean="0"/>
              <a:t>Poskytovatelům je doporučeno využívat hodnocení vč. oborových kapacit ke </a:t>
            </a:r>
            <a:r>
              <a:rPr lang="cs-CZ" sz="1600" b="1" dirty="0" smtClean="0"/>
              <a:t>zvýšení efektivity struktury alokace DKRVO</a:t>
            </a:r>
            <a:r>
              <a:rPr lang="cs-CZ" sz="1600" dirty="0" smtClean="0"/>
              <a:t> a to i v případě že dojde ke snížení celkových finančních prostředků na VaVaI.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399245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6768752" cy="813725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Institucionální podpora na VŠ</a:t>
            </a:r>
            <a:endParaRPr lang="cs-CZ" sz="36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4355976" y="1380470"/>
            <a:ext cx="8219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 smtClean="0"/>
          </a:p>
          <a:p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539552" y="1348174"/>
            <a:ext cx="799288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cs-CZ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Implementační období 2018 - 2020</a:t>
            </a:r>
            <a:endParaRPr lang="cs-CZ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ýchozí fixace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základny 2018 podle Metodiky 2013 - 2016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(dle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usnesení vlády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ČR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č. 309/2018)</a:t>
            </a:r>
          </a:p>
          <a:p>
            <a:pPr algn="just">
              <a:spcAft>
                <a:spcPts val="800"/>
              </a:spcAft>
            </a:pPr>
            <a:r>
              <a:rPr 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+ </a:t>
            </a: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prostředky z NPU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zapojeny pro celý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systém.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Nárůsty v následujících dvou letech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určeny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dle dílčích kvantitativních parametrů M17+ napříč obory.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Základna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plné implementace Metodiky 2017 významně odlišná od fixace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2018.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ůsledky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nárůsty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DKRVO typicky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vyšší na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VŠ, kde působí velké přírodovědné obory. 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cs-CZ" b="1" u="sng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cs-CZ" b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Rozkolísání </a:t>
            </a:r>
            <a:r>
              <a:rPr lang="cs-CZ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fixace + </a:t>
            </a:r>
            <a:r>
              <a:rPr lang="cs-CZ" b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způsob distribuce NPU</a:t>
            </a:r>
          </a:p>
          <a:p>
            <a:pPr algn="just">
              <a:spcAft>
                <a:spcPts val="800"/>
              </a:spcAft>
            </a:pPr>
            <a:endParaRPr lang="cs-CZ" b="1" u="sng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cs-CZ" b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Indexové financování od roku 2021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(viz následující graf - světlejší sloupce, např. A 123% v roce 2021)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cs-CZ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33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47664" y="296274"/>
            <a:ext cx="7139136" cy="1188509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Nárůst DKRVO v segmentu VŠ</a:t>
            </a:r>
            <a:endParaRPr lang="cs-CZ" sz="32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7817088"/>
              </p:ext>
            </p:extLst>
          </p:nvPr>
        </p:nvGraphicFramePr>
        <p:xfrm>
          <a:off x="-1980728" y="-54591"/>
          <a:ext cx="18722080" cy="7505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9007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6768752" cy="813725"/>
          </a:xfrm>
        </p:spPr>
        <p:txBody>
          <a:bodyPr>
            <a:noAutofit/>
          </a:bodyPr>
          <a:lstStyle/>
          <a:p>
            <a:r>
              <a:rPr lang="cs-CZ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Cíle hodnocení</a:t>
            </a:r>
            <a:endParaRPr lang="cs-CZ" sz="36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11560" y="1484784"/>
            <a:ext cx="8219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 smtClean="0"/>
          </a:p>
          <a:p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539552" y="1348174"/>
            <a:ext cx="7992888" cy="3757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cs-CZ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cs-CZ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CÍLE HODNOCENÍ SYSTÉMU VAVAI PODLE METODIKY 2017+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: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získání informací pro </a:t>
            </a: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kvalitní řízení </a:t>
            </a:r>
            <a:r>
              <a:rPr lang="cs-CZ" b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VaVaI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 všech stupních (formativní stránka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zvýšení efektivity vynakládání veřejných prostředků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cs-CZ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sumativní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stránka),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podpoření kvality a mezinárodní konkurenceschopnosti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českého VaVaI,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rozdělení a </a:t>
            </a: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zvýšení odpovědnosti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jednotlivých aktérů systému VaVaI,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získání jednoho </a:t>
            </a:r>
            <a:r>
              <a:rPr lang="cs-CZ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 klíčových </a:t>
            </a:r>
            <a:r>
              <a:rPr lang="cs-CZ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podkladů pro poskytnutí DKRVO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5400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6768752" cy="813725"/>
          </a:xfrm>
        </p:spPr>
        <p:txBody>
          <a:bodyPr>
            <a:noAutofit/>
          </a:bodyPr>
          <a:lstStyle/>
          <a:p>
            <a:r>
              <a:rPr lang="cs-CZ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Institucionální podpora na VŠ</a:t>
            </a:r>
            <a:endParaRPr lang="cs-CZ" sz="36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11560" y="1484784"/>
            <a:ext cx="8219256" cy="4011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  <a:r>
              <a:rPr lang="cs-CZ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Kompletní hodnocení 2021 – 2025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ová </a:t>
            </a: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fixace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základny 2021 má platit následujících 5 let,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tvoří 85 %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DKRVO, které obdržely VŠ podle předchozího postupu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nikoli podle výchozí fixace, s tím, že některé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VŠ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dostaly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zafixováno výrazně méně, typově se jedná o všechny umělecké, neuniverzitní a společenskovědní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VŠ.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cs-CZ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árůsty </a:t>
            </a: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 následujících pěti letech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jsou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dány </a:t>
            </a:r>
            <a:r>
              <a:rPr lang="cs-CZ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indexově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vychází se ze škálování VŠ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 základě agregace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národní úrovně s hodnocením MEP. Postup této agregace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 výsledku potvrdil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škálování VŠ na národní úrovni s výjimkou uměleckých VŠ, které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nedosahují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 pohledu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bibliometrie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dostatečného množství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výsledků a jsou proto hodnoceny o stupeň níže. 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385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cs-CZ" sz="3600" b="1" dirty="0" smtClean="0"/>
              <a:t/>
            </a:r>
            <a:br>
              <a:rPr lang="cs-CZ" sz="3600" b="1" dirty="0" smtClean="0"/>
            </a:br>
            <a:r>
              <a:rPr lang="cs-CZ" sz="3600" b="1" dirty="0" smtClean="0"/>
              <a:t>podl</a:t>
            </a:r>
            <a:r>
              <a:rPr lang="cs-CZ" sz="36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cs-CZ" sz="3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nstitucionální </a:t>
            </a:r>
            <a:r>
              <a:rPr lang="cs-CZ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podpora na </a:t>
            </a:r>
            <a:r>
              <a:rPr lang="cs-CZ" sz="3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 ČR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8435280" cy="5184576"/>
          </a:xfrm>
        </p:spPr>
        <p:txBody>
          <a:bodyPr>
            <a:noAutofit/>
          </a:bodyPr>
          <a:lstStyle/>
          <a:p>
            <a:pPr marL="0" indent="0" algn="ctr">
              <a:spcAft>
                <a:spcPts val="800"/>
              </a:spcAft>
              <a:buNone/>
            </a:pPr>
            <a:r>
              <a:rPr lang="cs-CZ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Implementační období 2018 </a:t>
            </a:r>
            <a:r>
              <a:rPr lang="cs-CZ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2021</a:t>
            </a:r>
          </a:p>
          <a:p>
            <a:pPr marL="0" indent="0" algn="ctr">
              <a:spcAft>
                <a:spcPts val="800"/>
              </a:spcAft>
              <a:buNone/>
            </a:pPr>
            <a:endParaRPr lang="cs-CZ" sz="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cs-CZ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cs-CZ" sz="1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ýchozí </a:t>
            </a:r>
            <a:r>
              <a:rPr lang="cs-CZ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fixace 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základny 2018 podle Metodiky 2013- </a:t>
            </a:r>
            <a:r>
              <a:rPr lang="cs-CZ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2016 (dle UV ČR č. 309/2018)</a:t>
            </a:r>
          </a:p>
          <a:p>
            <a:pPr marL="0" indent="0" algn="just">
              <a:spcAft>
                <a:spcPts val="800"/>
              </a:spcAft>
              <a:buNone/>
            </a:pPr>
            <a:r>
              <a:rPr lang="cs-CZ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cs-CZ" sz="1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prostředky </a:t>
            </a:r>
            <a:r>
              <a:rPr lang="cs-CZ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 NPU 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zapojeny </a:t>
            </a:r>
            <a:r>
              <a:rPr lang="cs-CZ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zejména pro nositele Center výzkumu financovaných z EU (nárůst včetně 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NPU činil </a:t>
            </a:r>
            <a:r>
              <a:rPr lang="cs-CZ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 roku 2021 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celkově </a:t>
            </a:r>
            <a:r>
              <a:rPr lang="cs-CZ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128 % 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výchozí </a:t>
            </a:r>
            <a:r>
              <a:rPr lang="cs-CZ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fixace).</a:t>
            </a:r>
            <a:endParaRPr lang="cs-CZ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cs-CZ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árůsty jsou každoročně distribuovány po schválení Akademickým sněmem AV ČR.</a:t>
            </a:r>
          </a:p>
          <a:p>
            <a:pPr algn="just">
              <a:spcAft>
                <a:spcPts val="800"/>
              </a:spcAft>
            </a:pP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Ř</a:t>
            </a:r>
            <a:r>
              <a:rPr lang="cs-CZ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ádově vyšší nárůsty získávají instituce, které jsou nositeli center financovaných z EU.</a:t>
            </a:r>
          </a:p>
          <a:p>
            <a:pPr algn="just">
              <a:spcAft>
                <a:spcPts val="800"/>
              </a:spcAft>
            </a:pP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cs-CZ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orelace mezi vyšším nárůstem financí pro lépe hodnocené instituce není patrna v žádné z vědních oblastí.</a:t>
            </a:r>
          </a:p>
          <a:p>
            <a:pPr marL="0" indent="0" algn="just">
              <a:spcAft>
                <a:spcPts val="800"/>
              </a:spcAft>
              <a:buNone/>
            </a:pPr>
            <a:endParaRPr lang="cs-CZ" sz="1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Aft>
                <a:spcPts val="800"/>
              </a:spcAft>
              <a:buNone/>
            </a:pPr>
            <a:r>
              <a:rPr lang="cs-CZ" sz="1800" b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Proporční nárůsty + způsob distribuce NPU</a:t>
            </a:r>
            <a:endParaRPr lang="cs-CZ" sz="1800" b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Aft>
                <a:spcPts val="800"/>
              </a:spcAft>
              <a:buNone/>
            </a:pPr>
            <a:r>
              <a:rPr lang="cs-CZ" sz="18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cs-CZ" sz="1800" b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inancování na rok </a:t>
            </a:r>
            <a:r>
              <a:rPr lang="cs-CZ" sz="18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2021 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(viz následující </a:t>
            </a:r>
            <a:r>
              <a:rPr lang="cs-CZ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graf – zarámované sloupce VO hostiteli center)</a:t>
            </a:r>
            <a:endParaRPr lang="cs-CZ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endParaRPr lang="cs-CZ" sz="1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endParaRPr lang="cs-CZ" sz="1600" dirty="0" smtClean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84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sp>
        <p:nvSpPr>
          <p:cNvPr id="5" name="Nadpis 1"/>
          <p:cNvSpPr txBox="1">
            <a:spLocks/>
          </p:cNvSpPr>
          <p:nvPr/>
        </p:nvSpPr>
        <p:spPr>
          <a:xfrm>
            <a:off x="2123728" y="335014"/>
            <a:ext cx="6715472" cy="1036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3200" b="1" dirty="0" smtClean="0"/>
              <a:t>Nárůst DKRVO v segmentu AVČR</a:t>
            </a:r>
            <a:endParaRPr lang="cs-CZ" sz="3200" b="1" dirty="0"/>
          </a:p>
        </p:txBody>
      </p:sp>
      <p:graphicFrame>
        <p:nvGraphicFramePr>
          <p:cNvPr id="7" name="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1645931"/>
              </p:ext>
            </p:extLst>
          </p:nvPr>
        </p:nvGraphicFramePr>
        <p:xfrm>
          <a:off x="-1135353" y="1371124"/>
          <a:ext cx="10260632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7580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cs-CZ" sz="3600" b="1" dirty="0"/>
              <a:t>podl</a:t>
            </a:r>
            <a:r>
              <a:rPr lang="cs-CZ" sz="3600" b="1" dirty="0">
                <a:latin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cs-CZ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nstitucionální podpora na AV ČR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268760"/>
            <a:ext cx="8435280" cy="5184576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Aft>
                <a:spcPts val="800"/>
              </a:spcAft>
              <a:buNone/>
              <a:tabLst>
                <a:tab pos="457200" algn="l"/>
              </a:tabLst>
            </a:pPr>
            <a:r>
              <a:rPr lang="cs-CZ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Kompletní hodnocení </a:t>
            </a:r>
            <a:r>
              <a:rPr lang="cs-CZ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2022 </a:t>
            </a:r>
            <a:r>
              <a:rPr lang="cs-CZ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cs-CZ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2026</a:t>
            </a:r>
          </a:p>
          <a:p>
            <a:pPr marL="0" indent="0" algn="ctr">
              <a:lnSpc>
                <a:spcPct val="150000"/>
              </a:lnSpc>
              <a:spcAft>
                <a:spcPts val="800"/>
              </a:spcAft>
              <a:buNone/>
              <a:tabLst>
                <a:tab pos="457200" algn="l"/>
              </a:tabLst>
            </a:pPr>
            <a:endParaRPr lang="cs-CZ" sz="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800"/>
              </a:spcAft>
              <a:tabLst>
                <a:tab pos="457200" algn="l"/>
              </a:tabLst>
            </a:pPr>
            <a:r>
              <a:rPr lang="cs-CZ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 roce 2021 proběhlo další kolo kompletního hodnocení na úrovni AV ČR. Prostřednictvím mezinárodních panelů a zahraničních hodnotitelů bylo realizováno ve dvou fázích pro všechny VO poskytovatele až na úroveň jednotlivých výzkumných týmů. </a:t>
            </a:r>
          </a:p>
          <a:p>
            <a:pPr marL="285750" indent="-285750" algn="just">
              <a:spcAft>
                <a:spcPts val="800"/>
              </a:spcAft>
              <a:tabLst>
                <a:tab pos="457200" algn="l"/>
              </a:tabLst>
            </a:pPr>
            <a:r>
              <a:rPr lang="cs-CZ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Akademickým sněmem byla schválena distribuce prostředků pro jednotlivé ústavy, </a:t>
            </a:r>
            <a:r>
              <a:rPr lang="cs-CZ" sz="1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meziroční indexový nárůst je proporční</a:t>
            </a:r>
            <a:r>
              <a:rPr lang="cs-CZ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(standardně </a:t>
            </a:r>
            <a:r>
              <a:rPr lang="cs-CZ" sz="1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104 %</a:t>
            </a:r>
            <a:r>
              <a:rPr lang="cs-CZ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u menších ústavů relativně vyšší, ale jedná se o menší absolutní částky).</a:t>
            </a:r>
          </a:p>
          <a:p>
            <a:pPr marL="285750" indent="-285750" algn="just">
              <a:spcAft>
                <a:spcPts val="800"/>
              </a:spcAft>
              <a:tabLst>
                <a:tab pos="457200" algn="l"/>
              </a:tabLst>
            </a:pP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cs-CZ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ripartita následně provedla agregaci hodnocení s hodnocením z národní úrovně a rozčlenila ústavy do kategorií A, B, resp. D. </a:t>
            </a:r>
          </a:p>
          <a:p>
            <a:pPr marL="285750" indent="-285750" algn="just">
              <a:spcAft>
                <a:spcPts val="800"/>
              </a:spcAft>
              <a:tabLst>
                <a:tab pos="457200" algn="l"/>
              </a:tabLst>
            </a:pPr>
            <a:r>
              <a:rPr lang="cs-CZ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Akademická rada je oprávněna distribuce prostředků upravit a navrhnout je k výslednému schválení Akademickým sněmem.</a:t>
            </a:r>
            <a:endParaRPr lang="cs-CZ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endParaRPr lang="cs-CZ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75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cs-CZ" sz="3600" b="1" dirty="0"/>
              <a:t> </a:t>
            </a:r>
            <a:r>
              <a:rPr lang="cs-CZ" sz="3600" b="1" dirty="0" smtClean="0"/>
              <a:t>      </a:t>
            </a:r>
            <a:r>
              <a:rPr lang="cs-CZ" sz="36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cs-CZ" sz="3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nstitucionální podpora rezorty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371124"/>
            <a:ext cx="8435280" cy="3714060"/>
          </a:xfrm>
        </p:spPr>
        <p:txBody>
          <a:bodyPr>
            <a:noAutofit/>
          </a:bodyPr>
          <a:lstStyle/>
          <a:p>
            <a:pPr marL="285750" indent="-285750" algn="just">
              <a:spcAft>
                <a:spcPts val="800"/>
              </a:spcAft>
              <a:tabLst>
                <a:tab pos="457200" algn="l"/>
              </a:tabLst>
            </a:pPr>
            <a:r>
              <a:rPr lang="cs-CZ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Hodnocení podle M17+ na národní úrovni je každoročně formou tripartit konfrontováno s hodnocením z úrovně poskytovatele, které probíhá v souladu s  Přílohou 1 M17+. Se všemi poskytovateli s výjimkou jediné VO je aktuálně dosaženo shody na výsledném zařazení VO na čtyřstupňové škála A – D.</a:t>
            </a: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  <a:tabLst>
                <a:tab pos="457200" algn="l"/>
              </a:tabLst>
            </a:pPr>
            <a:r>
              <a:rPr lang="cs-CZ" sz="1800" b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Odlišné přístupy</a:t>
            </a:r>
            <a:r>
              <a:rPr lang="cs-CZ" sz="1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457200" indent="-457200" algn="just"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 v gesci poskytovatele hodnocené jako vynikající mají vyšší nárůsty (absolutně, relativně či obojí) – </a:t>
            </a:r>
            <a:r>
              <a:rPr lang="cs-CZ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příkladem dobré praxe je </a:t>
            </a:r>
            <a:r>
              <a:rPr lang="cs-CZ" sz="18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MZe</a:t>
            </a:r>
            <a:r>
              <a:rPr lang="cs-CZ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MD, MZV.</a:t>
            </a:r>
          </a:p>
          <a:p>
            <a:pPr marL="457200" indent="-457200" algn="just"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Všechny VO v gesci poskytovatele mají </a:t>
            </a:r>
            <a:r>
              <a:rPr lang="cs-CZ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podobné meziroční nárůsty 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(obdoba přístupu AV ČR) – viz MŽP.</a:t>
            </a:r>
          </a:p>
          <a:p>
            <a:pPr marL="457200" indent="-457200" algn="just"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Všechny VO v gesci poskytovatele dostávají </a:t>
            </a:r>
            <a:r>
              <a:rPr lang="cs-CZ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nárůsty podle některých parametrů M17+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(obdoba přístupu MŠMT v </a:t>
            </a:r>
            <a:r>
              <a:rPr lang="cs-CZ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implementačním období) 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viz </a:t>
            </a:r>
            <a:r>
              <a:rPr lang="cs-CZ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MZd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cs-CZ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Nárůsty vykazují de facto pouze nositelé NPU 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viz MPO.</a:t>
            </a:r>
          </a:p>
          <a:p>
            <a:pPr marL="457200" indent="-457200" algn="just"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cs-CZ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Nárůsty kolísají</a:t>
            </a: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případně podpora se přelévá mezi institucemi bez patrné korelace s jejich kvalitou – např. MK, MV, MO, MPSV, rezortní organizace pod MŠMT.</a:t>
            </a: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tabLst>
                <a:tab pos="457200" algn="l"/>
              </a:tabLst>
            </a:pPr>
            <a:endParaRPr lang="cs-CZ" sz="1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50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7139136" cy="1188509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DKRVO Ministerstvo zdravotnictví</a:t>
            </a:r>
            <a:endParaRPr lang="cs-CZ" sz="32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3995936" y="1140291"/>
            <a:ext cx="4968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 smtClean="0">
                <a:latin typeface="+mj-lt"/>
                <a:ea typeface="+mj-ea"/>
                <a:cs typeface="+mj-cs"/>
              </a:rPr>
              <a:t>výřez z grafu 377 </a:t>
            </a:r>
            <a:r>
              <a:rPr lang="cs-CZ" sz="2400" dirty="0">
                <a:latin typeface="+mj-lt"/>
                <a:ea typeface="+mj-ea"/>
                <a:cs typeface="+mj-cs"/>
              </a:rPr>
              <a:t>A2 b Korelace M17 </a:t>
            </a:r>
            <a:r>
              <a:rPr lang="cs-CZ" sz="2400" dirty="0" smtClean="0">
                <a:latin typeface="+mj-lt"/>
                <a:ea typeface="+mj-ea"/>
                <a:cs typeface="+mj-cs"/>
              </a:rPr>
              <a:t>a DKRVO </a:t>
            </a:r>
            <a:r>
              <a:rPr lang="cs-CZ" sz="2400" dirty="0">
                <a:latin typeface="+mj-lt"/>
                <a:ea typeface="+mj-ea"/>
                <a:cs typeface="+mj-cs"/>
              </a:rPr>
              <a:t>segment </a:t>
            </a:r>
            <a:r>
              <a:rPr lang="cs-CZ" sz="2400" dirty="0" smtClean="0">
                <a:latin typeface="+mj-lt"/>
                <a:ea typeface="+mj-ea"/>
                <a:cs typeface="+mj-cs"/>
              </a:rPr>
              <a:t>Rezorty.xlsx</a:t>
            </a:r>
            <a:endParaRPr lang="cs-CZ" sz="240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4216215"/>
              </p:ext>
            </p:extLst>
          </p:nvPr>
        </p:nvGraphicFramePr>
        <p:xfrm>
          <a:off x="-1332656" y="836712"/>
          <a:ext cx="13033448" cy="65322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02882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517" y="-5245"/>
            <a:ext cx="7139136" cy="1188509"/>
          </a:xfrm>
        </p:spPr>
        <p:txBody>
          <a:bodyPr>
            <a:noAutofit/>
          </a:bodyPr>
          <a:lstStyle/>
          <a:p>
            <a:pPr algn="l"/>
            <a:r>
              <a:rPr lang="cs-CZ" sz="3200" b="1" dirty="0" smtClean="0"/>
              <a:t>DKRVO Ministerstvo kultury</a:t>
            </a:r>
            <a:endParaRPr lang="cs-CZ" sz="32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899592" y="1371124"/>
            <a:ext cx="4968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 smtClean="0">
                <a:latin typeface="+mj-lt"/>
                <a:ea typeface="+mj-ea"/>
                <a:cs typeface="+mj-cs"/>
              </a:rPr>
              <a:t>výřez z grafu 377 </a:t>
            </a:r>
            <a:r>
              <a:rPr lang="cs-CZ" sz="2400" dirty="0">
                <a:latin typeface="+mj-lt"/>
                <a:ea typeface="+mj-ea"/>
                <a:cs typeface="+mj-cs"/>
              </a:rPr>
              <a:t>A2 b Korelace M17 </a:t>
            </a:r>
            <a:r>
              <a:rPr lang="cs-CZ" sz="2400" dirty="0" smtClean="0">
                <a:latin typeface="+mj-lt"/>
                <a:ea typeface="+mj-ea"/>
                <a:cs typeface="+mj-cs"/>
              </a:rPr>
              <a:t>a DKRVO </a:t>
            </a:r>
            <a:r>
              <a:rPr lang="cs-CZ" sz="2400" dirty="0">
                <a:latin typeface="+mj-lt"/>
                <a:ea typeface="+mj-ea"/>
                <a:cs typeface="+mj-cs"/>
              </a:rPr>
              <a:t>segment </a:t>
            </a:r>
            <a:r>
              <a:rPr lang="cs-CZ" sz="2400" dirty="0" smtClean="0">
                <a:latin typeface="+mj-lt"/>
                <a:ea typeface="+mj-ea"/>
                <a:cs typeface="+mj-cs"/>
              </a:rPr>
              <a:t>Rezorty.xlsx</a:t>
            </a:r>
            <a:endParaRPr lang="cs-CZ" sz="240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9389164"/>
              </p:ext>
            </p:extLst>
          </p:nvPr>
        </p:nvGraphicFramePr>
        <p:xfrm>
          <a:off x="-1332656" y="-315416"/>
          <a:ext cx="13105456" cy="7757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19973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47664" y="296274"/>
            <a:ext cx="7139136" cy="1188509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Korelace hodnocení na národní úrovni (M1-2) se strategií a koncepcí (M5)</a:t>
            </a:r>
            <a:br>
              <a:rPr lang="cs-CZ" sz="3200" b="1" dirty="0" smtClean="0"/>
            </a:br>
            <a:endParaRPr lang="cs-CZ" sz="32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graphicFrame>
        <p:nvGraphicFramePr>
          <p:cNvPr id="7" name="Chart 1">
            <a:extLst>
              <a:ext uri="{FF2B5EF4-FFF2-40B4-BE49-F238E27FC236}">
                <a16:creationId xmlns="" xmlns:a16="http://schemas.microsoft.com/office/drawing/2014/main" id="{80BFFEE5-3C5D-4F8F-9569-D94E28C96DD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6603734"/>
              </p:ext>
            </p:extLst>
          </p:nvPr>
        </p:nvGraphicFramePr>
        <p:xfrm>
          <a:off x="81170" y="1667874"/>
          <a:ext cx="9062830" cy="4835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Přímá spojnice 7"/>
          <p:cNvCxnSpPr/>
          <p:nvPr/>
        </p:nvCxnSpPr>
        <p:spPr>
          <a:xfrm flipV="1">
            <a:off x="899592" y="2636912"/>
            <a:ext cx="4608512" cy="3024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278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47664" y="296274"/>
            <a:ext cx="7139136" cy="1188509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Korelace hodnocení na národní úrovni (M1-2) se strategií a koncepcí (M5)</a:t>
            </a:r>
            <a:br>
              <a:rPr lang="cs-CZ" sz="3200" b="1" dirty="0" smtClean="0"/>
            </a:br>
            <a:endParaRPr lang="cs-CZ" sz="32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graphicFrame>
        <p:nvGraphicFramePr>
          <p:cNvPr id="5" name="Chart 1">
            <a:extLst>
              <a:ext uri="{FF2B5EF4-FFF2-40B4-BE49-F238E27FC236}">
                <a16:creationId xmlns="" xmlns:a16="http://schemas.microsoft.com/office/drawing/2014/main" id="{8385C8AD-161C-4F1B-8CC2-C949B3A97B3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224888"/>
              </p:ext>
            </p:extLst>
          </p:nvPr>
        </p:nvGraphicFramePr>
        <p:xfrm>
          <a:off x="-13465" y="1781533"/>
          <a:ext cx="9064800" cy="483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Přímá spojnice 5"/>
          <p:cNvCxnSpPr/>
          <p:nvPr/>
        </p:nvCxnSpPr>
        <p:spPr>
          <a:xfrm flipV="1">
            <a:off x="755576" y="2852936"/>
            <a:ext cx="4320480" cy="2880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727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47664" y="296274"/>
            <a:ext cx="7139136" cy="1332525"/>
          </a:xfrm>
        </p:spPr>
        <p:txBody>
          <a:bodyPr>
            <a:noAutofit/>
          </a:bodyPr>
          <a:lstStyle/>
          <a:p>
            <a:r>
              <a:rPr lang="cs-CZ" sz="3600" b="1" dirty="0"/>
              <a:t>Implementace METODIKY 2017+</a:t>
            </a:r>
            <a:br>
              <a:rPr lang="cs-CZ" sz="3600" b="1" dirty="0"/>
            </a:br>
            <a:endParaRPr lang="cs-CZ" sz="36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11560" y="1484784"/>
            <a:ext cx="82192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cs-CZ" sz="5400" b="1" dirty="0" smtClean="0"/>
          </a:p>
          <a:p>
            <a:pPr algn="ctr"/>
            <a:endParaRPr lang="cs-CZ" sz="5400" b="1" dirty="0"/>
          </a:p>
          <a:p>
            <a:pPr algn="ctr"/>
            <a:r>
              <a:rPr lang="cs-CZ" sz="5400" b="1" dirty="0" smtClean="0"/>
              <a:t>DĚKUJI ZA POZORNOST.</a:t>
            </a:r>
            <a:endParaRPr lang="cs-CZ" sz="5400" b="1" dirty="0"/>
          </a:p>
          <a:p>
            <a:endParaRPr lang="cs-CZ" sz="5400" b="1" dirty="0"/>
          </a:p>
        </p:txBody>
      </p:sp>
    </p:spTree>
    <p:extLst>
      <p:ext uri="{BB962C8B-B14F-4D97-AF65-F5344CB8AC3E}">
        <p14:creationId xmlns:p14="http://schemas.microsoft.com/office/powerpoint/2010/main" val="215031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6768752" cy="813725"/>
          </a:xfrm>
        </p:spPr>
        <p:txBody>
          <a:bodyPr>
            <a:noAutofit/>
          </a:bodyPr>
          <a:lstStyle/>
          <a:p>
            <a:r>
              <a:rPr lang="cs-CZ" sz="3600" b="1" dirty="0" smtClean="0"/>
              <a:t>Stav implementace</a:t>
            </a:r>
            <a:endParaRPr lang="cs-CZ" sz="36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11560" y="1484784"/>
            <a:ext cx="82192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HODNOCENÍ NA NÁRODNÍ ÚROVNI</a:t>
            </a:r>
          </a:p>
          <a:p>
            <a:endParaRPr lang="cs-CZ" b="1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dirty="0"/>
              <a:t>hodnocení výzkumných organizací po 4 letech implementace M17+ </a:t>
            </a:r>
            <a:r>
              <a:rPr lang="cs-CZ" dirty="0" smtClean="0"/>
              <a:t>bylo </a:t>
            </a:r>
            <a:r>
              <a:rPr lang="cs-CZ" dirty="0"/>
              <a:t>uzavřeno </a:t>
            </a:r>
            <a:r>
              <a:rPr lang="cs-CZ" dirty="0" err="1" smtClean="0"/>
              <a:t>škálováním</a:t>
            </a:r>
            <a:r>
              <a:rPr lang="cs-CZ" dirty="0" smtClean="0"/>
              <a:t> institucí do čtyř kvalitativních klastrů (A,B,C,D)</a:t>
            </a:r>
            <a:endParaRPr lang="cs-CZ" dirty="0"/>
          </a:p>
          <a:p>
            <a:pPr algn="just"/>
            <a:endParaRPr lang="cs-CZ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dirty="0" smtClean="0"/>
              <a:t>v současné chvíli době probíhá hodnocení v obou národních modulech (5. rok implementace M17+)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dirty="0"/>
              <a:t>z</a:t>
            </a:r>
            <a:r>
              <a:rPr lang="cs-CZ" dirty="0" smtClean="0"/>
              <a:t>přesňující pravidla pro všechny zúčastněné strany v jednom dokumentu -</a:t>
            </a:r>
            <a:r>
              <a:rPr lang="cs-CZ" i="1" dirty="0" smtClean="0"/>
              <a:t>Uživatelská příručka pro výzkumné organizace, členy Odborných panelů, externí hodnotitele a poskytovatele institucionální podpory </a:t>
            </a:r>
            <a:r>
              <a:rPr lang="cs-CZ" i="1" dirty="0" err="1" smtClean="0"/>
              <a:t>VaVaI</a:t>
            </a:r>
            <a:endParaRPr lang="cs-CZ" i="1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u="sng" dirty="0" smtClean="0"/>
              <a:t>po uzavření prvního 5ti letého období (2022) proběhne komplexní vyhodnocení a reflexe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4707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63688" y="296275"/>
            <a:ext cx="6923112" cy="778098"/>
          </a:xfrm>
        </p:spPr>
        <p:txBody>
          <a:bodyPr>
            <a:noAutofit/>
          </a:bodyPr>
          <a:lstStyle/>
          <a:p>
            <a:r>
              <a:rPr lang="cs-CZ" sz="3600" b="1" dirty="0" smtClean="0"/>
              <a:t>Hodnocení na národní úrovni</a:t>
            </a:r>
            <a:endParaRPr lang="cs-CZ" sz="36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11560" y="1484784"/>
            <a:ext cx="821925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2017 – zahájení hodnocení podle M17+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 smtClean="0"/>
              <a:t>Modul 1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dirty="0" smtClean="0"/>
              <a:t>první dva roky pouze nebibliometrizovatelné výsledky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dirty="0"/>
              <a:t>o</a:t>
            </a:r>
            <a:r>
              <a:rPr lang="cs-CZ" dirty="0" smtClean="0"/>
              <a:t>d třetího roku výběr ze všech výsledků </a:t>
            </a:r>
            <a:r>
              <a:rPr lang="cs-CZ" dirty="0" smtClean="0"/>
              <a:t>evidovaných </a:t>
            </a:r>
            <a:r>
              <a:rPr lang="cs-CZ" dirty="0" smtClean="0"/>
              <a:t>v RIV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dirty="0"/>
              <a:t>proces </a:t>
            </a:r>
            <a:r>
              <a:rPr lang="cs-CZ" b="1" dirty="0"/>
              <a:t>hodnocení vybraných výsledků nástrojem vzdálených recenzí </a:t>
            </a:r>
            <a:r>
              <a:rPr lang="cs-CZ" dirty="0"/>
              <a:t>v aplikaci SKV-POPR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 smtClean="0"/>
              <a:t>Modul 2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b="1" dirty="0" smtClean="0"/>
              <a:t>bibliometrická </a:t>
            </a:r>
            <a:r>
              <a:rPr lang="cs-CZ" b="1" dirty="0"/>
              <a:t>analýza </a:t>
            </a:r>
            <a:r>
              <a:rPr lang="cs-CZ" dirty="0"/>
              <a:t>výsledků typu Jimp, JSc a </a:t>
            </a:r>
            <a:r>
              <a:rPr lang="cs-CZ" dirty="0" smtClean="0"/>
              <a:t>D podle mezinárodně uznávaných standardních postupů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dirty="0"/>
              <a:t>členění </a:t>
            </a:r>
            <a:r>
              <a:rPr lang="cs-CZ" dirty="0" smtClean="0"/>
              <a:t>výstupů: oborové zprávy, zprávy pro VO, WoS a doplňkově Scopus</a:t>
            </a:r>
            <a:endParaRPr lang="cs-CZ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dirty="0" smtClean="0"/>
              <a:t>výstupy upořádány na webovém portálu (+ doplňující statistiky, data)</a:t>
            </a:r>
          </a:p>
          <a:p>
            <a:pPr lvl="1"/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 smtClean="0"/>
              <a:t>Škálování a veškeré výstupy z hodnocení na národní úrovni </a:t>
            </a:r>
            <a:r>
              <a:rPr lang="cs-CZ" dirty="0" smtClean="0"/>
              <a:t>jsou veřejně dostupné na webu </a:t>
            </a:r>
            <a:r>
              <a:rPr lang="cs-CZ" b="1" dirty="0" smtClean="0"/>
              <a:t>hodnoceni.rvvi.cz</a:t>
            </a:r>
            <a:r>
              <a:rPr lang="cs-CZ" dirty="0" smtClean="0"/>
              <a:t>; interaktivní zobrazování výstupů je možné na webu </a:t>
            </a:r>
            <a:r>
              <a:rPr lang="cs-CZ" b="1" dirty="0" smtClean="0"/>
              <a:t>m17.rvvi.cz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7975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cs-CZ" sz="3600" b="1" dirty="0" smtClean="0"/>
              <a:t>rozcestník </a:t>
            </a:r>
            <a:r>
              <a:rPr lang="cs-CZ" sz="3600" b="1" dirty="0"/>
              <a:t>Hodnocení </a:t>
            </a:r>
            <a:r>
              <a:rPr lang="cs-CZ" sz="3600" b="1" dirty="0" err="1"/>
              <a:t>VaVaI</a:t>
            </a:r>
            <a:r>
              <a:rPr lang="cs-CZ" sz="3600" b="1" dirty="0"/>
              <a:t> </a:t>
            </a:r>
            <a:r>
              <a:rPr lang="cs-CZ" sz="3600" b="1" dirty="0" smtClean="0"/>
              <a:t/>
            </a:r>
            <a:br>
              <a:rPr lang="cs-CZ" sz="3600" b="1" dirty="0" smtClean="0"/>
            </a:br>
            <a:r>
              <a:rPr lang="cs-CZ" sz="3600" b="1" dirty="0" smtClean="0"/>
              <a:t>podle M17</a:t>
            </a:r>
            <a:r>
              <a:rPr lang="cs-CZ" sz="3600" b="1" dirty="0"/>
              <a:t>+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8435280" cy="51845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4000" b="1" dirty="0" smtClean="0">
                <a:hlinkClick r:id="rId2"/>
              </a:rPr>
              <a:t>https</a:t>
            </a:r>
            <a:r>
              <a:rPr lang="cs-CZ" sz="4000" b="1" dirty="0">
                <a:hlinkClick r:id="rId2"/>
              </a:rPr>
              <a:t>://hodnoceni.rvvi.cz</a:t>
            </a:r>
            <a:r>
              <a:rPr lang="cs-CZ" sz="4000" b="1" dirty="0" smtClean="0">
                <a:hlinkClick r:id="rId2"/>
              </a:rPr>
              <a:t>/</a:t>
            </a:r>
            <a:endParaRPr lang="cs-CZ" sz="4000" b="1" dirty="0" smtClean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b="1" dirty="0" smtClean="0"/>
              <a:t>Na </a:t>
            </a:r>
            <a:r>
              <a:rPr lang="cs-CZ" sz="2000" b="1" dirty="0"/>
              <a:t>novém rozcestníku Hodnocení </a:t>
            </a:r>
            <a:r>
              <a:rPr lang="cs-CZ" sz="2000" b="1" dirty="0" err="1"/>
              <a:t>VaVaI</a:t>
            </a:r>
            <a:r>
              <a:rPr lang="cs-CZ" sz="2000" b="1" dirty="0"/>
              <a:t> podle Metodiky 2017+ na národní úrovni naleznete</a:t>
            </a:r>
            <a:r>
              <a:rPr lang="cs-CZ" sz="2000" dirty="0"/>
              <a:t>:</a:t>
            </a:r>
          </a:p>
          <a:p>
            <a:r>
              <a:rPr lang="cs-CZ" sz="2000" dirty="0"/>
              <a:t>výstupy z Modulu 1 (kvalita vybraných výsledků)</a:t>
            </a:r>
          </a:p>
          <a:p>
            <a:r>
              <a:rPr lang="cs-CZ" sz="2000" dirty="0"/>
              <a:t>výstupy z Modulu 2 </a:t>
            </a:r>
            <a:r>
              <a:rPr lang="cs-CZ" sz="2000" dirty="0" smtClean="0"/>
              <a:t>(výkonnost výzkumu pomocí bibliometrické analýzy)</a:t>
            </a:r>
            <a:endParaRPr lang="cs-CZ" sz="2000" dirty="0"/>
          </a:p>
          <a:p>
            <a:r>
              <a:rPr lang="cs-CZ" sz="2000" dirty="0" smtClean="0"/>
              <a:t>škálování </a:t>
            </a:r>
            <a:r>
              <a:rPr lang="cs-CZ" sz="2000" dirty="0"/>
              <a:t>(výsledky tripartitních jednání zástupců RVVI, Odborných panelů a poskytovatele)</a:t>
            </a:r>
          </a:p>
          <a:p>
            <a:r>
              <a:rPr lang="cs-CZ" sz="2000" dirty="0"/>
              <a:t>souhrnné zprávy pro </a:t>
            </a:r>
            <a:r>
              <a:rPr lang="cs-CZ" sz="2000" dirty="0" smtClean="0"/>
              <a:t>poskytovatele</a:t>
            </a:r>
            <a:endParaRPr lang="cs-CZ" dirty="0"/>
          </a:p>
          <a:p>
            <a:endParaRPr lang="cs-CZ" sz="2000" dirty="0"/>
          </a:p>
          <a:p>
            <a:pPr>
              <a:spcAft>
                <a:spcPts val="600"/>
              </a:spcAft>
            </a:pPr>
            <a:endParaRPr lang="cs-CZ" sz="1600" dirty="0" smtClean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90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cs-CZ" sz="3600" b="1" dirty="0" smtClean="0"/>
              <a:t>rozcestník </a:t>
            </a:r>
            <a:r>
              <a:rPr lang="cs-CZ" sz="3600" b="1" dirty="0"/>
              <a:t>Hodnocení </a:t>
            </a:r>
            <a:r>
              <a:rPr lang="cs-CZ" sz="3600" b="1" dirty="0" err="1"/>
              <a:t>VaVaI</a:t>
            </a:r>
            <a:r>
              <a:rPr lang="cs-CZ" sz="3600" b="1" dirty="0"/>
              <a:t> </a:t>
            </a:r>
            <a:r>
              <a:rPr lang="cs-CZ" sz="3600" b="1" dirty="0" smtClean="0"/>
              <a:t/>
            </a:r>
            <a:br>
              <a:rPr lang="cs-CZ" sz="3600" b="1" dirty="0" smtClean="0"/>
            </a:br>
            <a:r>
              <a:rPr lang="cs-CZ" sz="3600" b="1" dirty="0" smtClean="0"/>
              <a:t>podle M17</a:t>
            </a:r>
            <a:r>
              <a:rPr lang="cs-CZ" sz="3600" b="1" dirty="0"/>
              <a:t>+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8435280" cy="5184576"/>
          </a:xfrm>
        </p:spPr>
        <p:txBody>
          <a:bodyPr>
            <a:noAutofit/>
          </a:bodyPr>
          <a:lstStyle/>
          <a:p>
            <a:endParaRPr lang="cs-CZ" sz="2000" dirty="0"/>
          </a:p>
          <a:p>
            <a:pPr>
              <a:spcAft>
                <a:spcPts val="600"/>
              </a:spcAft>
            </a:pPr>
            <a:endParaRPr lang="cs-CZ" sz="1600" dirty="0" smtClean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5" y="1495908"/>
            <a:ext cx="9091145" cy="4657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12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cs-CZ" sz="3600" b="1" dirty="0"/>
              <a:t>Nový web o hodnocení </a:t>
            </a:r>
            <a:r>
              <a:rPr lang="cs-CZ" sz="3600" b="1" dirty="0" smtClean="0"/>
              <a:t/>
            </a:r>
            <a:br>
              <a:rPr lang="cs-CZ" sz="3600" b="1" dirty="0" smtClean="0"/>
            </a:br>
            <a:r>
              <a:rPr lang="cs-CZ" sz="3600" b="1" dirty="0" smtClean="0"/>
              <a:t>podle M17</a:t>
            </a:r>
            <a:r>
              <a:rPr lang="cs-CZ" sz="3600" b="1" dirty="0"/>
              <a:t>+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8435280" cy="51845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4000" b="1" dirty="0">
                <a:hlinkClick r:id="rId2"/>
              </a:rPr>
              <a:t>https://m17.rvvi.cz</a:t>
            </a:r>
            <a:r>
              <a:rPr lang="cs-CZ" sz="4000" b="1" dirty="0" smtClean="0">
                <a:hlinkClick r:id="rId2"/>
              </a:rPr>
              <a:t>/</a:t>
            </a:r>
            <a:endParaRPr lang="cs-CZ" sz="4000" b="1" dirty="0" smtClean="0"/>
          </a:p>
          <a:p>
            <a:pPr marL="0" indent="0">
              <a:buNone/>
            </a:pPr>
            <a:r>
              <a:rPr lang="cs-CZ" sz="2000" b="1" dirty="0" smtClean="0"/>
              <a:t>Co </a:t>
            </a:r>
            <a:r>
              <a:rPr lang="cs-CZ" sz="2000" b="1" dirty="0"/>
              <a:t>web v současné době nabízí?</a:t>
            </a:r>
          </a:p>
          <a:p>
            <a:r>
              <a:rPr lang="cs-CZ" sz="2000" dirty="0" smtClean="0"/>
              <a:t>Aplikace </a:t>
            </a:r>
            <a:r>
              <a:rPr lang="cs-CZ" sz="2000" dirty="0"/>
              <a:t>M2 umožňuje uživatelsky přívětivé interaktivní filtrování a porovnání výstupů, stahování obrázků a dat v nich obsažených.</a:t>
            </a:r>
          </a:p>
          <a:p>
            <a:r>
              <a:rPr lang="cs-CZ" sz="2000" dirty="0"/>
              <a:t>Bibliometrické zprávy – přehledně členěné statistické výstupy dovolují zvolit stažení jednotlivých zpráv nebo jejich hromadné stahování.</a:t>
            </a:r>
          </a:p>
          <a:p>
            <a:r>
              <a:rPr lang="cs-CZ" sz="2000" dirty="0"/>
              <a:t>Podpůrná data a dokumenty (návazné statistiky, převodníky apod.).</a:t>
            </a:r>
          </a:p>
          <a:p>
            <a:r>
              <a:rPr lang="cs-CZ" sz="2000" dirty="0"/>
              <a:t>Postup výpočtů a konstrukce výstupů.</a:t>
            </a:r>
          </a:p>
          <a:p>
            <a:r>
              <a:rPr lang="cs-CZ" sz="2000" dirty="0"/>
              <a:t>Často kladené otázky</a:t>
            </a:r>
            <a:r>
              <a:rPr lang="cs-CZ" sz="2000" dirty="0" smtClean="0"/>
              <a:t>.</a:t>
            </a:r>
          </a:p>
          <a:p>
            <a:pPr marL="0" indent="0">
              <a:buNone/>
            </a:pPr>
            <a:r>
              <a:rPr lang="cs-CZ" sz="2000" b="1" dirty="0"/>
              <a:t>Co </a:t>
            </a:r>
            <a:r>
              <a:rPr lang="cs-CZ" sz="2000" b="1" dirty="0" smtClean="0"/>
              <a:t>připravujeme?</a:t>
            </a:r>
            <a:endParaRPr lang="cs-CZ" sz="2000" b="1" dirty="0"/>
          </a:p>
          <a:p>
            <a:r>
              <a:rPr lang="cs-CZ" sz="2000" dirty="0"/>
              <a:t>I</a:t>
            </a:r>
            <a:r>
              <a:rPr lang="cs-CZ" sz="2000" dirty="0" smtClean="0"/>
              <a:t>nteraktivní zobrazování výstupů z Modulu 1.</a:t>
            </a:r>
          </a:p>
          <a:p>
            <a:r>
              <a:rPr lang="cs-CZ" sz="2000" dirty="0" smtClean="0"/>
              <a:t>Interaktivní analýzy nad daty z RIV aj.</a:t>
            </a:r>
            <a:endParaRPr lang="cs-CZ" sz="2000" dirty="0"/>
          </a:p>
          <a:p>
            <a:endParaRPr lang="cs-CZ" sz="2000" dirty="0"/>
          </a:p>
          <a:p>
            <a:endParaRPr lang="cs-CZ" sz="2000" dirty="0"/>
          </a:p>
          <a:p>
            <a:pPr>
              <a:spcAft>
                <a:spcPts val="600"/>
              </a:spcAft>
            </a:pPr>
            <a:endParaRPr lang="cs-CZ" sz="20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95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cs-CZ" sz="3600" b="1" dirty="0"/>
              <a:t>Nový web o hodnocení </a:t>
            </a:r>
            <a:r>
              <a:rPr lang="cs-CZ" sz="3600" b="1" dirty="0" smtClean="0"/>
              <a:t/>
            </a:r>
            <a:br>
              <a:rPr lang="cs-CZ" sz="3600" b="1" dirty="0" smtClean="0"/>
            </a:br>
            <a:r>
              <a:rPr lang="cs-CZ" sz="3600" b="1" dirty="0" smtClean="0"/>
              <a:t>podle M17</a:t>
            </a:r>
            <a:r>
              <a:rPr lang="cs-CZ" sz="3600" b="1" dirty="0"/>
              <a:t>+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8435280" cy="5184576"/>
          </a:xfrm>
        </p:spPr>
        <p:txBody>
          <a:bodyPr>
            <a:noAutofit/>
          </a:bodyPr>
          <a:lstStyle/>
          <a:p>
            <a:pPr marL="0" indent="0" algn="ctr">
              <a:spcAft>
                <a:spcPts val="600"/>
              </a:spcAft>
              <a:buNone/>
            </a:pPr>
            <a:r>
              <a:rPr lang="cs-CZ" sz="2000" b="1" dirty="0" smtClean="0"/>
              <a:t>https</a:t>
            </a:r>
            <a:r>
              <a:rPr lang="cs-CZ" sz="2000" b="1" dirty="0"/>
              <a:t>://m17.rvvi.cz/application-m2</a:t>
            </a:r>
            <a:r>
              <a:rPr lang="cs-CZ" sz="2000" b="1" dirty="0" smtClean="0"/>
              <a:t>/</a:t>
            </a:r>
          </a:p>
          <a:p>
            <a:pPr>
              <a:spcAft>
                <a:spcPts val="600"/>
              </a:spcAft>
            </a:pPr>
            <a:endParaRPr lang="cs-CZ" sz="2000" i="1" dirty="0">
              <a:solidFill>
                <a:srgbClr val="FF0000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644" y="2306676"/>
            <a:ext cx="9144000" cy="479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7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47664" y="296275"/>
            <a:ext cx="7139136" cy="778098"/>
          </a:xfrm>
        </p:spPr>
        <p:txBody>
          <a:bodyPr>
            <a:noAutofit/>
          </a:bodyPr>
          <a:lstStyle/>
          <a:p>
            <a:r>
              <a:rPr lang="cs-CZ" sz="3600" b="1" dirty="0" smtClean="0"/>
              <a:t>Modul 1: H17 – H20 </a:t>
            </a:r>
            <a:r>
              <a:rPr lang="cs-CZ" sz="3600" b="1" dirty="0" err="1" smtClean="0"/>
              <a:t>overview</a:t>
            </a:r>
            <a:r>
              <a:rPr lang="cs-CZ" sz="3600" b="1" dirty="0" smtClean="0"/>
              <a:t> </a:t>
            </a:r>
            <a:endParaRPr lang="cs-CZ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83568" y="1484785"/>
            <a:ext cx="813690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600" b="1" dirty="0"/>
              <a:t>Výzkumné organizace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cs-CZ" sz="1600" dirty="0"/>
              <a:t>3 segmenty: </a:t>
            </a:r>
            <a:r>
              <a:rPr lang="cs-CZ" sz="1600" dirty="0" smtClean="0"/>
              <a:t>cca 200 výzkumných organizací - 54 </a:t>
            </a:r>
            <a:r>
              <a:rPr lang="cs-CZ" sz="1600" dirty="0"/>
              <a:t>VO v segmentu AV ČR, 35 VO v segmentu VŠ, 104 VO v segmentu Rezorty</a:t>
            </a:r>
            <a:endParaRPr lang="cs-CZ" sz="1600" dirty="0">
              <a:solidFill>
                <a:srgbClr val="FF0000"/>
              </a:solidFill>
            </a:endParaRPr>
          </a:p>
          <a:p>
            <a:pPr lvl="0"/>
            <a:r>
              <a:rPr lang="cs-CZ" sz="1600" b="1" dirty="0" smtClean="0"/>
              <a:t>Odborné </a:t>
            </a:r>
            <a:r>
              <a:rPr lang="cs-CZ" sz="1600" b="1" dirty="0"/>
              <a:t>panely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cs-CZ" sz="1600" dirty="0"/>
              <a:t>6 oborových skupin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cs-CZ" sz="1600" dirty="0"/>
              <a:t>42 FORDů (vědních oborů</a:t>
            </a:r>
            <a:r>
              <a:rPr lang="cs-CZ" sz="1600" dirty="0" smtClean="0"/>
              <a:t>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cs-CZ" sz="1600" dirty="0"/>
              <a:t>průměrný počet členů OP je 87</a:t>
            </a:r>
            <a:endParaRPr lang="cs-CZ" sz="1600" dirty="0" smtClean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cs-CZ" sz="1600" dirty="0" smtClean="0"/>
              <a:t>schůzky OP min. 2x </a:t>
            </a:r>
            <a:r>
              <a:rPr lang="cs-CZ" sz="1600" dirty="0"/>
              <a:t>ročně </a:t>
            </a:r>
            <a:r>
              <a:rPr lang="cs-CZ" sz="1600" dirty="0" smtClean="0"/>
              <a:t>(informace, školení, optimalizace, schvalování, kalibrace)</a:t>
            </a:r>
          </a:p>
          <a:p>
            <a:pPr lvl="0"/>
            <a:r>
              <a:rPr lang="cs-CZ" sz="1600" b="1" dirty="0" smtClean="0"/>
              <a:t>Vzdálení hodnotitelé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cs-CZ" sz="1600" dirty="0" smtClean="0"/>
              <a:t>1361 </a:t>
            </a:r>
            <a:r>
              <a:rPr lang="cs-CZ" sz="1600" dirty="0"/>
              <a:t>databáze aktivní (lze vybírat pro zadání </a:t>
            </a:r>
            <a:r>
              <a:rPr lang="cs-CZ" sz="1600" dirty="0" smtClean="0"/>
              <a:t>posudku)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cs-CZ" sz="1600" dirty="0" smtClean="0"/>
              <a:t>810 průměrný </a:t>
            </a:r>
            <a:r>
              <a:rPr lang="cs-CZ" sz="1600" dirty="0"/>
              <a:t>počet aktivních členů OOH pro jedno kolo </a:t>
            </a:r>
            <a:r>
              <a:rPr lang="cs-CZ" sz="1600" dirty="0" smtClean="0"/>
              <a:t>hodnocení </a:t>
            </a:r>
            <a:endParaRPr lang="cs-CZ" sz="1600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cs-CZ" sz="1600" dirty="0" smtClean="0"/>
              <a:t>140 </a:t>
            </a:r>
            <a:r>
              <a:rPr lang="cs-CZ" sz="1600" dirty="0"/>
              <a:t>roční obměna hodnotitelů</a:t>
            </a:r>
          </a:p>
          <a:p>
            <a:pPr lvl="0"/>
            <a:r>
              <a:rPr lang="cs-CZ" sz="1600" b="1" dirty="0" smtClean="0"/>
              <a:t>Hodnocené </a:t>
            </a:r>
            <a:r>
              <a:rPr lang="cs-CZ" sz="1600" b="1" dirty="0"/>
              <a:t>výsledky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cs-CZ" sz="1600" dirty="0"/>
              <a:t>300 000 výsledků pro výběr pro každé </a:t>
            </a:r>
            <a:r>
              <a:rPr lang="cs-CZ" sz="1600" dirty="0" smtClean="0"/>
              <a:t>kolo hodnocení</a:t>
            </a:r>
            <a:endParaRPr lang="cs-CZ" sz="1600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cs-CZ" sz="1600" dirty="0" smtClean="0"/>
              <a:t>10 728 </a:t>
            </a:r>
            <a:r>
              <a:rPr lang="cs-CZ" sz="1600" dirty="0"/>
              <a:t>hodnocených výsledků za 4 roky celkem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cs-CZ" sz="1600" dirty="0" smtClean="0"/>
              <a:t>2 682 </a:t>
            </a:r>
            <a:r>
              <a:rPr lang="cs-CZ" sz="1600" dirty="0"/>
              <a:t>hodnocených výsledků za rok (průměr)</a:t>
            </a:r>
          </a:p>
          <a:p>
            <a:pPr lvl="0"/>
            <a:r>
              <a:rPr lang="cs-CZ" sz="1600" b="1" dirty="0"/>
              <a:t>Posudky vzdálených hodnotitelů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cs-CZ" sz="1600" dirty="0"/>
              <a:t>c</a:t>
            </a:r>
            <a:r>
              <a:rPr lang="cs-CZ" sz="1600" dirty="0" smtClean="0"/>
              <a:t>ca 11</a:t>
            </a:r>
            <a:r>
              <a:rPr lang="cs-CZ" sz="1600" dirty="0"/>
              <a:t> 000 poptávek posudků celkem/každé </a:t>
            </a:r>
            <a:r>
              <a:rPr lang="cs-CZ" sz="1600" dirty="0" smtClean="0"/>
              <a:t>kolo hodnocení (průměr</a:t>
            </a:r>
            <a:r>
              <a:rPr lang="cs-CZ" sz="1600" dirty="0"/>
              <a:t>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cs-CZ" sz="1600" dirty="0"/>
              <a:t>c</a:t>
            </a:r>
            <a:r>
              <a:rPr lang="cs-CZ" sz="1600" dirty="0" smtClean="0"/>
              <a:t>ca 5</a:t>
            </a:r>
            <a:r>
              <a:rPr lang="cs-CZ" sz="1600" dirty="0"/>
              <a:t> 000 vypracovaných posudků/každé </a:t>
            </a:r>
            <a:r>
              <a:rPr lang="cs-CZ" sz="1600" dirty="0" smtClean="0"/>
              <a:t>kolo hodnocení (průměr)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42703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blon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</Template>
  <TotalTime>3045</TotalTime>
  <Words>2160</Words>
  <Application>Microsoft Office PowerPoint</Application>
  <PresentationFormat>Předvádění na obrazovce (4:3)</PresentationFormat>
  <Paragraphs>572</Paragraphs>
  <Slides>29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29</vt:i4>
      </vt:variant>
    </vt:vector>
  </HeadingPairs>
  <TitlesOfParts>
    <vt:vector size="31" baseType="lpstr">
      <vt:lpstr>sablona</vt:lpstr>
      <vt:lpstr>Office Theme</vt:lpstr>
      <vt:lpstr>Prezentace aplikace PowerPoint</vt:lpstr>
      <vt:lpstr>Cíle hodnocení</vt:lpstr>
      <vt:lpstr>Stav implementace</vt:lpstr>
      <vt:lpstr>Hodnocení na národní úrovni</vt:lpstr>
      <vt:lpstr>rozcestník Hodnocení VaVaI  podle M17+ </vt:lpstr>
      <vt:lpstr>rozcestník Hodnocení VaVaI  podle M17+ </vt:lpstr>
      <vt:lpstr>Nový web o hodnocení  podle M17+ </vt:lpstr>
      <vt:lpstr>Nový web o hodnocení  podle M17+ </vt:lpstr>
      <vt:lpstr>Modul 1: H17 – H20 overview </vt:lpstr>
      <vt:lpstr>Počet výsledků hodnocených v M1  období H17+H18+H19+H20 </vt:lpstr>
      <vt:lpstr>Modul 2: H17 – H20 overview </vt:lpstr>
      <vt:lpstr>Škálování  instituce celkově hodnocené jako VYNIKAJÍCÍ</vt:lpstr>
      <vt:lpstr>Úpravy po 4. roce implementace M17+ Uživatelská příručka</vt:lpstr>
      <vt:lpstr>Current Initiatives</vt:lpstr>
      <vt:lpstr>Current Initiatives</vt:lpstr>
      <vt:lpstr>What's next?</vt:lpstr>
      <vt:lpstr>Využití hodnocení dle Metodiky 2017+  pro alokaci DKRVO </vt:lpstr>
      <vt:lpstr>Institucionální podpora na VŠ</vt:lpstr>
      <vt:lpstr>Nárůst DKRVO v segmentu VŠ</vt:lpstr>
      <vt:lpstr>Institucionální podpora na VŠ</vt:lpstr>
      <vt:lpstr> podlInstitucionální podpora na AV ČR</vt:lpstr>
      <vt:lpstr>Prezentace aplikace PowerPoint</vt:lpstr>
      <vt:lpstr>podlInstitucionální podpora na AV ČR</vt:lpstr>
      <vt:lpstr>       Institucionální podpora rezorty</vt:lpstr>
      <vt:lpstr>DKRVO Ministerstvo zdravotnictví</vt:lpstr>
      <vt:lpstr>DKRVO Ministerstvo kultury</vt:lpstr>
      <vt:lpstr>Korelace hodnocení na národní úrovni (M1-2) se strategií a koncepcí (M5) </vt:lpstr>
      <vt:lpstr>Korelace hodnocení na národní úrovni (M1-2) se strategií a koncepcí (M5) </vt:lpstr>
      <vt:lpstr>Implementace METODIKY 2017+ </vt:lpstr>
    </vt:vector>
  </TitlesOfParts>
  <Company>Úřad vlády ČR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Miholová Kateřina</dc:creator>
  <cp:lastModifiedBy>Miholová Kateřina</cp:lastModifiedBy>
  <cp:revision>257</cp:revision>
  <cp:lastPrinted>2018-09-19T10:05:21Z</cp:lastPrinted>
  <dcterms:created xsi:type="dcterms:W3CDTF">2018-03-12T14:41:20Z</dcterms:created>
  <dcterms:modified xsi:type="dcterms:W3CDTF">2022-03-24T14:36:24Z</dcterms:modified>
</cp:coreProperties>
</file>