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21"/>
  </p:notesMasterIdLst>
  <p:handoutMasterIdLst>
    <p:handoutMasterId r:id="rId22"/>
  </p:handoutMasterIdLst>
  <p:sldIdLst>
    <p:sldId id="261" r:id="rId6"/>
    <p:sldId id="414" r:id="rId7"/>
    <p:sldId id="399" r:id="rId8"/>
    <p:sldId id="437" r:id="rId9"/>
    <p:sldId id="1835" r:id="rId10"/>
    <p:sldId id="1836" r:id="rId11"/>
    <p:sldId id="1837" r:id="rId12"/>
    <p:sldId id="1819" r:id="rId13"/>
    <p:sldId id="1839" r:id="rId14"/>
    <p:sldId id="1824" r:id="rId15"/>
    <p:sldId id="1825" r:id="rId16"/>
    <p:sldId id="1826" r:id="rId17"/>
    <p:sldId id="1829" r:id="rId18"/>
    <p:sldId id="1833" r:id="rId19"/>
    <p:sldId id="391" r:id="rId20"/>
  </p:sldIdLst>
  <p:sldSz cx="12192000" cy="6858000"/>
  <p:notesSz cx="6797675" cy="9926638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něvkovský Jakub" initials="HJ" lastIdx="7" clrIdx="0">
    <p:extLst>
      <p:ext uri="{19B8F6BF-5375-455C-9EA6-DF929625EA0E}">
        <p15:presenceInfo xmlns:p15="http://schemas.microsoft.com/office/powerpoint/2012/main" userId="S-1-5-21-1024343765-948047755-1557874966-21856" providerId="AD"/>
      </p:ext>
    </p:extLst>
  </p:cmAuthor>
  <p:cmAuthor id="2" name="Barbořáková Helena" initials="BH" lastIdx="8" clrIdx="1">
    <p:extLst>
      <p:ext uri="{19B8F6BF-5375-455C-9EA6-DF929625EA0E}">
        <p15:presenceInfo xmlns:p15="http://schemas.microsoft.com/office/powerpoint/2012/main" userId="S-1-5-21-1024343765-948047755-1557874966-13312" providerId="AD"/>
      </p:ext>
    </p:extLst>
  </p:cmAuthor>
  <p:cmAuthor id="3" name="Holečková Lucie" initials="HL" lastIdx="0" clrIdx="2">
    <p:extLst>
      <p:ext uri="{19B8F6BF-5375-455C-9EA6-DF929625EA0E}">
        <p15:presenceInfo xmlns:p15="http://schemas.microsoft.com/office/powerpoint/2012/main" userId="S-1-5-21-1024343765-948047755-1557874966-19941" providerId="AD"/>
      </p:ext>
    </p:extLst>
  </p:cmAuthor>
  <p:cmAuthor id="4" name="Sylvie Samková" initials="SS" lastIdx="9" clrIdx="3">
    <p:extLst>
      <p:ext uri="{19B8F6BF-5375-455C-9EA6-DF929625EA0E}">
        <p15:presenceInfo xmlns:p15="http://schemas.microsoft.com/office/powerpoint/2012/main" userId="S-1-5-21-1024343765-948047755-1557874966-1638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FF"/>
    <a:srgbClr val="0036E2"/>
    <a:srgbClr val="EBF0FF"/>
    <a:srgbClr val="BDD7EE"/>
    <a:srgbClr val="5B9BD5"/>
    <a:srgbClr val="2E75B6"/>
    <a:srgbClr val="3399FF"/>
    <a:srgbClr val="71BCFF"/>
    <a:srgbClr val="0099CC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Střední styl 4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C2FFA5D-87B4-456A-9821-1D502468CF0F}" styleName="Styl s motivem 1 – zvýraznění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113A9D2-9D6B-4929-AA2D-F23B5EE8CBE7}" styleName="Styl s motivem 2 – zvýraznění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25E5076-3810-47DD-B79F-674D7AD40C01}" styleName="Tmavý styl 1 – zvýraznění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B301B821-A1FF-4177-AEE7-76D212191A09}" styleName="Střední styl 1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Světlý styl 2 – zvýraznění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02" autoAdjust="0"/>
    <p:restoredTop sz="79006" autoAdjust="0"/>
  </p:normalViewPr>
  <p:slideViewPr>
    <p:cSldViewPr snapToGrid="0">
      <p:cViewPr varScale="1">
        <p:scale>
          <a:sx n="103" d="100"/>
          <a:sy n="103" d="100"/>
        </p:scale>
        <p:origin x="918" y="13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8669CB-E6EE-4C2B-B7E5-92FD360889E3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B62DD5-A413-44AE-A8E6-E0E5717B2E8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13320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F23C2E-EDB9-4E49-B9FC-C102707F620A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C1C052-006C-4012-A0CB-7F15FFAF630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53671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C1C052-006C-4012-A0CB-7F15FFAF630F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69599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C1C052-006C-4012-A0CB-7F15FFAF630F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043820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C1C052-006C-4012-A0CB-7F15FFAF630F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551190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nl-NL"/>
              <a:t>18. zasedání MV OP VVV - 9. prosince 2019</a:t>
            </a:r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3F5743D-EB94-490F-8675-9B2B9B310EA2}" type="slidenum">
              <a:rPr lang="cs-CZ" smtClean="0"/>
              <a:pPr>
                <a:defRPr/>
              </a:pPr>
              <a:t>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426326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nl-NL"/>
              <a:t>18. zasedání MV OP VVV - 9. prosince 2019</a:t>
            </a:r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3F5743D-EB94-490F-8675-9B2B9B310EA2}" type="slidenum">
              <a:rPr lang="cs-CZ" smtClean="0"/>
              <a:pPr>
                <a:defRPr/>
              </a:pPr>
              <a:t>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724620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nl-NL"/>
              <a:t>18. zasedání MV OP VVV - 9. prosince 2019</a:t>
            </a:r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3F5743D-EB94-490F-8675-9B2B9B310EA2}" type="slidenum">
              <a:rPr lang="cs-CZ" smtClean="0"/>
              <a:pPr>
                <a:defRPr/>
              </a:pPr>
              <a:t>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492075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nl-NL"/>
              <a:t>18. zasedání MV OP VVV - 9. prosince 2019</a:t>
            </a:r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3F5743D-EB94-490F-8675-9B2B9B310EA2}" type="slidenum">
              <a:rPr lang="cs-CZ" smtClean="0"/>
              <a:pPr>
                <a:defRPr/>
              </a:pPr>
              <a:t>9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164089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nl-NL"/>
              <a:t>18. zasedání MV OP VVV - 9. prosince 2019</a:t>
            </a:r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3F5743D-EB94-490F-8675-9B2B9B310EA2}" type="slidenum">
              <a:rPr lang="cs-CZ" smtClean="0"/>
              <a:pPr>
                <a:defRPr/>
              </a:pPr>
              <a:t>14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914560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C1C052-006C-4012-A0CB-7F15FFAF630F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898577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l">
              <a:defRPr sz="44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B68B76-9612-4CDD-B2BC-CB26B7FD0B09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384A59-D9D6-4A65-A7DA-D66CFFD7CB00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199" y="5829454"/>
            <a:ext cx="4611600" cy="1023485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0" y="-1"/>
            <a:ext cx="12193200" cy="453600"/>
          </a:xfrm>
          <a:prstGeom prst="rect">
            <a:avLst/>
          </a:prstGeom>
        </p:spPr>
      </p:pic>
      <p:sp>
        <p:nvSpPr>
          <p:cNvPr id="11" name="TextovéPole 10"/>
          <p:cNvSpPr txBox="1"/>
          <p:nvPr userDrawn="1"/>
        </p:nvSpPr>
        <p:spPr>
          <a:xfrm>
            <a:off x="0" y="-60960"/>
            <a:ext cx="12192000" cy="5943140"/>
          </a:xfrm>
          <a:prstGeom prst="rect">
            <a:avLst/>
          </a:prstGeom>
          <a:solidFill>
            <a:srgbClr val="2E75B6"/>
          </a:solidFill>
        </p:spPr>
        <p:txBody>
          <a:bodyPr wrap="square" rtlCol="0">
            <a:noAutofit/>
          </a:bodyPr>
          <a:lstStyle/>
          <a:p>
            <a:endParaRPr lang="cs-CZ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2283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sz="2400"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 b="0">
                <a:latin typeface="+mn-lt"/>
              </a:defRPr>
            </a:lvl5pPr>
          </a:lstStyle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B68B76-9612-4CDD-B2BC-CB26B7FD0B09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384A59-D9D6-4A65-A7DA-D66CFFD7CB00}" type="slidenum">
              <a:rPr lang="cs-CZ" smtClean="0"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0" y="-1"/>
            <a:ext cx="12193200" cy="453600"/>
          </a:xfrm>
          <a:prstGeom prst="rect">
            <a:avLst/>
          </a:prstGeom>
        </p:spPr>
      </p:pic>
      <p:sp>
        <p:nvSpPr>
          <p:cNvPr id="8" name="TextovéPole 7"/>
          <p:cNvSpPr txBox="1"/>
          <p:nvPr userDrawn="1"/>
        </p:nvSpPr>
        <p:spPr>
          <a:xfrm>
            <a:off x="0" y="-60960"/>
            <a:ext cx="12192000" cy="5943140"/>
          </a:xfrm>
          <a:prstGeom prst="rect">
            <a:avLst/>
          </a:prstGeom>
          <a:solidFill>
            <a:srgbClr val="2E75B6"/>
          </a:solidFill>
        </p:spPr>
        <p:txBody>
          <a:bodyPr wrap="square" rtlCol="0">
            <a:noAutofit/>
          </a:bodyPr>
          <a:lstStyle/>
          <a:p>
            <a:endParaRPr lang="cs-CZ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6409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 sz="2400">
                <a:latin typeface="+mn-lt"/>
              </a:defRPr>
            </a:lvl1pPr>
            <a:lvl2pPr>
              <a:defRPr sz="2000">
                <a:latin typeface="+mj-lt"/>
              </a:defRPr>
            </a:lvl2pPr>
            <a:lvl3pPr>
              <a:defRPr sz="24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B68B76-9612-4CDD-B2BC-CB26B7FD0B09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384A59-D9D6-4A65-A7DA-D66CFFD7CB00}" type="slidenum">
              <a:rPr lang="cs-CZ" smtClean="0"/>
              <a:t>‹#›</a:t>
            </a:fld>
            <a:endParaRPr lang="cs-CZ"/>
          </a:p>
        </p:txBody>
      </p:sp>
      <p:sp>
        <p:nvSpPr>
          <p:cNvPr id="7" name="TextovéPole 6"/>
          <p:cNvSpPr txBox="1"/>
          <p:nvPr userDrawn="1"/>
        </p:nvSpPr>
        <p:spPr>
          <a:xfrm>
            <a:off x="0" y="-60960"/>
            <a:ext cx="12192000" cy="5943140"/>
          </a:xfrm>
          <a:prstGeom prst="rect">
            <a:avLst/>
          </a:prstGeom>
          <a:solidFill>
            <a:srgbClr val="2E75B6"/>
          </a:solidFill>
        </p:spPr>
        <p:txBody>
          <a:bodyPr wrap="square" rtlCol="0">
            <a:noAutofit/>
          </a:bodyPr>
          <a:lstStyle/>
          <a:p>
            <a:endParaRPr lang="cs-CZ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4868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199" y="5829454"/>
            <a:ext cx="4611600" cy="1023485"/>
          </a:xfrm>
          <a:prstGeom prst="rect">
            <a:avLst/>
          </a:prstGeom>
        </p:spPr>
      </p:pic>
      <p:sp>
        <p:nvSpPr>
          <p:cNvPr id="7" name="TextovéPole 6"/>
          <p:cNvSpPr txBox="1"/>
          <p:nvPr userDrawn="1"/>
        </p:nvSpPr>
        <p:spPr>
          <a:xfrm>
            <a:off x="0" y="-60960"/>
            <a:ext cx="12192000" cy="5943140"/>
          </a:xfrm>
          <a:prstGeom prst="rect">
            <a:avLst/>
          </a:prstGeom>
          <a:solidFill>
            <a:srgbClr val="2E75B6"/>
          </a:solidFill>
        </p:spPr>
        <p:txBody>
          <a:bodyPr wrap="square" rtlCol="0">
            <a:noAutofit/>
          </a:bodyPr>
          <a:lstStyle/>
          <a:p>
            <a:endParaRPr lang="cs-CZ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2181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40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B68B76-9612-4CDD-B2BC-CB26B7FD0B09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384A59-D9D6-4A65-A7DA-D66CFFD7CB00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199" y="5829454"/>
            <a:ext cx="4611600" cy="1023485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0" y="-1"/>
            <a:ext cx="12193200" cy="453600"/>
          </a:xfrm>
          <a:prstGeom prst="rect">
            <a:avLst/>
          </a:prstGeom>
        </p:spPr>
      </p:pic>
      <p:sp>
        <p:nvSpPr>
          <p:cNvPr id="11" name="TextovéPole 10"/>
          <p:cNvSpPr txBox="1"/>
          <p:nvPr userDrawn="1"/>
        </p:nvSpPr>
        <p:spPr>
          <a:xfrm>
            <a:off x="0" y="-60960"/>
            <a:ext cx="12192000" cy="5943140"/>
          </a:xfrm>
          <a:prstGeom prst="rect">
            <a:avLst/>
          </a:prstGeom>
          <a:solidFill>
            <a:srgbClr val="2E75B6"/>
          </a:solidFill>
        </p:spPr>
        <p:txBody>
          <a:bodyPr wrap="square" rtlCol="0">
            <a:noAutofit/>
          </a:bodyPr>
          <a:lstStyle/>
          <a:p>
            <a:endParaRPr lang="cs-CZ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1560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>
            <a:lvl1pPr>
              <a:defRPr sz="2000"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0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0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0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0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00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B68B76-9612-4CDD-B2BC-CB26B7FD0B09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384A59-D9D6-4A65-A7DA-D66CFFD7CB00}" type="slidenum">
              <a:rPr lang="cs-CZ" smtClean="0"/>
              <a:t>‹#›</a:t>
            </a:fld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199" y="5829454"/>
            <a:ext cx="4611600" cy="1023485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0" y="-1"/>
            <a:ext cx="12193200" cy="453600"/>
          </a:xfrm>
          <a:prstGeom prst="rect">
            <a:avLst/>
          </a:prstGeom>
        </p:spPr>
      </p:pic>
      <p:sp>
        <p:nvSpPr>
          <p:cNvPr id="12" name="TextovéPole 11"/>
          <p:cNvSpPr txBox="1"/>
          <p:nvPr userDrawn="1"/>
        </p:nvSpPr>
        <p:spPr>
          <a:xfrm>
            <a:off x="0" y="-60960"/>
            <a:ext cx="12192000" cy="5943140"/>
          </a:xfrm>
          <a:prstGeom prst="rect">
            <a:avLst/>
          </a:prstGeom>
          <a:solidFill>
            <a:srgbClr val="2E75B6"/>
          </a:solidFill>
        </p:spPr>
        <p:txBody>
          <a:bodyPr wrap="square" rtlCol="0">
            <a:noAutofit/>
          </a:bodyPr>
          <a:lstStyle/>
          <a:p>
            <a:endParaRPr lang="cs-CZ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4998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dirty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>
            <a:normAutofit/>
          </a:bodyPr>
          <a:lstStyle>
            <a:lvl1pPr>
              <a:defRPr sz="2000"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lang="cs-CZ" sz="20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 dirty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0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0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0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0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00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B68B76-9612-4CDD-B2BC-CB26B7FD0B09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384A59-D9D6-4A65-A7DA-D66CFFD7CB00}" type="slidenum">
              <a:rPr lang="cs-CZ" smtClean="0"/>
              <a:t>‹#›</a:t>
            </a:fld>
            <a:endParaRPr lang="cs-CZ"/>
          </a:p>
        </p:txBody>
      </p:sp>
      <p:pic>
        <p:nvPicPr>
          <p:cNvPr id="12" name="Obrázek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199" y="5829454"/>
            <a:ext cx="4611600" cy="1023485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0" y="-1"/>
            <a:ext cx="12193200" cy="453600"/>
          </a:xfrm>
          <a:prstGeom prst="rect">
            <a:avLst/>
          </a:prstGeom>
        </p:spPr>
      </p:pic>
      <p:sp>
        <p:nvSpPr>
          <p:cNvPr id="14" name="TextovéPole 13"/>
          <p:cNvSpPr txBox="1"/>
          <p:nvPr userDrawn="1"/>
        </p:nvSpPr>
        <p:spPr>
          <a:xfrm>
            <a:off x="0" y="-60960"/>
            <a:ext cx="12192000" cy="5943140"/>
          </a:xfrm>
          <a:prstGeom prst="rect">
            <a:avLst/>
          </a:prstGeom>
          <a:solidFill>
            <a:srgbClr val="2E75B6"/>
          </a:solidFill>
        </p:spPr>
        <p:txBody>
          <a:bodyPr wrap="square" rtlCol="0">
            <a:noAutofit/>
          </a:bodyPr>
          <a:lstStyle/>
          <a:p>
            <a:endParaRPr lang="cs-CZ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04987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B68B76-9612-4CDD-B2BC-CB26B7FD0B09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384A59-D9D6-4A65-A7DA-D66CFFD7CB00}" type="slidenum">
              <a:rPr lang="cs-CZ" smtClean="0"/>
              <a:t>‹#›</a:t>
            </a:fld>
            <a:endParaRPr lang="cs-CZ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199" y="5829454"/>
            <a:ext cx="4611600" cy="1023485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0" y="-1"/>
            <a:ext cx="12193200" cy="453600"/>
          </a:xfrm>
          <a:prstGeom prst="rect">
            <a:avLst/>
          </a:prstGeom>
        </p:spPr>
      </p:pic>
      <p:sp>
        <p:nvSpPr>
          <p:cNvPr id="10" name="TextovéPole 9"/>
          <p:cNvSpPr txBox="1"/>
          <p:nvPr userDrawn="1"/>
        </p:nvSpPr>
        <p:spPr>
          <a:xfrm>
            <a:off x="0" y="-60960"/>
            <a:ext cx="12192000" cy="5943140"/>
          </a:xfrm>
          <a:prstGeom prst="rect">
            <a:avLst/>
          </a:prstGeom>
          <a:solidFill>
            <a:srgbClr val="2E75B6"/>
          </a:solidFill>
        </p:spPr>
        <p:txBody>
          <a:bodyPr wrap="square" rtlCol="0">
            <a:noAutofit/>
          </a:bodyPr>
          <a:lstStyle/>
          <a:p>
            <a:endParaRPr lang="cs-CZ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6315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B68B76-9612-4CDD-B2BC-CB26B7FD0B09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384A59-D9D6-4A65-A7DA-D66CFFD7CB00}" type="slidenum">
              <a:rPr lang="cs-CZ" smtClean="0"/>
              <a:t>‹#›</a:t>
            </a:fld>
            <a:endParaRPr lang="cs-CZ"/>
          </a:p>
        </p:txBody>
      </p:sp>
      <p:pic>
        <p:nvPicPr>
          <p:cNvPr id="5" name="Obrázek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0" y="-1"/>
            <a:ext cx="12193200" cy="453600"/>
          </a:xfrm>
          <a:prstGeom prst="rect">
            <a:avLst/>
          </a:prstGeom>
        </p:spPr>
      </p:pic>
      <p:sp>
        <p:nvSpPr>
          <p:cNvPr id="6" name="TextovéPole 5"/>
          <p:cNvSpPr txBox="1"/>
          <p:nvPr userDrawn="1"/>
        </p:nvSpPr>
        <p:spPr>
          <a:xfrm>
            <a:off x="0" y="-60960"/>
            <a:ext cx="12192000" cy="5943140"/>
          </a:xfrm>
          <a:prstGeom prst="rect">
            <a:avLst/>
          </a:prstGeom>
          <a:solidFill>
            <a:srgbClr val="2E75B6"/>
          </a:solidFill>
        </p:spPr>
        <p:txBody>
          <a:bodyPr wrap="square" rtlCol="0">
            <a:noAutofit/>
          </a:bodyPr>
          <a:lstStyle/>
          <a:p>
            <a:endParaRPr lang="cs-CZ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90745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>
            <a:normAutofit/>
          </a:bodyPr>
          <a:lstStyle>
            <a:lvl1pPr>
              <a:defRPr sz="2000"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dirty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B68B76-9612-4CDD-B2BC-CB26B7FD0B09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384A59-D9D6-4A65-A7DA-D66CFFD7CB00}" type="slidenum">
              <a:rPr lang="cs-CZ" smtClean="0"/>
              <a:t>‹#›</a:t>
            </a:fld>
            <a:endParaRPr lang="cs-CZ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0" y="-1"/>
            <a:ext cx="12193200" cy="453600"/>
          </a:xfrm>
          <a:prstGeom prst="rect">
            <a:avLst/>
          </a:prstGeom>
        </p:spPr>
      </p:pic>
      <p:sp>
        <p:nvSpPr>
          <p:cNvPr id="9" name="TextovéPole 8"/>
          <p:cNvSpPr txBox="1"/>
          <p:nvPr userDrawn="1"/>
        </p:nvSpPr>
        <p:spPr>
          <a:xfrm>
            <a:off x="0" y="-60960"/>
            <a:ext cx="12192000" cy="5943140"/>
          </a:xfrm>
          <a:prstGeom prst="rect">
            <a:avLst/>
          </a:prstGeom>
          <a:solidFill>
            <a:srgbClr val="2E75B6"/>
          </a:solidFill>
        </p:spPr>
        <p:txBody>
          <a:bodyPr wrap="square" rtlCol="0">
            <a:noAutofit/>
          </a:bodyPr>
          <a:lstStyle/>
          <a:p>
            <a:endParaRPr lang="cs-CZ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6811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dirty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B68B76-9612-4CDD-B2BC-CB26B7FD0B09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384A59-D9D6-4A65-A7DA-D66CFFD7CB00}" type="slidenum">
              <a:rPr lang="cs-CZ" smtClean="0"/>
              <a:t>‹#›</a:t>
            </a:fld>
            <a:endParaRPr lang="cs-CZ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0" y="-1"/>
            <a:ext cx="12193200" cy="453600"/>
          </a:xfrm>
          <a:prstGeom prst="rect">
            <a:avLst/>
          </a:prstGeom>
        </p:spPr>
      </p:pic>
      <p:sp>
        <p:nvSpPr>
          <p:cNvPr id="9" name="TextovéPole 8"/>
          <p:cNvSpPr txBox="1"/>
          <p:nvPr userDrawn="1"/>
        </p:nvSpPr>
        <p:spPr>
          <a:xfrm>
            <a:off x="0" y="-60960"/>
            <a:ext cx="12192000" cy="5943140"/>
          </a:xfrm>
          <a:prstGeom prst="rect">
            <a:avLst/>
          </a:prstGeom>
          <a:solidFill>
            <a:srgbClr val="2E75B6"/>
          </a:solidFill>
        </p:spPr>
        <p:txBody>
          <a:bodyPr wrap="square" rtlCol="0">
            <a:noAutofit/>
          </a:bodyPr>
          <a:lstStyle/>
          <a:p>
            <a:endParaRPr lang="cs-CZ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8265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945100"/>
            <a:ext cx="10515600" cy="10020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2062975"/>
            <a:ext cx="10515600" cy="37664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endParaRPr lang="cs-CZ" dirty="0"/>
          </a:p>
        </p:txBody>
      </p:sp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199" y="5829454"/>
            <a:ext cx="4611600" cy="1023485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0" y="-1"/>
            <a:ext cx="12193200" cy="453600"/>
          </a:xfrm>
          <a:prstGeom prst="rect">
            <a:avLst/>
          </a:prstGeom>
        </p:spPr>
      </p:pic>
      <p:sp>
        <p:nvSpPr>
          <p:cNvPr id="8" name="TextovéPole 7"/>
          <p:cNvSpPr txBox="1"/>
          <p:nvPr userDrawn="1"/>
        </p:nvSpPr>
        <p:spPr>
          <a:xfrm>
            <a:off x="0" y="-60960"/>
            <a:ext cx="12192000" cy="5943140"/>
          </a:xfrm>
          <a:prstGeom prst="rect">
            <a:avLst/>
          </a:prstGeom>
          <a:solidFill>
            <a:srgbClr val="2E75B6"/>
          </a:solidFill>
        </p:spPr>
        <p:txBody>
          <a:bodyPr wrap="square" rtlCol="0">
            <a:noAutofit/>
          </a:bodyPr>
          <a:lstStyle/>
          <a:p>
            <a:endParaRPr lang="cs-CZ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9102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rgbClr val="428D96"/>
          </a:solidFill>
          <a:latin typeface="+mn-lt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j-lt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Aneta.Caithamlova@msmt.cz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/>
          <p:cNvSpPr/>
          <p:nvPr/>
        </p:nvSpPr>
        <p:spPr>
          <a:xfrm flipV="1">
            <a:off x="0" y="2340074"/>
            <a:ext cx="12192000" cy="32053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TextovéPole 3"/>
          <p:cNvSpPr txBox="1"/>
          <p:nvPr/>
        </p:nvSpPr>
        <p:spPr>
          <a:xfrm>
            <a:off x="0" y="0"/>
            <a:ext cx="12192000" cy="5916246"/>
          </a:xfrm>
          <a:prstGeom prst="rect">
            <a:avLst/>
          </a:prstGeom>
          <a:solidFill>
            <a:srgbClr val="2E75B6"/>
          </a:solidFill>
        </p:spPr>
        <p:txBody>
          <a:bodyPr wrap="square" lIns="432000" rtlCol="0">
            <a:noAutofit/>
          </a:bodyPr>
          <a:lstStyle/>
          <a:p>
            <a:endParaRPr lang="cs-CZ" sz="66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endParaRPr lang="cs-CZ" sz="40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14" name="Obrázek 13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rgbClr val="3399FF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592"/>
          <a:stretch/>
        </p:blipFill>
        <p:spPr>
          <a:xfrm flipH="1">
            <a:off x="0" y="-599830"/>
            <a:ext cx="12192000" cy="6525846"/>
          </a:xfrm>
          <a:prstGeom prst="rect">
            <a:avLst/>
          </a:prstGeom>
        </p:spPr>
      </p:pic>
      <p:sp>
        <p:nvSpPr>
          <p:cNvPr id="13" name="Obdélník 12"/>
          <p:cNvSpPr/>
          <p:nvPr/>
        </p:nvSpPr>
        <p:spPr>
          <a:xfrm>
            <a:off x="0" y="2097992"/>
            <a:ext cx="12192000" cy="3704669"/>
          </a:xfrm>
          <a:prstGeom prst="rect">
            <a:avLst/>
          </a:prstGeom>
        </p:spPr>
        <p:txBody>
          <a:bodyPr wrap="square" lIns="432000" tIns="46800">
            <a:spAutoFit/>
          </a:bodyPr>
          <a:lstStyle/>
          <a:p>
            <a:pPr>
              <a:lnSpc>
                <a:spcPts val="7000"/>
              </a:lnSpc>
            </a:pPr>
            <a:r>
              <a:rPr lang="cs-CZ" sz="6500" dirty="0">
                <a:solidFill>
                  <a:schemeClr val="bg1"/>
                </a:solidFill>
                <a:cs typeface="Arial" panose="020B0604020202020204" pitchFamily="34" charset="0"/>
              </a:rPr>
              <a:t>Operační </a:t>
            </a:r>
            <a:r>
              <a:rPr lang="cs-CZ" sz="7200" dirty="0">
                <a:solidFill>
                  <a:schemeClr val="bg1"/>
                </a:solidFill>
                <a:cs typeface="Arial" panose="020B0604020202020204" pitchFamily="34" charset="0"/>
              </a:rPr>
              <a:t>program </a:t>
            </a:r>
          </a:p>
          <a:p>
            <a:pPr>
              <a:lnSpc>
                <a:spcPts val="7000"/>
              </a:lnSpc>
            </a:pPr>
            <a:r>
              <a:rPr lang="cs-CZ" sz="7200" b="1" u="sng" dirty="0">
                <a:solidFill>
                  <a:schemeClr val="bg1"/>
                </a:solidFill>
                <a:cs typeface="Arial" panose="020B0604020202020204" pitchFamily="34" charset="0"/>
              </a:rPr>
              <a:t>JAN AMOS KOMENSKÝ </a:t>
            </a:r>
            <a:endParaRPr lang="cs-CZ" sz="8000" b="1" u="sng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endParaRPr lang="cs-CZ" sz="10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cs-CZ" sz="5000" b="1" dirty="0">
                <a:solidFill>
                  <a:schemeClr val="bg1"/>
                </a:solidFill>
                <a:cs typeface="Arial" panose="020B0604020202020204" pitchFamily="34" charset="0"/>
              </a:rPr>
              <a:t>Struktura intervencí</a:t>
            </a:r>
          </a:p>
          <a:p>
            <a:endParaRPr lang="cs-CZ" sz="10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cs-CZ" sz="2400" b="1" dirty="0">
                <a:solidFill>
                  <a:schemeClr val="bg1"/>
                </a:solidFill>
                <a:cs typeface="Arial" panose="020B0604020202020204" pitchFamily="34" charset="0"/>
              </a:rPr>
              <a:t>RVVI 30. dubna 2021</a:t>
            </a:r>
          </a:p>
          <a:p>
            <a:r>
              <a:rPr lang="cs-CZ" sz="2400" b="1" dirty="0">
                <a:solidFill>
                  <a:schemeClr val="bg1"/>
                </a:solidFill>
                <a:cs typeface="Arial" panose="020B0604020202020204" pitchFamily="34" charset="0"/>
              </a:rPr>
              <a:t>Ministerstvo školství, mládeže a tělovýchovy</a:t>
            </a:r>
          </a:p>
        </p:txBody>
      </p:sp>
    </p:spTree>
    <p:extLst>
      <p:ext uri="{BB962C8B-B14F-4D97-AF65-F5344CB8AC3E}">
        <p14:creationId xmlns:p14="http://schemas.microsoft.com/office/powerpoint/2010/main" val="1839403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93;p5">
            <a:extLst>
              <a:ext uri="{FF2B5EF4-FFF2-40B4-BE49-F238E27FC236}">
                <a16:creationId xmlns:a16="http://schemas.microsoft.com/office/drawing/2014/main" id="{7BA5D369-086B-487E-8072-90AD1C08A8F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206187"/>
            <a:ext cx="11362678" cy="844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32000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cs-CZ" sz="3200" u="sng" dirty="0">
                <a:solidFill>
                  <a:schemeClr val="lt1"/>
                </a:solidFill>
              </a:rPr>
              <a:t>OP JAK – P1 – INDIKATIVNÍ PLÁN INTERVENCÍ (2022)</a:t>
            </a:r>
            <a:endParaRPr sz="3200" b="1" u="sng" dirty="0">
              <a:solidFill>
                <a:schemeClr val="lt1"/>
              </a:solidFill>
            </a:endParaRPr>
          </a:p>
        </p:txBody>
      </p:sp>
      <p:graphicFrame>
        <p:nvGraphicFramePr>
          <p:cNvPr id="4" name="Tabulka 3">
            <a:extLst>
              <a:ext uri="{FF2B5EF4-FFF2-40B4-BE49-F238E27FC236}">
                <a16:creationId xmlns:a16="http://schemas.microsoft.com/office/drawing/2014/main" id="{94D823A9-9678-48B0-92AE-18CF5E47F0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1456608"/>
              </p:ext>
            </p:extLst>
          </p:nvPr>
        </p:nvGraphicFramePr>
        <p:xfrm>
          <a:off x="389150" y="1158861"/>
          <a:ext cx="11362678" cy="45162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29253">
                  <a:extLst>
                    <a:ext uri="{9D8B030D-6E8A-4147-A177-3AD203B41FA5}">
                      <a16:colId xmlns:a16="http://schemas.microsoft.com/office/drawing/2014/main" val="262862585"/>
                    </a:ext>
                  </a:extLst>
                </a:gridCol>
                <a:gridCol w="854496">
                  <a:extLst>
                    <a:ext uri="{9D8B030D-6E8A-4147-A177-3AD203B41FA5}">
                      <a16:colId xmlns:a16="http://schemas.microsoft.com/office/drawing/2014/main" val="28439533"/>
                    </a:ext>
                  </a:extLst>
                </a:gridCol>
                <a:gridCol w="6329487">
                  <a:extLst>
                    <a:ext uri="{9D8B030D-6E8A-4147-A177-3AD203B41FA5}">
                      <a16:colId xmlns:a16="http://schemas.microsoft.com/office/drawing/2014/main" val="1701585813"/>
                    </a:ext>
                  </a:extLst>
                </a:gridCol>
                <a:gridCol w="1576053">
                  <a:extLst>
                    <a:ext uri="{9D8B030D-6E8A-4147-A177-3AD203B41FA5}">
                      <a16:colId xmlns:a16="http://schemas.microsoft.com/office/drawing/2014/main" val="907049408"/>
                    </a:ext>
                  </a:extLst>
                </a:gridCol>
                <a:gridCol w="1473389">
                  <a:extLst>
                    <a:ext uri="{9D8B030D-6E8A-4147-A177-3AD203B41FA5}">
                      <a16:colId xmlns:a16="http://schemas.microsoft.com/office/drawing/2014/main" val="4263369578"/>
                    </a:ext>
                  </a:extLst>
                </a:gridCol>
              </a:tblGrid>
              <a:tr h="5171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Název výzvy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Předpoklad vyhlášení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Podporované aktivity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Cílové skupiny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Typy příjemců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extLst>
                  <a:ext uri="{0D108BD9-81ED-4DB2-BD59-A6C34878D82A}">
                    <a16:rowId xmlns:a16="http://schemas.microsoft.com/office/drawing/2014/main" val="10924669"/>
                  </a:ext>
                </a:extLst>
              </a:tr>
              <a:tr h="50918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100" dirty="0">
                          <a:effectLst/>
                        </a:rPr>
                        <a:t>Špičkový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100" dirty="0">
                          <a:effectLst/>
                        </a:rPr>
                        <a:t>výzkum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2022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marL="171450" indent="-1714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6005513" algn="l"/>
                        </a:tabLst>
                      </a:pPr>
                      <a:r>
                        <a:rPr lang="cs-CZ" sz="1100">
                          <a:effectLst/>
                        </a:rPr>
                        <a:t>Podpora výzkumných projektů založených na špičkových týmech, včetně podpory potřebné infrastruktury </a:t>
                      </a:r>
                      <a:br>
                        <a:rPr lang="cs-CZ" sz="1100">
                          <a:effectLst/>
                        </a:rPr>
                      </a:br>
                      <a:r>
                        <a:rPr lang="cs-CZ" sz="1100">
                          <a:effectLst/>
                        </a:rPr>
                        <a:t>a významného prvku internacionalizace, podpora interdisciplinarity ve VaV 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Výzkumní pracovníci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Výzkumné organizace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extLst>
                  <a:ext uri="{0D108BD9-81ED-4DB2-BD59-A6C34878D82A}">
                    <a16:rowId xmlns:a16="http://schemas.microsoft.com/office/drawing/2014/main" val="867262501"/>
                  </a:ext>
                </a:extLst>
              </a:tr>
              <a:tr h="7080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Ph.D. </a:t>
                      </a:r>
                      <a:r>
                        <a:rPr lang="cs-CZ" sz="1100" dirty="0" err="1">
                          <a:effectLst/>
                        </a:rPr>
                        <a:t>Infra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2022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marL="171450" indent="-1714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cs-CZ" sz="1100">
                          <a:effectLst/>
                        </a:rPr>
                        <a:t>Zlepšení materiálních podmínek pro doktorské studijní programy spočívající ve zvýšení kvality stávajících vzdělávacích kapacit včetně potřebného zázemí, pořízení moderního přístrojového vybavení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Studenti VŠ</a:t>
                      </a: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Výzkumné organizace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extLst>
                  <a:ext uri="{0D108BD9-81ED-4DB2-BD59-A6C34878D82A}">
                    <a16:rowId xmlns:a16="http://schemas.microsoft.com/office/drawing/2014/main" val="3082570136"/>
                  </a:ext>
                </a:extLst>
              </a:tr>
              <a:tr h="7714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Open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science I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2022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marL="171450" indent="-1714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cs-CZ" sz="1100" dirty="0">
                          <a:effectLst/>
                        </a:rPr>
                        <a:t>Podpora potřebné infrastruktury (</a:t>
                      </a:r>
                      <a:r>
                        <a:rPr lang="cs-CZ" sz="1100" dirty="0" err="1">
                          <a:effectLst/>
                        </a:rPr>
                        <a:t>repozitářů</a:t>
                      </a:r>
                      <a:r>
                        <a:rPr lang="cs-CZ" sz="1100" dirty="0">
                          <a:effectLst/>
                        </a:rPr>
                        <a:t>) a lidských zdrojů pro implementaci iniciativy EOSC, </a:t>
                      </a:r>
                      <a:br>
                        <a:rPr lang="cs-CZ" sz="1100" dirty="0">
                          <a:effectLst/>
                        </a:rPr>
                      </a:br>
                      <a:r>
                        <a:rPr lang="cs-CZ" sz="1100" dirty="0">
                          <a:effectLst/>
                        </a:rPr>
                        <a:t>tj.</a:t>
                      </a:r>
                      <a:r>
                        <a:rPr lang="cs-CZ" sz="1100" baseline="0" dirty="0">
                          <a:effectLst/>
                        </a:rPr>
                        <a:t> </a:t>
                      </a:r>
                      <a:r>
                        <a:rPr lang="cs-CZ" sz="1100" dirty="0">
                          <a:effectLst/>
                        </a:rPr>
                        <a:t>zpřístupňování výzkumných dat v režimu OA včetně přípravy data management plánů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Pracovníci ve VaV, pracovníci odborných knihoven  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Výzkumné organizace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extLst>
                  <a:ext uri="{0D108BD9-81ED-4DB2-BD59-A6C34878D82A}">
                    <a16:rowId xmlns:a16="http://schemas.microsoft.com/office/drawing/2014/main" val="2711095438"/>
                  </a:ext>
                </a:extLst>
              </a:tr>
              <a:tr h="7714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 err="1">
                          <a:effectLst/>
                        </a:rPr>
                        <a:t>IPs</a:t>
                      </a:r>
                      <a:r>
                        <a:rPr lang="cs-CZ" sz="1100" dirty="0">
                          <a:effectLst/>
                        </a:rPr>
                        <a:t> </a:t>
                      </a:r>
                      <a:r>
                        <a:rPr lang="cs-CZ" sz="1100" dirty="0" err="1">
                          <a:effectLst/>
                        </a:rPr>
                        <a:t>VaV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2022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marL="171450" indent="-1714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cs-CZ" sz="1100" dirty="0">
                          <a:effectLst/>
                        </a:rPr>
                        <a:t>Rozvoj řízení Národní RIS3 strategie na národní úrovni a zřízení národního centra informačních služeb (CARDS)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Pracovníci ve </a:t>
                      </a:r>
                      <a:r>
                        <a:rPr lang="cs-CZ" sz="1100" dirty="0" err="1">
                          <a:effectLst/>
                        </a:rPr>
                        <a:t>VaV</a:t>
                      </a:r>
                      <a:r>
                        <a:rPr lang="cs-CZ" sz="1100" dirty="0">
                          <a:effectLst/>
                        </a:rPr>
                        <a:t>, veřejná správa, pracovníci odborných knihoven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OSS, PO OSS  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extLst>
                  <a:ext uri="{0D108BD9-81ED-4DB2-BD59-A6C34878D82A}">
                    <a16:rowId xmlns:a16="http://schemas.microsoft.com/office/drawing/2014/main" val="3408875357"/>
                  </a:ext>
                </a:extLst>
              </a:tr>
              <a:tr h="4673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MSCA I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2022 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marL="171450" indent="-1714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cs-CZ" sz="1100" dirty="0">
                          <a:effectLst/>
                        </a:rPr>
                        <a:t>Podpora projektů, které uspěly v hodnocení Horizontu Evropa, ale nedostalo se na jejich financování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Výzkumní pracovníci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Výzkumné organizace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extLst>
                  <a:ext uri="{0D108BD9-81ED-4DB2-BD59-A6C34878D82A}">
                    <a16:rowId xmlns:a16="http://schemas.microsoft.com/office/drawing/2014/main" val="540432819"/>
                  </a:ext>
                </a:extLst>
              </a:tr>
              <a:tr h="7714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Smart+ I 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2022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marL="171450" indent="-1714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cs-CZ" sz="1100" dirty="0">
                          <a:effectLst/>
                        </a:rPr>
                        <a:t>Posilování kapacit a kompetencí pro realizaci efektivního a koordinovaného řízení systému </a:t>
                      </a:r>
                      <a:r>
                        <a:rPr lang="cs-CZ" sz="1100" dirty="0" err="1">
                          <a:effectLst/>
                        </a:rPr>
                        <a:t>VaVaI</a:t>
                      </a:r>
                      <a:r>
                        <a:rPr lang="cs-CZ" sz="1100" dirty="0">
                          <a:effectLst/>
                        </a:rPr>
                        <a:t> </a:t>
                      </a:r>
                      <a:br>
                        <a:rPr lang="cs-CZ" sz="1100" dirty="0">
                          <a:effectLst/>
                        </a:rPr>
                      </a:br>
                      <a:r>
                        <a:rPr lang="cs-CZ" sz="1100" dirty="0">
                          <a:effectLst/>
                        </a:rPr>
                        <a:t>na regionální úrovni a jeho propojení s úrovní národní; podpora designu/přípravy a realizace konkrétních regionálních strategických nástrojů/ intervencí na podporu regionálních inovačních systémů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Pracovníci ve VaV, firmy, studenti a žáci, veřejná správa, pracovníci škol 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Kraje 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extLst>
                  <a:ext uri="{0D108BD9-81ED-4DB2-BD59-A6C34878D82A}">
                    <a16:rowId xmlns:a16="http://schemas.microsoft.com/office/drawing/2014/main" val="29645621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03078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202;p6">
            <a:extLst>
              <a:ext uri="{FF2B5EF4-FFF2-40B4-BE49-F238E27FC236}">
                <a16:creationId xmlns:a16="http://schemas.microsoft.com/office/drawing/2014/main" id="{19B4001E-1692-4B08-863E-91492DA74C3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471658"/>
            <a:ext cx="11362678" cy="844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32000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cs-CZ" sz="3200" u="sng" dirty="0">
                <a:solidFill>
                  <a:schemeClr val="lt1"/>
                </a:solidFill>
              </a:rPr>
              <a:t>OP JAK – P1 – INDIKATIVNÍ PLÁN INTERVENCÍ (2022)</a:t>
            </a:r>
            <a:endParaRPr sz="3200" b="1" u="sng" dirty="0">
              <a:solidFill>
                <a:schemeClr val="lt1"/>
              </a:solidFill>
            </a:endParaRPr>
          </a:p>
        </p:txBody>
      </p:sp>
      <p:graphicFrame>
        <p:nvGraphicFramePr>
          <p:cNvPr id="4" name="Tabulka 3">
            <a:extLst>
              <a:ext uri="{FF2B5EF4-FFF2-40B4-BE49-F238E27FC236}">
                <a16:creationId xmlns:a16="http://schemas.microsoft.com/office/drawing/2014/main" id="{FD54D0D9-123A-4823-8A69-D7FD063FF2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9864744"/>
              </p:ext>
            </p:extLst>
          </p:nvPr>
        </p:nvGraphicFramePr>
        <p:xfrm>
          <a:off x="414661" y="1717661"/>
          <a:ext cx="11362678" cy="24585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29253">
                  <a:extLst>
                    <a:ext uri="{9D8B030D-6E8A-4147-A177-3AD203B41FA5}">
                      <a16:colId xmlns:a16="http://schemas.microsoft.com/office/drawing/2014/main" val="262862585"/>
                    </a:ext>
                  </a:extLst>
                </a:gridCol>
                <a:gridCol w="854496">
                  <a:extLst>
                    <a:ext uri="{9D8B030D-6E8A-4147-A177-3AD203B41FA5}">
                      <a16:colId xmlns:a16="http://schemas.microsoft.com/office/drawing/2014/main" val="28439533"/>
                    </a:ext>
                  </a:extLst>
                </a:gridCol>
                <a:gridCol w="6329487">
                  <a:extLst>
                    <a:ext uri="{9D8B030D-6E8A-4147-A177-3AD203B41FA5}">
                      <a16:colId xmlns:a16="http://schemas.microsoft.com/office/drawing/2014/main" val="1701585813"/>
                    </a:ext>
                  </a:extLst>
                </a:gridCol>
                <a:gridCol w="1576053">
                  <a:extLst>
                    <a:ext uri="{9D8B030D-6E8A-4147-A177-3AD203B41FA5}">
                      <a16:colId xmlns:a16="http://schemas.microsoft.com/office/drawing/2014/main" val="907049408"/>
                    </a:ext>
                  </a:extLst>
                </a:gridCol>
                <a:gridCol w="1473389">
                  <a:extLst>
                    <a:ext uri="{9D8B030D-6E8A-4147-A177-3AD203B41FA5}">
                      <a16:colId xmlns:a16="http://schemas.microsoft.com/office/drawing/2014/main" val="4263369578"/>
                    </a:ext>
                  </a:extLst>
                </a:gridCol>
              </a:tblGrid>
              <a:tr h="6299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Název výzvy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Předpoklad vyhlášení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Podporované aktivity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Cílové skupiny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Typy příjemců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extLst>
                  <a:ext uri="{0D108BD9-81ED-4DB2-BD59-A6C34878D82A}">
                    <a16:rowId xmlns:a16="http://schemas.microsoft.com/office/drawing/2014/main" val="10924669"/>
                  </a:ext>
                </a:extLst>
              </a:tr>
              <a:tr h="5692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 err="1">
                          <a:effectLst/>
                        </a:rPr>
                        <a:t>Teaming</a:t>
                      </a:r>
                      <a:r>
                        <a:rPr lang="cs-CZ" sz="1100" dirty="0">
                          <a:effectLst/>
                        </a:rPr>
                        <a:t> CZ I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2022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marL="171450" indent="-1714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cs-CZ" sz="1100" dirty="0">
                          <a:effectLst/>
                        </a:rPr>
                        <a:t>Podpora dofinancování modernizace projektů, které získají finance z výzvy Horizontu Evropa na </a:t>
                      </a:r>
                      <a:r>
                        <a:rPr lang="cs-CZ" sz="1100" dirty="0" err="1">
                          <a:effectLst/>
                        </a:rPr>
                        <a:t>Teaming</a:t>
                      </a:r>
                      <a:r>
                        <a:rPr lang="cs-CZ" sz="1100" dirty="0">
                          <a:effectLst/>
                        </a:rPr>
                        <a:t> 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Výzkumní pracovníci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Výzkumné organizace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extLst>
                  <a:ext uri="{0D108BD9-81ED-4DB2-BD59-A6C34878D82A}">
                    <a16:rowId xmlns:a16="http://schemas.microsoft.com/office/drawing/2014/main" val="553958076"/>
                  </a:ext>
                </a:extLst>
              </a:tr>
              <a:tr h="125921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Velké výzkumné infrastruktury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2022</a:t>
                      </a: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marL="171450" indent="-1714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cs-CZ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Podpora modernizace velkých výzkumných infrastruktur (včetně e-infrastruktury) financovaných z účelové podpory v letech 2023-2029, včetně možnosti in-</a:t>
                      </a:r>
                      <a:r>
                        <a:rPr lang="cs-CZ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kind</a:t>
                      </a:r>
                      <a:r>
                        <a:rPr lang="cs-CZ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příspěvků do výzkumných infrastruktur v zahraničí (návaznost na výsledky mezinárodního hodnocení VVI z roku 2021 a infrastruktury schválené vládou v druhé polovině roku 2022)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Výzkumní a techničtí pracovníci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Velké výzkumné infrastruktury</a:t>
                      </a: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7831148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5424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211;p7">
            <a:extLst>
              <a:ext uri="{FF2B5EF4-FFF2-40B4-BE49-F238E27FC236}">
                <a16:creationId xmlns:a16="http://schemas.microsoft.com/office/drawing/2014/main" id="{F1C9CE93-8D85-4C59-85DE-B1DF58F4C74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471658"/>
            <a:ext cx="11362678" cy="844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32000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cs-CZ" sz="3200" u="sng" dirty="0">
                <a:solidFill>
                  <a:schemeClr val="lt1"/>
                </a:solidFill>
              </a:rPr>
              <a:t>OP JAK – P1 – INDIKATIVNÍ PLÁN INTERVENCÍ (2023)</a:t>
            </a:r>
            <a:endParaRPr sz="3200" b="1" u="sng" dirty="0">
              <a:solidFill>
                <a:schemeClr val="lt1"/>
              </a:solidFill>
            </a:endParaRPr>
          </a:p>
        </p:txBody>
      </p:sp>
      <p:graphicFrame>
        <p:nvGraphicFramePr>
          <p:cNvPr id="4" name="Tabulka 3">
            <a:extLst>
              <a:ext uri="{FF2B5EF4-FFF2-40B4-BE49-F238E27FC236}">
                <a16:creationId xmlns:a16="http://schemas.microsoft.com/office/drawing/2014/main" id="{391606EA-9767-4332-BB31-90DF9B8FC9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5908791"/>
              </p:ext>
            </p:extLst>
          </p:nvPr>
        </p:nvGraphicFramePr>
        <p:xfrm>
          <a:off x="414661" y="1191057"/>
          <a:ext cx="11362677" cy="46359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00514">
                  <a:extLst>
                    <a:ext uri="{9D8B030D-6E8A-4147-A177-3AD203B41FA5}">
                      <a16:colId xmlns:a16="http://schemas.microsoft.com/office/drawing/2014/main" val="262862585"/>
                    </a:ext>
                  </a:extLst>
                </a:gridCol>
                <a:gridCol w="832750">
                  <a:extLst>
                    <a:ext uri="{9D8B030D-6E8A-4147-A177-3AD203B41FA5}">
                      <a16:colId xmlns:a16="http://schemas.microsoft.com/office/drawing/2014/main" val="28439533"/>
                    </a:ext>
                  </a:extLst>
                </a:gridCol>
                <a:gridCol w="7474501">
                  <a:extLst>
                    <a:ext uri="{9D8B030D-6E8A-4147-A177-3AD203B41FA5}">
                      <a16:colId xmlns:a16="http://schemas.microsoft.com/office/drawing/2014/main" val="1701585813"/>
                    </a:ext>
                  </a:extLst>
                </a:gridCol>
                <a:gridCol w="1042219">
                  <a:extLst>
                    <a:ext uri="{9D8B030D-6E8A-4147-A177-3AD203B41FA5}">
                      <a16:colId xmlns:a16="http://schemas.microsoft.com/office/drawing/2014/main" val="907049408"/>
                    </a:ext>
                  </a:extLst>
                </a:gridCol>
                <a:gridCol w="912693">
                  <a:extLst>
                    <a:ext uri="{9D8B030D-6E8A-4147-A177-3AD203B41FA5}">
                      <a16:colId xmlns:a16="http://schemas.microsoft.com/office/drawing/2014/main" val="4263369578"/>
                    </a:ext>
                  </a:extLst>
                </a:gridCol>
              </a:tblGrid>
              <a:tr h="5726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Název výzvy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Předpoklad vyhlášení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Podporované aktivity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Cílové skupiny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Typy příjemců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extLst>
                  <a:ext uri="{0D108BD9-81ED-4DB2-BD59-A6C34878D82A}">
                    <a16:rowId xmlns:a16="http://schemas.microsoft.com/office/drawing/2014/main" val="10924669"/>
                  </a:ext>
                </a:extLst>
              </a:tr>
              <a:tr h="3516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Návraty 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2023</a:t>
                      </a:r>
                      <a:endParaRPr lang="cs-CZ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marL="171450" indent="-1714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cs-CZ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Podpora výzkumnic/výzkumníků vracejících se po mateřské/rodičovské dovolené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Výzkumní pracovníci</a:t>
                      </a:r>
                      <a:endParaRPr lang="cs-CZ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Výzkumné organizace</a:t>
                      </a: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867262501"/>
                  </a:ext>
                </a:extLst>
              </a:tr>
              <a:tr h="34651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1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MSCA II</a:t>
                      </a:r>
                      <a:endParaRPr lang="cs-CZ" sz="11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2023</a:t>
                      </a:r>
                      <a:endParaRPr lang="cs-CZ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marL="171450" indent="-1714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cs-CZ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Podpora projektů, které uspěly v hodnocení Horizontu Evropa, ale nedostalo se na jejich financování</a:t>
                      </a:r>
                      <a:endParaRPr lang="cs-CZ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Výzkumní pracovníci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Výzkumné organizace</a:t>
                      </a: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214445339"/>
                  </a:ext>
                </a:extLst>
              </a:tr>
              <a:tr h="88198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Výzkumné prostředí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2023</a:t>
                      </a:r>
                      <a:endParaRPr lang="cs-CZ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marL="171450" indent="-1714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cs-CZ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Podpora rozvoje institucionálního prostředí na úrovni výzkumných organizací, podpora zisku a udržení HR </a:t>
                      </a:r>
                      <a:r>
                        <a:rPr lang="cs-CZ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Award</a:t>
                      </a:r>
                      <a:r>
                        <a:rPr lang="cs-CZ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vzniku </a:t>
                      </a:r>
                      <a:br>
                        <a:rPr lang="cs-CZ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cs-CZ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implementace plánů genderové rovnosti, vzniku a rozvoje administrativních kapacit, rozvoje nástrojů řízení lidských zdrojů </a:t>
                      </a:r>
                      <a:br>
                        <a:rPr lang="cs-CZ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cs-CZ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kariérního růstu, vytváření podmínek pro výchovu, získání, rozvoj a udržení kvalitních lidských zdrojů ve VaVaI, podpora institucionálního nastavení pro skloubení výzkumné práce a rodičovství / dlouhodobého ošetřování člena rodiny, propagace výsledků VaV výzkumných organizací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Výzkumní, techničtí a administrativní pracovníci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Výzkumné organizace</a:t>
                      </a: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711095438"/>
                  </a:ext>
                </a:extLst>
              </a:tr>
              <a:tr h="70349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1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Mezisektor</a:t>
                      </a:r>
                      <a:r>
                        <a:rPr lang="cs-CZ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(+ </a:t>
                      </a:r>
                      <a:r>
                        <a:rPr lang="cs-CZ" sz="11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Mezisektor</a:t>
                      </a:r>
                      <a:r>
                        <a:rPr lang="cs-CZ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pro ITI)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2023</a:t>
                      </a:r>
                      <a:endParaRPr lang="cs-CZ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marL="171450" indent="-1714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cs-CZ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Podpora spolupráce mezi výzkumnými organizacemi a aplikační sférou s důrazem na konkrétní společné výzkumné záměry, budoucí aplikovatelnost výsledků a budování dlouhodobého partnerství</a:t>
                      </a:r>
                    </a:p>
                    <a:p>
                      <a:pPr marL="171450" indent="-1714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cs-CZ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Pozn.: v rámci této výzvy předpokládáme vyčleněnou část alokace (resp. případné rozdělení výzvy) pro ITI</a:t>
                      </a:r>
                      <a:endParaRPr lang="cs-CZ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Výzkumní pracovníci, firmy </a:t>
                      </a:r>
                      <a:endParaRPr lang="cs-CZ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Výzkumné organizace (podniky partnerem)</a:t>
                      </a: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408875357"/>
                  </a:ext>
                </a:extLst>
              </a:tr>
              <a:tr h="34651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1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Applylabs</a:t>
                      </a:r>
                      <a:endParaRPr lang="cs-CZ" sz="11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2023</a:t>
                      </a: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marL="171450" indent="-1714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cs-CZ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Podpora zavedení/vybavení aplikačních demonstračních laboratoří ve výzkumných organizacích pro demonstraci aplikovatelnosti výzkumných výsledků aplikační sféře, rozvoj mezisektorové spolupráce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Výzkumní pracovníci, firmy</a:t>
                      </a:r>
                      <a:endParaRPr lang="cs-CZ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Výzkumné organizace</a:t>
                      </a: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964562157"/>
                  </a:ext>
                </a:extLst>
              </a:tr>
              <a:tr h="6140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1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Pre-seed</a:t>
                      </a:r>
                      <a:r>
                        <a:rPr lang="cs-CZ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2023</a:t>
                      </a: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marL="171450" indent="-1714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cs-CZ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Podpora výzkumu v </a:t>
                      </a:r>
                      <a:r>
                        <a:rPr lang="cs-CZ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předaplikační</a:t>
                      </a:r>
                      <a:r>
                        <a:rPr lang="cs-CZ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fázi, podpora ověření aplikačního potenciálu dílčích výzkumných záměrů, včetně fáze </a:t>
                      </a:r>
                      <a:r>
                        <a:rPr lang="cs-CZ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proof-of-concept</a:t>
                      </a:r>
                      <a:endParaRPr lang="cs-CZ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Výzkumní pracovníci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Výzkumné organizace</a:t>
                      </a: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182197201"/>
                  </a:ext>
                </a:extLst>
              </a:tr>
              <a:tr h="6140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Green </a:t>
                      </a:r>
                      <a:r>
                        <a:rPr lang="cs-CZ" sz="11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Deal</a:t>
                      </a:r>
                      <a:endParaRPr lang="cs-CZ" sz="11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2023</a:t>
                      </a: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marL="171450" indent="-1714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cs-CZ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podpora výzkumných záměrů s vysokým aplikačním potenciálem v různých výzkumných oblastech přispívajících k udržitelnému rozvoji a boji s klimatickou změnou. 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Výzkumní pracovníci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Výzkumné organizace</a:t>
                      </a: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9843368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59909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220;p8">
            <a:extLst>
              <a:ext uri="{FF2B5EF4-FFF2-40B4-BE49-F238E27FC236}">
                <a16:creationId xmlns:a16="http://schemas.microsoft.com/office/drawing/2014/main" id="{FC9FA642-9921-47D1-AEBE-B75604D0A9F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471658"/>
            <a:ext cx="11362678" cy="844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32000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cs-CZ" sz="3200" u="sng" dirty="0">
                <a:solidFill>
                  <a:schemeClr val="lt1"/>
                </a:solidFill>
              </a:rPr>
              <a:t>OP JAK – P1 – INDIKATIVNÍ PLÁN INTERVENCÍ (2024-2026)</a:t>
            </a:r>
            <a:endParaRPr sz="3200" b="1" u="sng" dirty="0">
              <a:solidFill>
                <a:schemeClr val="lt1"/>
              </a:solidFill>
            </a:endParaRPr>
          </a:p>
        </p:txBody>
      </p:sp>
      <p:graphicFrame>
        <p:nvGraphicFramePr>
          <p:cNvPr id="4" name="Tabulka 3">
            <a:extLst>
              <a:ext uri="{FF2B5EF4-FFF2-40B4-BE49-F238E27FC236}">
                <a16:creationId xmlns:a16="http://schemas.microsoft.com/office/drawing/2014/main" id="{45B72E17-C1EF-4A2F-B8F1-424852E9C1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1913297"/>
              </p:ext>
            </p:extLst>
          </p:nvPr>
        </p:nvGraphicFramePr>
        <p:xfrm>
          <a:off x="414661" y="1504406"/>
          <a:ext cx="11362677" cy="38491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00514">
                  <a:extLst>
                    <a:ext uri="{9D8B030D-6E8A-4147-A177-3AD203B41FA5}">
                      <a16:colId xmlns:a16="http://schemas.microsoft.com/office/drawing/2014/main" val="262862585"/>
                    </a:ext>
                  </a:extLst>
                </a:gridCol>
                <a:gridCol w="832750">
                  <a:extLst>
                    <a:ext uri="{9D8B030D-6E8A-4147-A177-3AD203B41FA5}">
                      <a16:colId xmlns:a16="http://schemas.microsoft.com/office/drawing/2014/main" val="28439533"/>
                    </a:ext>
                  </a:extLst>
                </a:gridCol>
                <a:gridCol w="6168407">
                  <a:extLst>
                    <a:ext uri="{9D8B030D-6E8A-4147-A177-3AD203B41FA5}">
                      <a16:colId xmlns:a16="http://schemas.microsoft.com/office/drawing/2014/main" val="1701585813"/>
                    </a:ext>
                  </a:extLst>
                </a:gridCol>
                <a:gridCol w="1535944">
                  <a:extLst>
                    <a:ext uri="{9D8B030D-6E8A-4147-A177-3AD203B41FA5}">
                      <a16:colId xmlns:a16="http://schemas.microsoft.com/office/drawing/2014/main" val="907049408"/>
                    </a:ext>
                  </a:extLst>
                </a:gridCol>
                <a:gridCol w="1725062">
                  <a:extLst>
                    <a:ext uri="{9D8B030D-6E8A-4147-A177-3AD203B41FA5}">
                      <a16:colId xmlns:a16="http://schemas.microsoft.com/office/drawing/2014/main" val="4263369578"/>
                    </a:ext>
                  </a:extLst>
                </a:gridCol>
              </a:tblGrid>
              <a:tr h="49359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Název výzvy</a:t>
                      </a: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Předpoklad vyhlášení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Podporované aktivity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Cílové skupiny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Typy příjemců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434" marR="18434" marT="0" marB="0" anchor="ctr"/>
                </a:tc>
                <a:extLst>
                  <a:ext uri="{0D108BD9-81ED-4DB2-BD59-A6C34878D82A}">
                    <a16:rowId xmlns:a16="http://schemas.microsoft.com/office/drawing/2014/main" val="10924669"/>
                  </a:ext>
                </a:extLst>
              </a:tr>
              <a:tr h="44576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Open science II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2024</a:t>
                      </a:r>
                      <a:endParaRPr lang="cs-CZ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cs-CZ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Podpora potřebné infrastruktury (</a:t>
                      </a:r>
                      <a:r>
                        <a:rPr lang="cs-CZ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repozitářů</a:t>
                      </a:r>
                      <a:r>
                        <a:rPr lang="cs-CZ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a lidských zdrojů pro implementaci iniciativy EOSC, </a:t>
                      </a:r>
                      <a:br>
                        <a:rPr lang="cs-CZ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cs-CZ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tj. zpřístupňování výzkumných dat v režimu OA včetně přípravy data management plánů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Výzkumní a techničtí pracovníci</a:t>
                      </a:r>
                      <a:endParaRPr lang="cs-CZ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Výzkumné organizace</a:t>
                      </a:r>
                      <a:endParaRPr lang="cs-CZ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867262501"/>
                  </a:ext>
                </a:extLst>
              </a:tr>
              <a:tr h="35274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1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Teaming</a:t>
                      </a:r>
                      <a:r>
                        <a:rPr lang="cs-CZ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CZ II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2024</a:t>
                      </a:r>
                      <a:endParaRPr lang="cs-CZ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cs-CZ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Podpora dofinancování modernizace projektů, které získají finance z výzvy Horizontu Evropa na Teaming </a:t>
                      </a:r>
                      <a:endParaRPr lang="cs-CZ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Výzkumní pracovníci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Výzkumné organizace</a:t>
                      </a: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936018073"/>
                  </a:ext>
                </a:extLst>
              </a:tr>
              <a:tr h="44516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1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Pre-seed</a:t>
                      </a:r>
                      <a:r>
                        <a:rPr lang="cs-CZ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II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2024</a:t>
                      </a:r>
                      <a:endParaRPr lang="cs-CZ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cs-CZ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Podpora výzkumu v </a:t>
                      </a:r>
                      <a:r>
                        <a:rPr lang="cs-CZ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předaplikační</a:t>
                      </a:r>
                      <a:r>
                        <a:rPr lang="cs-CZ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fázi, podpora ověření aplikačního potenciálu dílčích výzkumných záměrů, včetně fáze </a:t>
                      </a:r>
                      <a:r>
                        <a:rPr lang="cs-CZ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proof-of-concept</a:t>
                      </a:r>
                      <a:r>
                        <a:rPr lang="cs-CZ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Výzkumní pracovníci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Výzkumné organizace</a:t>
                      </a: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956838176"/>
                  </a:ext>
                </a:extLst>
              </a:tr>
              <a:tr h="35274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MSCA III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2024</a:t>
                      </a:r>
                      <a:endParaRPr lang="cs-CZ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cs-CZ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Podpora projektů, které uspěly v hodnocení Horizontu Evropa, ale nedostalo se na jejich financování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Výzkumní pracovníci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Výzkumné organizace</a:t>
                      </a: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214445339"/>
                  </a:ext>
                </a:extLst>
              </a:tr>
              <a:tr h="54542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Smart+ II 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2025</a:t>
                      </a:r>
                      <a:endParaRPr lang="cs-CZ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cs-CZ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Posilování kapacit a kompetencí pro realizaci efektivního a koordinovaného řízení systému </a:t>
                      </a:r>
                      <a:r>
                        <a:rPr lang="cs-CZ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VaVaI</a:t>
                      </a:r>
                      <a:r>
                        <a:rPr lang="cs-CZ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na regionální úrovni a jeho propojení s úrovní národní; podpora designu/přípravy a realizace konkrétních regionálních strategických nástrojů/ intervencí na podporu regionálních inovačních systémů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Pracovníci ve VaV, firmy, studenti a žáci, veřejná správa, pracovníci škol</a:t>
                      </a:r>
                      <a:endParaRPr lang="cs-CZ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Kraje </a:t>
                      </a: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711095438"/>
                  </a:ext>
                </a:extLst>
              </a:tr>
              <a:tr h="35313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MSCA IV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2025</a:t>
                      </a:r>
                      <a:endParaRPr lang="cs-CZ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cs-CZ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Podpora projektů, které uspěly v hodnocení Horizontu Evropa, ale nedostalo se na jejich financování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Výzkumní pracovníci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Výzkumné organizace</a:t>
                      </a: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408875357"/>
                  </a:ext>
                </a:extLst>
              </a:tr>
              <a:tr h="46069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Finanční nástroje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2025</a:t>
                      </a:r>
                      <a:endParaRPr lang="cs-CZ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cs-CZ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Dle aktualizace ex-ante analýzy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cs-CZ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540432819"/>
                  </a:ext>
                </a:extLst>
              </a:tr>
              <a:tr h="37829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MSCA V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2026 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cs-CZ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Podpora projektů, které uspěly v hodnocení Horizontu Evropa, ale nedostalo se na jejich financování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Výzkumní pracovníci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Výzkumné organizace</a:t>
                      </a: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9645621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3244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/>
          <p:cNvSpPr/>
          <p:nvPr/>
        </p:nvSpPr>
        <p:spPr>
          <a:xfrm flipV="1">
            <a:off x="0" y="2340074"/>
            <a:ext cx="12192000" cy="32053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TextovéPole 21">
            <a:extLst>
              <a:ext uri="{FF2B5EF4-FFF2-40B4-BE49-F238E27FC236}">
                <a16:creationId xmlns:a16="http://schemas.microsoft.com/office/drawing/2014/main" id="{B8D2A87E-E223-4254-A4C1-B164C7951CC6}"/>
              </a:ext>
            </a:extLst>
          </p:cNvPr>
          <p:cNvSpPr txBox="1"/>
          <p:nvPr/>
        </p:nvSpPr>
        <p:spPr>
          <a:xfrm>
            <a:off x="0" y="0"/>
            <a:ext cx="12192000" cy="5916246"/>
          </a:xfrm>
          <a:prstGeom prst="rect">
            <a:avLst/>
          </a:prstGeom>
          <a:solidFill>
            <a:srgbClr val="2E75B6"/>
          </a:solidFill>
        </p:spPr>
        <p:txBody>
          <a:bodyPr wrap="square" rtlCol="0">
            <a:noAutofit/>
          </a:bodyPr>
          <a:lstStyle/>
          <a:p>
            <a:endParaRPr lang="cs-CZ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5" name="Nadpis 1"/>
          <p:cNvSpPr>
            <a:spLocks noGrp="1"/>
          </p:cNvSpPr>
          <p:nvPr>
            <p:ph type="title"/>
          </p:nvPr>
        </p:nvSpPr>
        <p:spPr>
          <a:xfrm>
            <a:off x="0" y="471658"/>
            <a:ext cx="11362678" cy="844550"/>
          </a:xfrm>
        </p:spPr>
        <p:txBody>
          <a:bodyPr vert="horz" lIns="432000" tIns="45720" rIns="91440" bIns="45720" rtlCol="0" anchor="ctr">
            <a:normAutofit/>
          </a:bodyPr>
          <a:lstStyle/>
          <a:p>
            <a:r>
              <a:rPr lang="pl-PL" sz="3200" u="sng" dirty="0">
                <a:solidFill>
                  <a:schemeClr val="bg1"/>
                </a:solidFill>
              </a:rPr>
              <a:t>OP JAK - Harmonogram</a:t>
            </a:r>
            <a:endParaRPr lang="cs-CZ" sz="3200" b="1" u="sng" dirty="0">
              <a:solidFill>
                <a:schemeClr val="bg1"/>
              </a:solidFill>
            </a:endParaRPr>
          </a:p>
        </p:txBody>
      </p:sp>
      <p:sp>
        <p:nvSpPr>
          <p:cNvPr id="64" name="Obdélník 63"/>
          <p:cNvSpPr/>
          <p:nvPr/>
        </p:nvSpPr>
        <p:spPr>
          <a:xfrm>
            <a:off x="7924800" y="1807651"/>
            <a:ext cx="3576320" cy="9888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cs-CZ" sz="20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5" name="Obdélník 64"/>
          <p:cNvSpPr/>
          <p:nvPr/>
        </p:nvSpPr>
        <p:spPr>
          <a:xfrm>
            <a:off x="7945120" y="3161844"/>
            <a:ext cx="3576320" cy="9888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cs-CZ" sz="20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20" name="Obrázek 19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3399FF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500"/>
                    </a14:imgEffect>
                    <a14:imgEffect>
                      <a14:saturation sat="54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9413" y="-183662"/>
            <a:ext cx="6381262" cy="6381262"/>
          </a:xfrm>
          <a:prstGeom prst="rect">
            <a:avLst/>
          </a:prstGeom>
        </p:spPr>
      </p:pic>
      <p:sp>
        <p:nvSpPr>
          <p:cNvPr id="21" name="Obdélník 20">
            <a:extLst>
              <a:ext uri="{FF2B5EF4-FFF2-40B4-BE49-F238E27FC236}">
                <a16:creationId xmlns:a16="http://schemas.microsoft.com/office/drawing/2014/main" id="{E95C795E-0EA5-4986-B71E-1BE842692305}"/>
              </a:ext>
            </a:extLst>
          </p:cNvPr>
          <p:cNvSpPr/>
          <p:nvPr/>
        </p:nvSpPr>
        <p:spPr>
          <a:xfrm>
            <a:off x="0" y="1385129"/>
            <a:ext cx="10982632" cy="5324535"/>
          </a:xfrm>
          <a:prstGeom prst="rect">
            <a:avLst/>
          </a:prstGeom>
        </p:spPr>
        <p:txBody>
          <a:bodyPr wrap="square" lIns="43200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bg1"/>
                </a:solidFill>
              </a:rPr>
              <a:t>1. 3. 2021 – schválení alokací operačních programů vládou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bg1"/>
                </a:solidFill>
              </a:rPr>
              <a:t>12. 3. 2021 – odeslání OP JAK Evropské komisi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bg1"/>
                </a:solidFill>
              </a:rPr>
              <a:t>25. 3. 2021 – SEA – I. etapa (oslovení orgánů ochrany přírody a zpracování oznámení)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bg1"/>
                </a:solidFill>
              </a:rPr>
              <a:t>13. 4. 2021 – schválení OP JAK poradou vedení MŠMT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bg1"/>
                </a:solidFill>
              </a:rPr>
              <a:t>15. 4. 2021 – zahájení mezirezortního připomínkového řízení 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bg1"/>
                </a:solidFill>
              </a:rPr>
              <a:t>duben 2021 – obdržení připomínek EK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bg1"/>
                </a:solidFill>
              </a:rPr>
              <a:t>květen 2021 – jednání s EK k připomínkám k OP JAK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bg1"/>
                </a:solidFill>
              </a:rPr>
              <a:t>květen 2021 – další jednání přípravného výboru OP JAK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bg1"/>
                </a:solidFill>
              </a:rPr>
              <a:t>květen 2021 – SEA – zahájení II. etapy (zpracování Vyhodnocení koncepce)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bg1"/>
                </a:solidFill>
              </a:rPr>
              <a:t>červen 2021 – SEA – zahájení III. etapy (předložení MŽP)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bg1"/>
                </a:solidFill>
              </a:rPr>
              <a:t>září 2021 – SEA – schválení MŽP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bg1"/>
                </a:solidFill>
              </a:rPr>
              <a:t>15. 9. 2021 – předložení OP JAK vládě ČR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bg1"/>
                </a:solidFill>
              </a:rPr>
              <a:t>začátek roku 2022 – schválení OP JAK ze strany EK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bg1"/>
                </a:solidFill>
              </a:rPr>
              <a:t>následně – vyhlášení prvních výzev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cs-CZ" sz="2000" b="1" dirty="0">
              <a:solidFill>
                <a:schemeClr val="bg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cs-CZ" sz="2000" b="1" dirty="0">
              <a:solidFill>
                <a:schemeClr val="bg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cs-CZ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075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/>
          <p:cNvSpPr/>
          <p:nvPr/>
        </p:nvSpPr>
        <p:spPr>
          <a:xfrm flipV="1">
            <a:off x="0" y="2340074"/>
            <a:ext cx="12192000" cy="32053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TextovéPole 3"/>
          <p:cNvSpPr txBox="1"/>
          <p:nvPr/>
        </p:nvSpPr>
        <p:spPr>
          <a:xfrm>
            <a:off x="0" y="0"/>
            <a:ext cx="12192000" cy="5916246"/>
          </a:xfrm>
          <a:prstGeom prst="rect">
            <a:avLst/>
          </a:prstGeom>
          <a:solidFill>
            <a:srgbClr val="2E75B6"/>
          </a:solidFill>
        </p:spPr>
        <p:txBody>
          <a:bodyPr wrap="square" rtlCol="0">
            <a:noAutofit/>
          </a:bodyPr>
          <a:lstStyle/>
          <a:p>
            <a:endParaRPr lang="cs-CZ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" name="Obdélník 1"/>
          <p:cNvSpPr/>
          <p:nvPr/>
        </p:nvSpPr>
        <p:spPr>
          <a:xfrm>
            <a:off x="0" y="1305342"/>
            <a:ext cx="11725836" cy="1015663"/>
          </a:xfrm>
          <a:prstGeom prst="rect">
            <a:avLst/>
          </a:prstGeom>
        </p:spPr>
        <p:txBody>
          <a:bodyPr wrap="square" lIns="432000">
            <a:spAutoFit/>
          </a:bodyPr>
          <a:lstStyle/>
          <a:p>
            <a:endParaRPr lang="cs-CZ" sz="2000" dirty="0"/>
          </a:p>
          <a:p>
            <a:r>
              <a:rPr lang="cs-CZ" sz="2000" b="1" dirty="0">
                <a:solidFill>
                  <a:schemeClr val="accent1">
                    <a:lumMod val="75000"/>
                  </a:schemeClr>
                </a:solidFill>
              </a:rPr>
              <a:t>DĚKUJEME VÁM ZA POZORNOST</a:t>
            </a:r>
          </a:p>
          <a:p>
            <a:endParaRPr lang="cs-CZ" sz="2000" dirty="0"/>
          </a:p>
        </p:txBody>
      </p:sp>
      <p:sp>
        <p:nvSpPr>
          <p:cNvPr id="7" name="Podnadpis 2"/>
          <p:cNvSpPr txBox="1">
            <a:spLocks/>
          </p:cNvSpPr>
          <p:nvPr/>
        </p:nvSpPr>
        <p:spPr>
          <a:xfrm>
            <a:off x="749030" y="941755"/>
            <a:ext cx="11442970" cy="49744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pl-PL" sz="4400" b="1" dirty="0">
                <a:solidFill>
                  <a:prstClr val="white"/>
                </a:solidFill>
                <a:latin typeface="Calibri" panose="020F0502020204030204"/>
                <a:cs typeface="+mn-cs"/>
              </a:rPr>
              <a:t>DĚKUJI VÁM ZA POZORNOST</a:t>
            </a:r>
          </a:p>
          <a:p>
            <a:pPr marL="0" lvl="0" indent="0">
              <a:lnSpc>
                <a:spcPct val="100000"/>
              </a:lnSpc>
              <a:spcBef>
                <a:spcPts val="600"/>
              </a:spcBef>
              <a:buNone/>
            </a:pPr>
            <a:endParaRPr lang="pl-PL" sz="4400" b="1" dirty="0">
              <a:solidFill>
                <a:prstClr val="white"/>
              </a:solidFill>
              <a:latin typeface="Calibri" panose="020F0502020204030204"/>
              <a:cs typeface="+mn-cs"/>
            </a:endParaRPr>
          </a:p>
          <a:p>
            <a:pPr marL="0" lvl="0" indent="0">
              <a:lnSpc>
                <a:spcPct val="100000"/>
              </a:lnSpc>
              <a:spcBef>
                <a:spcPts val="600"/>
              </a:spcBef>
              <a:buNone/>
            </a:pPr>
            <a:endParaRPr lang="pl-PL" b="1" dirty="0">
              <a:solidFill>
                <a:prstClr val="white"/>
              </a:solidFill>
              <a:latin typeface="Calibri" panose="020F0502020204030204"/>
              <a:cs typeface="+mn-cs"/>
            </a:endParaRPr>
          </a:p>
          <a:p>
            <a:pPr marL="0" lv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pl-PL" sz="2400" b="1" dirty="0">
                <a:solidFill>
                  <a:prstClr val="white"/>
                </a:solidFill>
                <a:latin typeface="Calibri" panose="020F0502020204030204"/>
                <a:cs typeface="+mn-cs"/>
              </a:rPr>
              <a:t>PhDr. Mgr. Václav Velčovský, Ph.D.</a:t>
            </a:r>
          </a:p>
          <a:p>
            <a:pPr marL="0" lv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b="1" dirty="0">
                <a:solidFill>
                  <a:schemeClr val="bg1"/>
                </a:solidFill>
                <a:latin typeface="Calibri" panose="020F0502020204030204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Vaclav.Velcovsky@msmt.cz</a:t>
            </a:r>
            <a:endParaRPr lang="cs-CZ" b="1" dirty="0">
              <a:solidFill>
                <a:schemeClr val="bg1"/>
              </a:solidFill>
              <a:latin typeface="Calibri" panose="020F0502020204030204"/>
              <a:cs typeface="+mn-cs"/>
            </a:endParaRPr>
          </a:p>
          <a:p>
            <a:pPr marL="0" lvl="0" indent="0">
              <a:lnSpc>
                <a:spcPct val="100000"/>
              </a:lnSpc>
              <a:spcBef>
                <a:spcPts val="600"/>
              </a:spcBef>
              <a:buNone/>
            </a:pPr>
            <a:endParaRPr lang="cs-CZ" b="1" dirty="0">
              <a:solidFill>
                <a:prstClr val="white"/>
              </a:solidFill>
              <a:latin typeface="Calibri" panose="020F0502020204030204"/>
              <a:cs typeface="+mn-cs"/>
            </a:endParaRPr>
          </a:p>
          <a:p>
            <a:pPr marL="0" lv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b="1" dirty="0">
                <a:solidFill>
                  <a:prstClr val="white"/>
                </a:solidFill>
                <a:latin typeface="Calibri" panose="020F0502020204030204"/>
                <a:cs typeface="+mn-cs"/>
              </a:rPr>
              <a:t>Další informace o OP JAN AMOS KOMENSKÝ (2021-2027) </a:t>
            </a:r>
          </a:p>
          <a:p>
            <a:pPr marL="0" lv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b="1" dirty="0">
                <a:solidFill>
                  <a:prstClr val="white"/>
                </a:solidFill>
                <a:latin typeface="Calibri" panose="020F0502020204030204"/>
                <a:cs typeface="+mn-cs"/>
              </a:rPr>
              <a:t>jsou dostupné na webových stránkách</a:t>
            </a:r>
          </a:p>
          <a:p>
            <a:pPr marL="0" lv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b="1" u="sng" dirty="0">
                <a:solidFill>
                  <a:prstClr val="white"/>
                </a:solidFill>
                <a:latin typeface="Calibri" panose="020F0502020204030204"/>
                <a:cs typeface="+mn-cs"/>
              </a:rPr>
              <a:t>https://opvvv.msmt.cz/2021-plus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endParaRPr lang="cs-CZ" sz="2600" dirty="0">
              <a:solidFill>
                <a:prstClr val="white"/>
              </a:solidFill>
              <a:latin typeface="Calibri" panose="020F0502020204030204"/>
              <a:cs typeface="+mn-cs"/>
            </a:endParaRP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3399FF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500"/>
                    </a14:imgEffect>
                    <a14:imgEffect>
                      <a14:saturation sat="54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8234" y="288714"/>
            <a:ext cx="5627532" cy="5627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392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/>
          <p:cNvSpPr/>
          <p:nvPr/>
        </p:nvSpPr>
        <p:spPr>
          <a:xfrm flipV="1">
            <a:off x="0" y="2340074"/>
            <a:ext cx="12192000" cy="32053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TextovéPole 3"/>
          <p:cNvSpPr txBox="1"/>
          <p:nvPr/>
        </p:nvSpPr>
        <p:spPr>
          <a:xfrm>
            <a:off x="0" y="0"/>
            <a:ext cx="12192000" cy="5916246"/>
          </a:xfrm>
          <a:prstGeom prst="rect">
            <a:avLst/>
          </a:prstGeom>
          <a:solidFill>
            <a:srgbClr val="2E75B6"/>
          </a:solidFill>
        </p:spPr>
        <p:txBody>
          <a:bodyPr wrap="square" rtlCol="0">
            <a:noAutofit/>
          </a:bodyPr>
          <a:lstStyle/>
          <a:p>
            <a:endParaRPr lang="cs-CZ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11" name="Obrázek 10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3399FF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500"/>
                    </a14:imgEffect>
                    <a14:imgEffect>
                      <a14:saturation sat="54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9413" y="-183662"/>
            <a:ext cx="6381262" cy="6381262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60805" y1="630" x2="60805" y2="630"/>
                        <a14:backgroundMark x1="46081" y1="99580" x2="46081" y2="99580"/>
                        <a14:backgroundMark x1="39831" y1="1050" x2="39831" y2="1050"/>
                        <a14:backgroundMark x1="40678" y1="630" x2="40678" y2="630"/>
                        <a14:backgroundMark x1="42055" y1="420" x2="42055" y2="420"/>
                        <a14:backgroundMark x1="58686" y1="420" x2="58686" y2="420"/>
                        <a14:backgroundMark x1="60064" y1="840" x2="60064" y2="840"/>
                        <a14:backgroundMark x1="55403" y1="420" x2="55403" y2="420"/>
                        <a14:backgroundMark x1="53919" y1="420" x2="53919" y2="420"/>
                        <a14:backgroundMark x1="61441" y1="630" x2="61441" y2="630"/>
                        <a14:backgroundMark x1="46081" y1="420" x2="46081" y2="420"/>
                        <a14:backgroundMark x1="46081" y1="210" x2="46081" y2="210"/>
                        <a14:backgroundMark x1="47669" y1="210" x2="47669" y2="210"/>
                      </a14:backgroundRemoval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21" b="385"/>
          <a:stretch/>
        </p:blipFill>
        <p:spPr>
          <a:xfrm>
            <a:off x="1744800" y="203200"/>
            <a:ext cx="5509814" cy="551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957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/>
          <p:cNvSpPr/>
          <p:nvPr/>
        </p:nvSpPr>
        <p:spPr>
          <a:xfrm flipV="1">
            <a:off x="0" y="2340074"/>
            <a:ext cx="12192000" cy="32053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TextovéPole 3"/>
          <p:cNvSpPr txBox="1"/>
          <p:nvPr/>
        </p:nvSpPr>
        <p:spPr>
          <a:xfrm>
            <a:off x="0" y="0"/>
            <a:ext cx="12192000" cy="5916246"/>
          </a:xfrm>
          <a:prstGeom prst="rect">
            <a:avLst/>
          </a:prstGeom>
          <a:solidFill>
            <a:srgbClr val="2E75B6"/>
          </a:solidFill>
        </p:spPr>
        <p:txBody>
          <a:bodyPr wrap="square" rtlCol="0">
            <a:noAutofit/>
          </a:bodyPr>
          <a:lstStyle/>
          <a:p>
            <a:endParaRPr lang="cs-CZ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0" y="1863115"/>
            <a:ext cx="9133659" cy="3262432"/>
          </a:xfrm>
          <a:prstGeom prst="rect">
            <a:avLst/>
          </a:prstGeom>
        </p:spPr>
        <p:txBody>
          <a:bodyPr wrap="square" lIns="432000">
            <a:spAutoFit/>
          </a:bodyPr>
          <a:lstStyle/>
          <a:p>
            <a:r>
              <a:rPr lang="cs-CZ" sz="2800" b="1" dirty="0">
                <a:solidFill>
                  <a:schemeClr val="bg1"/>
                </a:solidFill>
              </a:rPr>
              <a:t>Cílem OP JAK je podpora rozvoje otevřené a vzdělané společnosti založené na znalostech a dovednostech, rovných příležitostech a rozvíjející potenciál každého jednotlivce.  </a:t>
            </a:r>
          </a:p>
          <a:p>
            <a:endParaRPr lang="cs-CZ" sz="5000" b="1" dirty="0">
              <a:solidFill>
                <a:schemeClr val="accent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cs-CZ" sz="2200" b="1" dirty="0">
              <a:solidFill>
                <a:schemeClr val="accent2"/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cs-CZ" sz="2200" b="1" dirty="0">
              <a:solidFill>
                <a:schemeClr val="bg1"/>
              </a:solidFill>
            </a:endParaRPr>
          </a:p>
        </p:txBody>
      </p:sp>
      <p:sp>
        <p:nvSpPr>
          <p:cNvPr id="7" name="Nadpis 1"/>
          <p:cNvSpPr>
            <a:spLocks noGrp="1"/>
          </p:cNvSpPr>
          <p:nvPr>
            <p:ph type="title"/>
          </p:nvPr>
        </p:nvSpPr>
        <p:spPr>
          <a:xfrm>
            <a:off x="0" y="471658"/>
            <a:ext cx="11362678" cy="844550"/>
          </a:xfrm>
        </p:spPr>
        <p:txBody>
          <a:bodyPr vert="horz" lIns="432000" tIns="45720" rIns="91440" bIns="45720" rtlCol="0" anchor="ctr">
            <a:normAutofit/>
          </a:bodyPr>
          <a:lstStyle/>
          <a:p>
            <a:r>
              <a:rPr lang="pl-PL" sz="3200" u="sng" dirty="0">
                <a:solidFill>
                  <a:schemeClr val="bg1"/>
                </a:solidFill>
              </a:rPr>
              <a:t>OP JAK – CÍL</a:t>
            </a:r>
            <a:endParaRPr lang="cs-CZ" sz="3200" b="1" u="sng" dirty="0">
              <a:solidFill>
                <a:schemeClr val="bg1"/>
              </a:solidFill>
            </a:endParaRPr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3399FF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500"/>
                    </a14:imgEffect>
                    <a14:imgEffect>
                      <a14:saturation sat="54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9413" y="-183662"/>
            <a:ext cx="6381262" cy="6381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262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/>
          <p:cNvSpPr/>
          <p:nvPr/>
        </p:nvSpPr>
        <p:spPr>
          <a:xfrm flipV="1">
            <a:off x="0" y="2340074"/>
            <a:ext cx="12192000" cy="32053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TextovéPole 3"/>
          <p:cNvSpPr txBox="1"/>
          <p:nvPr/>
        </p:nvSpPr>
        <p:spPr>
          <a:xfrm>
            <a:off x="0" y="-175044"/>
            <a:ext cx="12192000" cy="5943140"/>
          </a:xfrm>
          <a:prstGeom prst="rect">
            <a:avLst/>
          </a:prstGeom>
          <a:solidFill>
            <a:srgbClr val="2E75B6"/>
          </a:solidFill>
        </p:spPr>
        <p:txBody>
          <a:bodyPr wrap="square" rtlCol="0">
            <a:noAutofit/>
          </a:bodyPr>
          <a:lstStyle/>
          <a:p>
            <a:endParaRPr lang="cs-CZ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32" name="Obdélník 31"/>
          <p:cNvSpPr/>
          <p:nvPr/>
        </p:nvSpPr>
        <p:spPr>
          <a:xfrm>
            <a:off x="1808479" y="1341358"/>
            <a:ext cx="9930229" cy="14157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cs-CZ" sz="2700" b="1" dirty="0">
                <a:solidFill>
                  <a:schemeClr val="bg1"/>
                </a:solidFill>
              </a:rPr>
              <a:t>Výzkum a vývoj </a:t>
            </a:r>
          </a:p>
          <a:p>
            <a:r>
              <a:rPr lang="cs-CZ" sz="20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ERDF </a:t>
            </a:r>
            <a:r>
              <a:rPr lang="cs-CZ" sz="2000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(cca 43,5 mld. Kč v CZV)</a:t>
            </a:r>
          </a:p>
          <a:p>
            <a:r>
              <a:rPr lang="cs-CZ" sz="20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Cíl politiky 1: Konkurenceschopnější a inteligentnější Evropa díky podpoře inovativní a inteligentní ekonomické transformace a regionálního propojení IKT</a:t>
            </a:r>
          </a:p>
          <a:p>
            <a:endParaRPr lang="cs-CZ" sz="2000" b="1" dirty="0">
              <a:solidFill>
                <a:schemeClr val="bg1"/>
              </a:solidFill>
            </a:endParaRPr>
          </a:p>
          <a:p>
            <a:endParaRPr lang="cs-CZ" dirty="0">
              <a:solidFill>
                <a:schemeClr val="bg1"/>
              </a:solidFill>
            </a:endParaRPr>
          </a:p>
          <a:p>
            <a:endParaRPr lang="cs-CZ" sz="20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cs-CZ" sz="2000" dirty="0">
              <a:solidFill>
                <a:schemeClr val="bg1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5" name="Oval 6"/>
          <p:cNvSpPr/>
          <p:nvPr/>
        </p:nvSpPr>
        <p:spPr>
          <a:xfrm>
            <a:off x="418480" y="1361023"/>
            <a:ext cx="1080000" cy="1415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48" name="TextBox 32"/>
          <p:cNvSpPr txBox="1"/>
          <p:nvPr/>
        </p:nvSpPr>
        <p:spPr>
          <a:xfrm>
            <a:off x="481572" y="1772040"/>
            <a:ext cx="9538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altLang="ko-KR" sz="2800" b="1" dirty="0">
                <a:solidFill>
                  <a:schemeClr val="accent1"/>
                </a:solidFill>
                <a:cs typeface="Arial" pitchFamily="34" charset="0"/>
              </a:rPr>
              <a:t>P</a:t>
            </a:r>
            <a:r>
              <a:rPr lang="en-US" altLang="ko-KR" sz="2800" b="1" dirty="0">
                <a:solidFill>
                  <a:schemeClr val="accent1"/>
                </a:solidFill>
                <a:cs typeface="Arial" pitchFamily="34" charset="0"/>
              </a:rPr>
              <a:t>1</a:t>
            </a:r>
            <a:endParaRPr lang="ko-KR" altLang="en-US" sz="2800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58" name="Obdélník 57"/>
          <p:cNvSpPr/>
          <p:nvPr/>
        </p:nvSpPr>
        <p:spPr>
          <a:xfrm>
            <a:off x="1756111" y="2978536"/>
            <a:ext cx="9469120" cy="12097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cs-CZ" sz="2700" b="1" dirty="0">
                <a:solidFill>
                  <a:schemeClr val="bg1"/>
                </a:solidFill>
              </a:rPr>
              <a:t>Vzdělávání</a:t>
            </a:r>
          </a:p>
          <a:p>
            <a:r>
              <a:rPr lang="cs-CZ" sz="20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ERDF </a:t>
            </a:r>
            <a:r>
              <a:rPr lang="cs-CZ" sz="2000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(cca 15 mld. Kč v CZV)</a:t>
            </a:r>
            <a:r>
              <a:rPr lang="cs-CZ" sz="20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</a:p>
          <a:p>
            <a:r>
              <a:rPr lang="cs-CZ" sz="20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a ESF+ </a:t>
            </a:r>
            <a:r>
              <a:rPr lang="cs-CZ" sz="2000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(VŠ - cca 3,5 mld. Kč v CZV a </a:t>
            </a:r>
            <a:r>
              <a:rPr lang="cs-CZ" sz="2000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RgŠ</a:t>
            </a:r>
            <a:r>
              <a:rPr lang="cs-CZ" sz="2000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- cca 28 mld. Kč. V CZV)</a:t>
            </a:r>
          </a:p>
          <a:p>
            <a:r>
              <a:rPr lang="cs-CZ" sz="20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Cíl politiky 4: Sociálnější a inkluzivnější Evropa díky provádění                            evropského pilíře sociálních práv</a:t>
            </a:r>
          </a:p>
          <a:p>
            <a:endParaRPr lang="cs-CZ" sz="20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r>
              <a:rPr lang="cs-CZ" sz="2000" dirty="0">
                <a:solidFill>
                  <a:schemeClr val="bg1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59" name="Obdélník 58"/>
          <p:cNvSpPr/>
          <p:nvPr/>
        </p:nvSpPr>
        <p:spPr>
          <a:xfrm>
            <a:off x="1808479" y="4778552"/>
            <a:ext cx="6116320" cy="7215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cs-CZ" sz="2000" b="1" dirty="0">
                <a:solidFill>
                  <a:schemeClr val="bg1"/>
                </a:solidFill>
              </a:rPr>
              <a:t>Technická pomoc</a:t>
            </a:r>
          </a:p>
          <a:p>
            <a:r>
              <a:rPr lang="cs-CZ" sz="20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ERDF a ESF+</a:t>
            </a:r>
          </a:p>
          <a:p>
            <a:endParaRPr lang="cs-CZ" sz="20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4" name="Obdélník 63"/>
          <p:cNvSpPr/>
          <p:nvPr/>
        </p:nvSpPr>
        <p:spPr>
          <a:xfrm>
            <a:off x="7924800" y="1807651"/>
            <a:ext cx="3576320" cy="9888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cs-CZ" sz="20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5" name="Obdélník 64"/>
          <p:cNvSpPr/>
          <p:nvPr/>
        </p:nvSpPr>
        <p:spPr>
          <a:xfrm>
            <a:off x="7945120" y="3161844"/>
            <a:ext cx="3576320" cy="9888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cs-CZ" sz="20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6" name="Oval 6"/>
          <p:cNvSpPr/>
          <p:nvPr/>
        </p:nvSpPr>
        <p:spPr>
          <a:xfrm>
            <a:off x="418478" y="3010532"/>
            <a:ext cx="1080000" cy="15022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17" name="TextBox 32"/>
          <p:cNvSpPr txBox="1"/>
          <p:nvPr/>
        </p:nvSpPr>
        <p:spPr>
          <a:xfrm>
            <a:off x="481572" y="3483231"/>
            <a:ext cx="9538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altLang="ko-KR" sz="2800" b="1" dirty="0">
                <a:solidFill>
                  <a:schemeClr val="accent1"/>
                </a:solidFill>
                <a:cs typeface="Arial" pitchFamily="34" charset="0"/>
              </a:rPr>
              <a:t>P2</a:t>
            </a:r>
            <a:endParaRPr lang="ko-KR" altLang="en-US" sz="2800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18" name="Oval 6"/>
          <p:cNvSpPr/>
          <p:nvPr/>
        </p:nvSpPr>
        <p:spPr>
          <a:xfrm>
            <a:off x="418480" y="4761051"/>
            <a:ext cx="1079999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19" name="TextBox 32"/>
          <p:cNvSpPr txBox="1"/>
          <p:nvPr/>
        </p:nvSpPr>
        <p:spPr>
          <a:xfrm>
            <a:off x="481570" y="4774840"/>
            <a:ext cx="9538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altLang="ko-KR" sz="2000" b="1" dirty="0">
                <a:solidFill>
                  <a:schemeClr val="accent1"/>
                </a:solidFill>
                <a:cs typeface="Arial" pitchFamily="34" charset="0"/>
              </a:rPr>
              <a:t>P3 </a:t>
            </a:r>
            <a:br>
              <a:rPr lang="cs-CZ" altLang="ko-KR" sz="2000" b="1" dirty="0">
                <a:solidFill>
                  <a:schemeClr val="accent1"/>
                </a:solidFill>
                <a:cs typeface="Arial" pitchFamily="34" charset="0"/>
              </a:rPr>
            </a:br>
            <a:r>
              <a:rPr lang="cs-CZ" altLang="ko-KR" sz="1500" b="1" dirty="0">
                <a:solidFill>
                  <a:schemeClr val="accent1"/>
                </a:solidFill>
                <a:cs typeface="Arial" pitchFamily="34" charset="0"/>
              </a:rPr>
              <a:t>a</a:t>
            </a:r>
            <a:r>
              <a:rPr lang="cs-CZ" altLang="ko-KR" sz="20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br>
              <a:rPr lang="cs-CZ" altLang="ko-KR" sz="2000" b="1" dirty="0">
                <a:solidFill>
                  <a:schemeClr val="accent1"/>
                </a:solidFill>
                <a:cs typeface="Arial" pitchFamily="34" charset="0"/>
              </a:rPr>
            </a:br>
            <a:r>
              <a:rPr lang="cs-CZ" altLang="ko-KR" sz="2000" b="1" dirty="0">
                <a:solidFill>
                  <a:schemeClr val="accent1"/>
                </a:solidFill>
                <a:cs typeface="Arial" pitchFamily="34" charset="0"/>
              </a:rPr>
              <a:t>P4</a:t>
            </a:r>
            <a:endParaRPr lang="ko-KR" altLang="en-US" sz="2000" b="1" dirty="0">
              <a:solidFill>
                <a:schemeClr val="accent1"/>
              </a:solidFill>
              <a:cs typeface="Arial" pitchFamily="34" charset="0"/>
            </a:endParaRPr>
          </a:p>
        </p:txBody>
      </p:sp>
      <p:pic>
        <p:nvPicPr>
          <p:cNvPr id="20" name="Obrázek 19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3399FF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500"/>
                    </a14:imgEffect>
                    <a14:imgEffect>
                      <a14:saturation sat="54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059" y="-180099"/>
            <a:ext cx="6381262" cy="6381262"/>
          </a:xfrm>
          <a:prstGeom prst="rect">
            <a:avLst/>
          </a:prstGeom>
        </p:spPr>
      </p:pic>
      <p:sp>
        <p:nvSpPr>
          <p:cNvPr id="21" name="Nadpis 1">
            <a:extLst>
              <a:ext uri="{FF2B5EF4-FFF2-40B4-BE49-F238E27FC236}">
                <a16:creationId xmlns:a16="http://schemas.microsoft.com/office/drawing/2014/main" id="{1312663D-856B-40CE-92D6-E07B2C39D882}"/>
              </a:ext>
            </a:extLst>
          </p:cNvPr>
          <p:cNvSpPr txBox="1">
            <a:spLocks/>
          </p:cNvSpPr>
          <p:nvPr/>
        </p:nvSpPr>
        <p:spPr>
          <a:xfrm>
            <a:off x="0" y="103774"/>
            <a:ext cx="11362678" cy="844550"/>
          </a:xfrm>
          <a:prstGeom prst="rect">
            <a:avLst/>
          </a:prstGeom>
        </p:spPr>
        <p:txBody>
          <a:bodyPr vert="horz" lIns="43200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428D96"/>
                </a:solidFill>
                <a:latin typeface="+mn-lt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pl-PL" sz="3200" u="sng" dirty="0">
                <a:solidFill>
                  <a:schemeClr val="bg1"/>
                </a:solidFill>
              </a:rPr>
              <a:t>OP JAK – STRUKTURA DLE PRIORIT</a:t>
            </a:r>
            <a:endParaRPr lang="cs-CZ" sz="3200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7037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/>
          <p:cNvSpPr/>
          <p:nvPr/>
        </p:nvSpPr>
        <p:spPr>
          <a:xfrm flipV="1">
            <a:off x="0" y="2340074"/>
            <a:ext cx="12192000" cy="32053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TextovéPole 3"/>
          <p:cNvSpPr txBox="1"/>
          <p:nvPr/>
        </p:nvSpPr>
        <p:spPr>
          <a:xfrm>
            <a:off x="0" y="0"/>
            <a:ext cx="12192000" cy="5916246"/>
          </a:xfrm>
          <a:prstGeom prst="rect">
            <a:avLst/>
          </a:prstGeom>
          <a:solidFill>
            <a:srgbClr val="2E75B6"/>
          </a:solidFill>
        </p:spPr>
        <p:txBody>
          <a:bodyPr wrap="square" rtlCol="0">
            <a:noAutofit/>
          </a:bodyPr>
          <a:lstStyle/>
          <a:p>
            <a:endParaRPr lang="cs-CZ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3399FF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500"/>
                    </a14:imgEffect>
                    <a14:imgEffect>
                      <a14:saturation sat="54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9413" y="-183662"/>
            <a:ext cx="6381262" cy="6381262"/>
          </a:xfrm>
          <a:prstGeom prst="rect">
            <a:avLst/>
          </a:prstGeom>
        </p:spPr>
      </p:pic>
      <p:sp>
        <p:nvSpPr>
          <p:cNvPr id="6" name="Obdélník 5"/>
          <p:cNvSpPr/>
          <p:nvPr/>
        </p:nvSpPr>
        <p:spPr>
          <a:xfrm>
            <a:off x="1" y="1375753"/>
            <a:ext cx="9596284" cy="4739759"/>
          </a:xfrm>
          <a:prstGeom prst="rect">
            <a:avLst/>
          </a:prstGeom>
        </p:spPr>
        <p:txBody>
          <a:bodyPr wrap="square" lIns="43200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2800" dirty="0">
                <a:solidFill>
                  <a:schemeClr val="bg1"/>
                </a:solidFill>
              </a:rPr>
              <a:t>Podpora </a:t>
            </a:r>
            <a:r>
              <a:rPr lang="cs-CZ" sz="2800" b="1" dirty="0">
                <a:solidFill>
                  <a:schemeClr val="bg1"/>
                </a:solidFill>
              </a:rPr>
              <a:t>rozvoje zázemí a kapacit výzkumného prostředí </a:t>
            </a:r>
            <a:br>
              <a:rPr lang="cs-CZ" sz="2800" b="1" dirty="0">
                <a:solidFill>
                  <a:schemeClr val="bg1"/>
                </a:solidFill>
              </a:rPr>
            </a:br>
            <a:r>
              <a:rPr lang="cs-CZ" sz="2800" dirty="0">
                <a:solidFill>
                  <a:schemeClr val="bg1"/>
                </a:solidFill>
              </a:rPr>
              <a:t>v ČR tak, aby byly vytvořeny dostatečně </a:t>
            </a:r>
            <a:r>
              <a:rPr lang="cs-CZ" sz="2800" b="1" dirty="0">
                <a:solidFill>
                  <a:schemeClr val="bg1"/>
                </a:solidFill>
              </a:rPr>
              <a:t>kvalitní podmínky pro rozvoj špičkového a aplikovatelného výzkumu</a:t>
            </a:r>
            <a:r>
              <a:rPr lang="cs-CZ" sz="2800" dirty="0">
                <a:solidFill>
                  <a:schemeClr val="bg1"/>
                </a:solidFill>
              </a:rPr>
              <a:t>, jehož výsledky budou reagovat na aktuální potřeby a trendy.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cs-CZ" sz="2800" dirty="0">
              <a:solidFill>
                <a:schemeClr val="bg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2800" b="1" dirty="0">
                <a:solidFill>
                  <a:schemeClr val="bg1"/>
                </a:solidFill>
              </a:rPr>
              <a:t>Posilování kapacit a kompetencí </a:t>
            </a:r>
            <a:r>
              <a:rPr lang="cs-CZ" sz="2800" dirty="0">
                <a:solidFill>
                  <a:schemeClr val="bg1"/>
                </a:solidFill>
              </a:rPr>
              <a:t>pro realizaci </a:t>
            </a:r>
            <a:r>
              <a:rPr lang="cs-CZ" sz="2800" b="1" dirty="0">
                <a:solidFill>
                  <a:schemeClr val="bg1"/>
                </a:solidFill>
              </a:rPr>
              <a:t>efektivního </a:t>
            </a:r>
            <a:br>
              <a:rPr lang="cs-CZ" sz="2800" b="1" dirty="0">
                <a:solidFill>
                  <a:schemeClr val="bg1"/>
                </a:solidFill>
              </a:rPr>
            </a:br>
            <a:r>
              <a:rPr lang="cs-CZ" sz="2800" b="1" dirty="0">
                <a:solidFill>
                  <a:schemeClr val="bg1"/>
                </a:solidFill>
              </a:rPr>
              <a:t>a koordinovaného řízení systému </a:t>
            </a:r>
            <a:r>
              <a:rPr lang="cs-CZ" sz="2800" b="1" dirty="0" err="1">
                <a:solidFill>
                  <a:schemeClr val="bg1"/>
                </a:solidFill>
              </a:rPr>
              <a:t>VaVaI</a:t>
            </a:r>
            <a:r>
              <a:rPr lang="cs-CZ" sz="2800" dirty="0">
                <a:solidFill>
                  <a:schemeClr val="bg1"/>
                </a:solidFill>
              </a:rPr>
              <a:t> na </a:t>
            </a:r>
            <a:r>
              <a:rPr lang="cs-CZ" sz="2800" b="1" dirty="0">
                <a:solidFill>
                  <a:schemeClr val="bg1"/>
                </a:solidFill>
              </a:rPr>
              <a:t>národní úrovni </a:t>
            </a:r>
            <a:br>
              <a:rPr lang="cs-CZ" sz="2800" dirty="0">
                <a:solidFill>
                  <a:schemeClr val="bg1"/>
                </a:solidFill>
              </a:rPr>
            </a:br>
            <a:r>
              <a:rPr lang="cs-CZ" sz="2800" dirty="0">
                <a:solidFill>
                  <a:schemeClr val="bg1"/>
                </a:solidFill>
              </a:rPr>
              <a:t>a jeho </a:t>
            </a:r>
            <a:r>
              <a:rPr lang="cs-CZ" sz="2800" b="1" dirty="0">
                <a:solidFill>
                  <a:schemeClr val="bg1"/>
                </a:solidFill>
              </a:rPr>
              <a:t>propojení s úrovní regionální</a:t>
            </a:r>
            <a:r>
              <a:rPr lang="cs-CZ" sz="2800" dirty="0">
                <a:solidFill>
                  <a:schemeClr val="bg1"/>
                </a:solidFill>
              </a:rPr>
              <a:t>.</a:t>
            </a:r>
          </a:p>
          <a:p>
            <a:endParaRPr lang="cs-CZ" sz="2800" b="1" dirty="0">
              <a:solidFill>
                <a:schemeClr val="bg1"/>
              </a:solidFill>
            </a:endParaRPr>
          </a:p>
          <a:p>
            <a:endParaRPr lang="cs-CZ" sz="2800" b="1" dirty="0">
              <a:solidFill>
                <a:schemeClr val="bg1"/>
              </a:solidFill>
            </a:endParaRPr>
          </a:p>
          <a:p>
            <a:endParaRPr lang="cs-CZ" sz="2200" b="1" dirty="0">
              <a:solidFill>
                <a:schemeClr val="bg1"/>
              </a:solidFill>
            </a:endParaRPr>
          </a:p>
        </p:txBody>
      </p:sp>
      <p:sp>
        <p:nvSpPr>
          <p:cNvPr id="7" name="Nadpis 1"/>
          <p:cNvSpPr>
            <a:spLocks noGrp="1"/>
          </p:cNvSpPr>
          <p:nvPr>
            <p:ph type="title"/>
          </p:nvPr>
        </p:nvSpPr>
        <p:spPr>
          <a:xfrm>
            <a:off x="0" y="471658"/>
            <a:ext cx="11362678" cy="844550"/>
          </a:xfrm>
        </p:spPr>
        <p:txBody>
          <a:bodyPr vert="horz" lIns="432000" tIns="45720" rIns="91440" bIns="45720" rtlCol="0" anchor="ctr">
            <a:normAutofit/>
          </a:bodyPr>
          <a:lstStyle/>
          <a:p>
            <a:r>
              <a:rPr lang="pl-PL" sz="3200" u="sng" dirty="0">
                <a:solidFill>
                  <a:schemeClr val="bg1"/>
                </a:solidFill>
              </a:rPr>
              <a:t>OP JAK – P1 – VÝZKUM A VÝVOJ</a:t>
            </a:r>
            <a:endParaRPr lang="cs-CZ" sz="3200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3546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/>
          <p:cNvSpPr/>
          <p:nvPr/>
        </p:nvSpPr>
        <p:spPr>
          <a:xfrm flipV="1">
            <a:off x="0" y="2340074"/>
            <a:ext cx="12192000" cy="32053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TextovéPole 21">
            <a:extLst>
              <a:ext uri="{FF2B5EF4-FFF2-40B4-BE49-F238E27FC236}">
                <a16:creationId xmlns:a16="http://schemas.microsoft.com/office/drawing/2014/main" id="{B8D2A87E-E223-4254-A4C1-B164C7951CC6}"/>
              </a:ext>
            </a:extLst>
          </p:cNvPr>
          <p:cNvSpPr txBox="1"/>
          <p:nvPr/>
        </p:nvSpPr>
        <p:spPr>
          <a:xfrm>
            <a:off x="0" y="0"/>
            <a:ext cx="12192000" cy="5916246"/>
          </a:xfrm>
          <a:prstGeom prst="rect">
            <a:avLst/>
          </a:prstGeom>
          <a:solidFill>
            <a:srgbClr val="2E75B6"/>
          </a:solidFill>
        </p:spPr>
        <p:txBody>
          <a:bodyPr wrap="square" rtlCol="0">
            <a:noAutofit/>
          </a:bodyPr>
          <a:lstStyle/>
          <a:p>
            <a:endParaRPr lang="cs-CZ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64" name="Obdélník 63"/>
          <p:cNvSpPr/>
          <p:nvPr/>
        </p:nvSpPr>
        <p:spPr>
          <a:xfrm>
            <a:off x="7924800" y="1807651"/>
            <a:ext cx="3576320" cy="9888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cs-CZ" sz="20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5" name="Obdélník 64"/>
          <p:cNvSpPr/>
          <p:nvPr/>
        </p:nvSpPr>
        <p:spPr>
          <a:xfrm>
            <a:off x="7945120" y="3161844"/>
            <a:ext cx="3576320" cy="9888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cs-CZ" sz="20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20" name="Obrázek 19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3399FF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500"/>
                    </a14:imgEffect>
                    <a14:imgEffect>
                      <a14:saturation sat="54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9413" y="-183662"/>
            <a:ext cx="6381262" cy="6381262"/>
          </a:xfrm>
          <a:prstGeom prst="rect">
            <a:avLst/>
          </a:prstGeom>
        </p:spPr>
      </p:pic>
      <p:sp>
        <p:nvSpPr>
          <p:cNvPr id="21" name="Obdélník 20">
            <a:extLst>
              <a:ext uri="{FF2B5EF4-FFF2-40B4-BE49-F238E27FC236}">
                <a16:creationId xmlns:a16="http://schemas.microsoft.com/office/drawing/2014/main" id="{E95C795E-0EA5-4986-B71E-1BE842692305}"/>
              </a:ext>
            </a:extLst>
          </p:cNvPr>
          <p:cNvSpPr/>
          <p:nvPr/>
        </p:nvSpPr>
        <p:spPr>
          <a:xfrm>
            <a:off x="0" y="1293689"/>
            <a:ext cx="11521440" cy="4401205"/>
          </a:xfrm>
          <a:prstGeom prst="rect">
            <a:avLst/>
          </a:prstGeom>
        </p:spPr>
        <p:txBody>
          <a:bodyPr wrap="square" lIns="43200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bg1"/>
                </a:solidFill>
              </a:rPr>
              <a:t>Rozvoj spolupráce výzkumné a aplikační sféry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chemeClr val="bg1"/>
                </a:solidFill>
              </a:rPr>
              <a:t>společné výzkumné projekty včetně vzájemných mobilit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chemeClr val="bg1"/>
                </a:solidFill>
              </a:rPr>
              <a:t>aplikační / demonstrační laboratoře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chemeClr val="bg1"/>
                </a:solidFill>
              </a:rPr>
              <a:t>důraz na aplikovatelnost výzkumu / aplikační potenciál – podpora až do fáze ověření VaV výsledků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bg1"/>
                </a:solidFill>
              </a:rPr>
              <a:t>Rozvoj lidských kapacit a institucionálního prostředí výzkumných organizací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chemeClr val="bg1"/>
                </a:solidFill>
              </a:rPr>
              <a:t>rozvoj institucionálního prostředí VO, internacionalizace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chemeClr val="bg1"/>
                </a:solidFill>
              </a:rPr>
              <a:t>rozvoj podmínek, podpora zahraničních mobilit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chemeClr val="bg1"/>
                </a:solidFill>
              </a:rPr>
              <a:t>podpora sladění soukromého a pracovního života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bg1"/>
                </a:solidFill>
              </a:rPr>
              <a:t>Posílení infrastrukturní základny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chemeClr val="bg1"/>
                </a:solidFill>
              </a:rPr>
              <a:t>tzv. velké výzkumné infrastruktury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chemeClr val="bg1"/>
                </a:solidFill>
              </a:rPr>
              <a:t>infrastruktura pro EOSC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bg1"/>
                </a:solidFill>
              </a:rPr>
              <a:t>Špičkový a aplikovatelný výzkum a vývoj</a:t>
            </a:r>
            <a:r>
              <a:rPr lang="cs-CZ" sz="2000" dirty="0">
                <a:solidFill>
                  <a:schemeClr val="bg1"/>
                </a:solidFill>
              </a:rPr>
              <a:t>,</a:t>
            </a:r>
            <a:r>
              <a:rPr lang="cs-CZ" sz="2000" b="1" dirty="0">
                <a:solidFill>
                  <a:schemeClr val="bg1"/>
                </a:solidFill>
              </a:rPr>
              <a:t> </a:t>
            </a:r>
            <a:r>
              <a:rPr lang="cs-CZ" sz="2000" dirty="0">
                <a:solidFill>
                  <a:schemeClr val="bg1"/>
                </a:solidFill>
              </a:rPr>
              <a:t>včetně výzkumu v souladu s Green </a:t>
            </a:r>
            <a:r>
              <a:rPr lang="cs-CZ" sz="2000" dirty="0" err="1">
                <a:solidFill>
                  <a:schemeClr val="bg1"/>
                </a:solidFill>
              </a:rPr>
              <a:t>Deal</a:t>
            </a:r>
            <a:r>
              <a:rPr lang="cs-CZ" sz="2000" dirty="0">
                <a:solidFill>
                  <a:schemeClr val="bg1"/>
                </a:solidFill>
              </a:rPr>
              <a:t> a strategickými oblastmi VaV definovanými RVVI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cs-CZ" sz="2000" b="1" dirty="0">
              <a:solidFill>
                <a:schemeClr val="bg1"/>
              </a:solidFill>
            </a:endParaRPr>
          </a:p>
        </p:txBody>
      </p:sp>
      <p:sp>
        <p:nvSpPr>
          <p:cNvPr id="11" name="Nadpis 1">
            <a:extLst>
              <a:ext uri="{FF2B5EF4-FFF2-40B4-BE49-F238E27FC236}">
                <a16:creationId xmlns:a16="http://schemas.microsoft.com/office/drawing/2014/main" id="{E9E24A42-077A-42B3-9C88-956E292A8200}"/>
              </a:ext>
            </a:extLst>
          </p:cNvPr>
          <p:cNvSpPr txBox="1">
            <a:spLocks/>
          </p:cNvSpPr>
          <p:nvPr/>
        </p:nvSpPr>
        <p:spPr>
          <a:xfrm>
            <a:off x="0" y="471658"/>
            <a:ext cx="11362678" cy="844550"/>
          </a:xfrm>
          <a:prstGeom prst="rect">
            <a:avLst/>
          </a:prstGeom>
        </p:spPr>
        <p:txBody>
          <a:bodyPr vert="horz" lIns="43200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428D96"/>
                </a:solidFill>
                <a:latin typeface="+mn-lt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pl-PL" sz="3200" u="sng" dirty="0">
                <a:solidFill>
                  <a:schemeClr val="bg1"/>
                </a:solidFill>
              </a:rPr>
              <a:t>OP JAK – P1 – VÝZKUM A VÝVOJ – ZAMĚŘENÍ:</a:t>
            </a:r>
            <a:endParaRPr lang="cs-CZ" sz="3200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927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/>
          <p:cNvSpPr/>
          <p:nvPr/>
        </p:nvSpPr>
        <p:spPr>
          <a:xfrm flipV="1">
            <a:off x="0" y="2340074"/>
            <a:ext cx="12192000" cy="32053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TextovéPole 21">
            <a:extLst>
              <a:ext uri="{FF2B5EF4-FFF2-40B4-BE49-F238E27FC236}">
                <a16:creationId xmlns:a16="http://schemas.microsoft.com/office/drawing/2014/main" id="{B8D2A87E-E223-4254-A4C1-B164C7951CC6}"/>
              </a:ext>
            </a:extLst>
          </p:cNvPr>
          <p:cNvSpPr txBox="1"/>
          <p:nvPr/>
        </p:nvSpPr>
        <p:spPr>
          <a:xfrm>
            <a:off x="0" y="0"/>
            <a:ext cx="12192000" cy="5916246"/>
          </a:xfrm>
          <a:prstGeom prst="rect">
            <a:avLst/>
          </a:prstGeom>
          <a:solidFill>
            <a:srgbClr val="2E75B6"/>
          </a:solidFill>
        </p:spPr>
        <p:txBody>
          <a:bodyPr wrap="square" rtlCol="0">
            <a:noAutofit/>
          </a:bodyPr>
          <a:lstStyle/>
          <a:p>
            <a:endParaRPr lang="cs-CZ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64" name="Obdélník 63"/>
          <p:cNvSpPr/>
          <p:nvPr/>
        </p:nvSpPr>
        <p:spPr>
          <a:xfrm>
            <a:off x="7924800" y="1807651"/>
            <a:ext cx="3576320" cy="9888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cs-CZ" sz="20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5" name="Obdélník 64"/>
          <p:cNvSpPr/>
          <p:nvPr/>
        </p:nvSpPr>
        <p:spPr>
          <a:xfrm>
            <a:off x="7945120" y="3161844"/>
            <a:ext cx="3576320" cy="9888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cs-CZ" sz="20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20" name="Obrázek 19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3399FF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500"/>
                    </a14:imgEffect>
                    <a14:imgEffect>
                      <a14:saturation sat="54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9413" y="-183662"/>
            <a:ext cx="6381262" cy="6381262"/>
          </a:xfrm>
          <a:prstGeom prst="rect">
            <a:avLst/>
          </a:prstGeom>
        </p:spPr>
      </p:pic>
      <p:sp>
        <p:nvSpPr>
          <p:cNvPr id="21" name="Obdélník 20">
            <a:extLst>
              <a:ext uri="{FF2B5EF4-FFF2-40B4-BE49-F238E27FC236}">
                <a16:creationId xmlns:a16="http://schemas.microsoft.com/office/drawing/2014/main" id="{E95C795E-0EA5-4986-B71E-1BE842692305}"/>
              </a:ext>
            </a:extLst>
          </p:cNvPr>
          <p:cNvSpPr/>
          <p:nvPr/>
        </p:nvSpPr>
        <p:spPr>
          <a:xfrm>
            <a:off x="0" y="1293689"/>
            <a:ext cx="11521440" cy="4093428"/>
          </a:xfrm>
          <a:prstGeom prst="rect">
            <a:avLst/>
          </a:prstGeom>
        </p:spPr>
        <p:txBody>
          <a:bodyPr wrap="square" lIns="43200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cs-CZ" sz="2000" b="1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cs-CZ" sz="2000" b="1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bg1"/>
                </a:solidFill>
              </a:rPr>
              <a:t>Systémová podpora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chemeClr val="bg1"/>
                </a:solidFill>
              </a:rPr>
              <a:t>Podpora kapacit a strategické inteligence pro řízení </a:t>
            </a:r>
            <a:r>
              <a:rPr lang="cs-CZ" sz="2000" dirty="0" err="1">
                <a:solidFill>
                  <a:schemeClr val="bg1"/>
                </a:solidFill>
              </a:rPr>
              <a:t>VaVaI</a:t>
            </a:r>
            <a:r>
              <a:rPr lang="cs-CZ" sz="2000" dirty="0">
                <a:solidFill>
                  <a:schemeClr val="bg1"/>
                </a:solidFill>
              </a:rPr>
              <a:t> na národní úrovni (zejm. </a:t>
            </a:r>
            <a:r>
              <a:rPr lang="cs-CZ" sz="2000" b="1" dirty="0">
                <a:solidFill>
                  <a:schemeClr val="bg1"/>
                </a:solidFill>
              </a:rPr>
              <a:t>Národní RIS3 </a:t>
            </a:r>
            <a:r>
              <a:rPr lang="cs-CZ" sz="2000" dirty="0">
                <a:solidFill>
                  <a:schemeClr val="bg1"/>
                </a:solidFill>
              </a:rPr>
              <a:t>a jejího propojení s regionální úrovní)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chemeClr val="bg1"/>
                </a:solidFill>
              </a:rPr>
              <a:t>posílení strategické inteligence, kvalifikace a kapacit pro zajištění strategického řízení politiky </a:t>
            </a:r>
            <a:br>
              <a:rPr lang="cs-CZ" sz="2000" dirty="0">
                <a:solidFill>
                  <a:schemeClr val="bg1"/>
                </a:solidFill>
              </a:rPr>
            </a:br>
            <a:r>
              <a:rPr lang="cs-CZ" sz="2000" dirty="0">
                <a:solidFill>
                  <a:schemeClr val="bg1"/>
                </a:solidFill>
              </a:rPr>
              <a:t>VaVaI na regionální úrovni, jeho funkční propojení s úrovní národní a rozvoj regionálních nástrojů - </a:t>
            </a:r>
            <a:r>
              <a:rPr lang="cs-CZ" sz="2000" b="1" dirty="0">
                <a:solidFill>
                  <a:schemeClr val="bg1"/>
                </a:solidFill>
              </a:rPr>
              <a:t>Smart Akcelerátory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chemeClr val="bg1"/>
                </a:solidFill>
              </a:rPr>
              <a:t>Vznik/rozvoj agregačního, vyhledávacího a analytického aparátu pro propojení dílčích informačních, </a:t>
            </a:r>
            <a:r>
              <a:rPr lang="cs-CZ" sz="2000" dirty="0" err="1">
                <a:solidFill>
                  <a:schemeClr val="bg1"/>
                </a:solidFill>
              </a:rPr>
              <a:t>bibliometrických</a:t>
            </a:r>
            <a:r>
              <a:rPr lang="cs-CZ" sz="2000" dirty="0">
                <a:solidFill>
                  <a:schemeClr val="bg1"/>
                </a:solidFill>
              </a:rPr>
              <a:t>, knihovnických a analytických zdrojů a systémů pro potřeby </a:t>
            </a:r>
            <a:br>
              <a:rPr lang="cs-CZ" sz="2000" dirty="0">
                <a:solidFill>
                  <a:schemeClr val="bg1"/>
                </a:solidFill>
              </a:rPr>
            </a:br>
            <a:r>
              <a:rPr lang="cs-CZ" sz="2000" dirty="0">
                <a:solidFill>
                  <a:schemeClr val="bg1"/>
                </a:solidFill>
              </a:rPr>
              <a:t>VaVaI - </a:t>
            </a:r>
            <a:r>
              <a:rPr lang="cs-CZ" sz="2000" b="1" dirty="0">
                <a:solidFill>
                  <a:schemeClr val="bg1"/>
                </a:solidFill>
              </a:rPr>
              <a:t>projekt CARDS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cs-CZ" sz="2000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cs-CZ" sz="2000" b="1" dirty="0">
              <a:solidFill>
                <a:schemeClr val="bg1"/>
              </a:solidFill>
            </a:endParaRPr>
          </a:p>
        </p:txBody>
      </p:sp>
      <p:sp>
        <p:nvSpPr>
          <p:cNvPr id="11" name="Nadpis 1">
            <a:extLst>
              <a:ext uri="{FF2B5EF4-FFF2-40B4-BE49-F238E27FC236}">
                <a16:creationId xmlns:a16="http://schemas.microsoft.com/office/drawing/2014/main" id="{E9E24A42-077A-42B3-9C88-956E292A8200}"/>
              </a:ext>
            </a:extLst>
          </p:cNvPr>
          <p:cNvSpPr txBox="1">
            <a:spLocks/>
          </p:cNvSpPr>
          <p:nvPr/>
        </p:nvSpPr>
        <p:spPr>
          <a:xfrm>
            <a:off x="0" y="471658"/>
            <a:ext cx="11362678" cy="844550"/>
          </a:xfrm>
          <a:prstGeom prst="rect">
            <a:avLst/>
          </a:prstGeom>
        </p:spPr>
        <p:txBody>
          <a:bodyPr vert="horz" lIns="43200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428D96"/>
                </a:solidFill>
                <a:latin typeface="+mn-lt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pl-PL" sz="3200" u="sng" dirty="0">
                <a:solidFill>
                  <a:schemeClr val="bg1"/>
                </a:solidFill>
              </a:rPr>
              <a:t>OP JAK – P1 – VÝZKUM A VÝVOJ – ZAMĚŘENÍ:</a:t>
            </a:r>
            <a:endParaRPr lang="cs-CZ" sz="3200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246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/>
          <p:cNvSpPr/>
          <p:nvPr/>
        </p:nvSpPr>
        <p:spPr>
          <a:xfrm flipV="1">
            <a:off x="0" y="2340074"/>
            <a:ext cx="12192000" cy="32053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TextovéPole 21">
            <a:extLst>
              <a:ext uri="{FF2B5EF4-FFF2-40B4-BE49-F238E27FC236}">
                <a16:creationId xmlns:a16="http://schemas.microsoft.com/office/drawing/2014/main" id="{B8D2A87E-E223-4254-A4C1-B164C7951CC6}"/>
              </a:ext>
            </a:extLst>
          </p:cNvPr>
          <p:cNvSpPr txBox="1"/>
          <p:nvPr/>
        </p:nvSpPr>
        <p:spPr>
          <a:xfrm>
            <a:off x="0" y="0"/>
            <a:ext cx="12192000" cy="5916246"/>
          </a:xfrm>
          <a:prstGeom prst="rect">
            <a:avLst/>
          </a:prstGeom>
          <a:solidFill>
            <a:srgbClr val="2E75B6"/>
          </a:solidFill>
        </p:spPr>
        <p:txBody>
          <a:bodyPr wrap="square" rtlCol="0">
            <a:noAutofit/>
          </a:bodyPr>
          <a:lstStyle/>
          <a:p>
            <a:endParaRPr lang="cs-CZ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5" name="Nadpis 1"/>
          <p:cNvSpPr>
            <a:spLocks noGrp="1"/>
          </p:cNvSpPr>
          <p:nvPr>
            <p:ph type="title"/>
          </p:nvPr>
        </p:nvSpPr>
        <p:spPr>
          <a:xfrm>
            <a:off x="0" y="471658"/>
            <a:ext cx="11362678" cy="844550"/>
          </a:xfrm>
        </p:spPr>
        <p:txBody>
          <a:bodyPr vert="horz" lIns="432000" tIns="45720" rIns="91440" bIns="45720" rtlCol="0" anchor="ctr">
            <a:normAutofit/>
          </a:bodyPr>
          <a:lstStyle/>
          <a:p>
            <a:r>
              <a:rPr lang="pl-PL" sz="3200" u="sng" dirty="0">
                <a:solidFill>
                  <a:schemeClr val="bg1"/>
                </a:solidFill>
              </a:rPr>
              <a:t>OP JAK – RIS3 </a:t>
            </a:r>
            <a:endParaRPr lang="cs-CZ" sz="3200" b="1" u="sng" dirty="0">
              <a:solidFill>
                <a:schemeClr val="bg1"/>
              </a:solidFill>
            </a:endParaRPr>
          </a:p>
        </p:txBody>
      </p:sp>
      <p:sp>
        <p:nvSpPr>
          <p:cNvPr id="64" name="Obdélník 63"/>
          <p:cNvSpPr/>
          <p:nvPr/>
        </p:nvSpPr>
        <p:spPr>
          <a:xfrm>
            <a:off x="7924800" y="1807651"/>
            <a:ext cx="3576320" cy="9888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cs-CZ" sz="20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5" name="Obdélník 64"/>
          <p:cNvSpPr/>
          <p:nvPr/>
        </p:nvSpPr>
        <p:spPr>
          <a:xfrm>
            <a:off x="7945120" y="3161844"/>
            <a:ext cx="3576320" cy="9888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cs-CZ" sz="20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20" name="Obrázek 19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3399FF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500"/>
                    </a14:imgEffect>
                    <a14:imgEffect>
                      <a14:saturation sat="54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9413" y="-183662"/>
            <a:ext cx="6381262" cy="6381262"/>
          </a:xfrm>
          <a:prstGeom prst="rect">
            <a:avLst/>
          </a:prstGeom>
        </p:spPr>
      </p:pic>
      <p:sp>
        <p:nvSpPr>
          <p:cNvPr id="21" name="Obdélník 20">
            <a:extLst>
              <a:ext uri="{FF2B5EF4-FFF2-40B4-BE49-F238E27FC236}">
                <a16:creationId xmlns:a16="http://schemas.microsoft.com/office/drawing/2014/main" id="{E95C795E-0EA5-4986-B71E-1BE842692305}"/>
              </a:ext>
            </a:extLst>
          </p:cNvPr>
          <p:cNvSpPr/>
          <p:nvPr/>
        </p:nvSpPr>
        <p:spPr>
          <a:xfrm>
            <a:off x="0" y="1385129"/>
            <a:ext cx="11073284" cy="2862322"/>
          </a:xfrm>
          <a:prstGeom prst="rect">
            <a:avLst/>
          </a:prstGeom>
        </p:spPr>
        <p:txBody>
          <a:bodyPr wrap="square" lIns="43200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chemeClr val="bg1"/>
                </a:solidFill>
              </a:rPr>
              <a:t>K plnění cílů Národní RIS3 </a:t>
            </a:r>
            <a:br>
              <a:rPr lang="cs-CZ" sz="2000" dirty="0">
                <a:solidFill>
                  <a:schemeClr val="bg1"/>
                </a:solidFill>
              </a:rPr>
            </a:br>
            <a:r>
              <a:rPr lang="cs-CZ" sz="2000" dirty="0">
                <a:solidFill>
                  <a:schemeClr val="bg1"/>
                </a:solidFill>
              </a:rPr>
              <a:t>strategie přispívají v OP JAK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chemeClr val="bg1"/>
                </a:solidFill>
              </a:rPr>
              <a:t>veškeré intervence v P1 (</a:t>
            </a:r>
            <a:r>
              <a:rPr lang="cs-CZ" sz="2000" dirty="0" err="1">
                <a:solidFill>
                  <a:schemeClr val="bg1"/>
                </a:solidFill>
              </a:rPr>
              <a:t>VaV</a:t>
            </a:r>
            <a:r>
              <a:rPr lang="cs-CZ" sz="2000" dirty="0">
                <a:solidFill>
                  <a:schemeClr val="bg1"/>
                </a:solidFill>
              </a:rPr>
              <a:t>)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chemeClr val="bg1"/>
                </a:solidFill>
              </a:rPr>
              <a:t>+ vybrané intervence v P2 </a:t>
            </a:r>
            <a:br>
              <a:rPr lang="cs-CZ" sz="2000" dirty="0">
                <a:solidFill>
                  <a:schemeClr val="bg1"/>
                </a:solidFill>
              </a:rPr>
            </a:br>
            <a:r>
              <a:rPr lang="cs-CZ" sz="2000" dirty="0">
                <a:solidFill>
                  <a:schemeClr val="bg1"/>
                </a:solidFill>
              </a:rPr>
              <a:t>(Vzdělávání)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cs-CZ" sz="2000" b="1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cs-CZ" sz="2000" b="1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cs-CZ" sz="2000" b="1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cs-CZ" sz="2000" b="1" dirty="0">
              <a:solidFill>
                <a:schemeClr val="bg1"/>
              </a:solidFill>
            </a:endParaRPr>
          </a:p>
        </p:txBody>
      </p:sp>
      <p:pic>
        <p:nvPicPr>
          <p:cNvPr id="9" name="Obrázek 8" descr="Obsah obrázku text&#10;&#10;Popis byl vytvořen automaticky">
            <a:extLst>
              <a:ext uri="{FF2B5EF4-FFF2-40B4-BE49-F238E27FC236}">
                <a16:creationId xmlns:a16="http://schemas.microsoft.com/office/drawing/2014/main" id="{3A70E059-A832-44B7-B78C-CA4286E01E0D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3776" y="1383811"/>
            <a:ext cx="7375379" cy="4431668"/>
          </a:xfrm>
          <a:prstGeom prst="rect">
            <a:avLst/>
          </a:prstGeom>
        </p:spPr>
      </p:pic>
      <p:sp>
        <p:nvSpPr>
          <p:cNvPr id="14" name="Obdélník 13">
            <a:extLst>
              <a:ext uri="{FF2B5EF4-FFF2-40B4-BE49-F238E27FC236}">
                <a16:creationId xmlns:a16="http://schemas.microsoft.com/office/drawing/2014/main" id="{248C8BCC-EDCD-4991-A1EB-ED92B7F40749}"/>
              </a:ext>
            </a:extLst>
          </p:cNvPr>
          <p:cNvSpPr/>
          <p:nvPr/>
        </p:nvSpPr>
        <p:spPr>
          <a:xfrm>
            <a:off x="4638909" y="3406696"/>
            <a:ext cx="2883600" cy="270000"/>
          </a:xfrm>
          <a:prstGeom prst="rect">
            <a:avLst/>
          </a:prstGeom>
          <a:solidFill>
            <a:srgbClr val="0036E2">
              <a:alpha val="10196"/>
            </a:srgbClr>
          </a:solidFill>
          <a:ln w="28575">
            <a:solidFill>
              <a:srgbClr val="00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AF0D2B5F-2AF8-4902-8B47-66A5EED83339}"/>
              </a:ext>
            </a:extLst>
          </p:cNvPr>
          <p:cNvSpPr txBox="1"/>
          <p:nvPr/>
        </p:nvSpPr>
        <p:spPr>
          <a:xfrm>
            <a:off x="662895" y="3633555"/>
            <a:ext cx="2049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b="1" dirty="0">
                <a:solidFill>
                  <a:srgbClr val="0099FF"/>
                </a:solidFill>
              </a:rPr>
              <a:t>OP JAK</a:t>
            </a:r>
          </a:p>
        </p:txBody>
      </p:sp>
      <p:cxnSp>
        <p:nvCxnSpPr>
          <p:cNvPr id="8" name="Přímá spojnice se šipkou 7">
            <a:extLst>
              <a:ext uri="{FF2B5EF4-FFF2-40B4-BE49-F238E27FC236}">
                <a16:creationId xmlns:a16="http://schemas.microsoft.com/office/drawing/2014/main" id="{39B0FCC9-2F4E-4DFD-A0CF-55BE8D69F978}"/>
              </a:ext>
            </a:extLst>
          </p:cNvPr>
          <p:cNvCxnSpPr>
            <a:cxnSpLocks/>
          </p:cNvCxnSpPr>
          <p:nvPr/>
        </p:nvCxnSpPr>
        <p:spPr>
          <a:xfrm flipV="1">
            <a:off x="2579133" y="3541698"/>
            <a:ext cx="1814877" cy="449881"/>
          </a:xfrm>
          <a:prstGeom prst="straightConnector1">
            <a:avLst/>
          </a:prstGeom>
          <a:ln w="57150">
            <a:solidFill>
              <a:srgbClr val="0099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nice se šipkou 17">
            <a:extLst>
              <a:ext uri="{FF2B5EF4-FFF2-40B4-BE49-F238E27FC236}">
                <a16:creationId xmlns:a16="http://schemas.microsoft.com/office/drawing/2014/main" id="{6DC75BBC-0E10-4E21-9F24-1C48F4B0943B}"/>
              </a:ext>
            </a:extLst>
          </p:cNvPr>
          <p:cNvCxnSpPr>
            <a:cxnSpLocks/>
          </p:cNvCxnSpPr>
          <p:nvPr/>
        </p:nvCxnSpPr>
        <p:spPr>
          <a:xfrm>
            <a:off x="2563902" y="4006158"/>
            <a:ext cx="1830108" cy="414494"/>
          </a:xfrm>
          <a:prstGeom prst="straightConnector1">
            <a:avLst/>
          </a:prstGeom>
          <a:ln w="57150">
            <a:solidFill>
              <a:srgbClr val="0099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Přímá spojnice se šipkou 22">
            <a:extLst>
              <a:ext uri="{FF2B5EF4-FFF2-40B4-BE49-F238E27FC236}">
                <a16:creationId xmlns:a16="http://schemas.microsoft.com/office/drawing/2014/main" id="{97E2BE1A-A74C-4BE4-B264-519A554367CE}"/>
              </a:ext>
            </a:extLst>
          </p:cNvPr>
          <p:cNvCxnSpPr>
            <a:cxnSpLocks/>
          </p:cNvCxnSpPr>
          <p:nvPr/>
        </p:nvCxnSpPr>
        <p:spPr>
          <a:xfrm flipV="1">
            <a:off x="2579133" y="3977000"/>
            <a:ext cx="1845339" cy="29158"/>
          </a:xfrm>
          <a:prstGeom prst="straightConnector1">
            <a:avLst/>
          </a:prstGeom>
          <a:ln w="57150">
            <a:solidFill>
              <a:srgbClr val="0099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bdélník 25">
            <a:extLst>
              <a:ext uri="{FF2B5EF4-FFF2-40B4-BE49-F238E27FC236}">
                <a16:creationId xmlns:a16="http://schemas.microsoft.com/office/drawing/2014/main" id="{FEC5B65D-0BB9-4CB5-B21E-3ECA587B81D0}"/>
              </a:ext>
            </a:extLst>
          </p:cNvPr>
          <p:cNvSpPr/>
          <p:nvPr/>
        </p:nvSpPr>
        <p:spPr>
          <a:xfrm>
            <a:off x="4638909" y="4296113"/>
            <a:ext cx="2883600" cy="270000"/>
          </a:xfrm>
          <a:prstGeom prst="rect">
            <a:avLst/>
          </a:prstGeom>
          <a:solidFill>
            <a:srgbClr val="0036E2">
              <a:alpha val="10196"/>
            </a:srgbClr>
          </a:solidFill>
          <a:ln w="28575">
            <a:solidFill>
              <a:srgbClr val="00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7" name="Obdélník 26">
            <a:extLst>
              <a:ext uri="{FF2B5EF4-FFF2-40B4-BE49-F238E27FC236}">
                <a16:creationId xmlns:a16="http://schemas.microsoft.com/office/drawing/2014/main" id="{C0746092-6748-4AAB-886C-88313896CA70}"/>
              </a:ext>
            </a:extLst>
          </p:cNvPr>
          <p:cNvSpPr/>
          <p:nvPr/>
        </p:nvSpPr>
        <p:spPr>
          <a:xfrm>
            <a:off x="4633542" y="3860358"/>
            <a:ext cx="2894400" cy="291600"/>
          </a:xfrm>
          <a:prstGeom prst="rect">
            <a:avLst/>
          </a:prstGeom>
          <a:solidFill>
            <a:srgbClr val="0036E2">
              <a:alpha val="10196"/>
            </a:srgbClr>
          </a:solidFill>
          <a:ln w="28575">
            <a:solidFill>
              <a:srgbClr val="00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05299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/>
          <p:cNvSpPr/>
          <p:nvPr/>
        </p:nvSpPr>
        <p:spPr>
          <a:xfrm flipV="1">
            <a:off x="0" y="2340074"/>
            <a:ext cx="12192000" cy="32053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TextovéPole 21">
            <a:extLst>
              <a:ext uri="{FF2B5EF4-FFF2-40B4-BE49-F238E27FC236}">
                <a16:creationId xmlns:a16="http://schemas.microsoft.com/office/drawing/2014/main" id="{B8D2A87E-E223-4254-A4C1-B164C7951CC6}"/>
              </a:ext>
            </a:extLst>
          </p:cNvPr>
          <p:cNvSpPr txBox="1"/>
          <p:nvPr/>
        </p:nvSpPr>
        <p:spPr>
          <a:xfrm>
            <a:off x="-1956" y="1185705"/>
            <a:ext cx="12192000" cy="4418672"/>
          </a:xfrm>
          <a:prstGeom prst="rect">
            <a:avLst/>
          </a:prstGeom>
          <a:solidFill>
            <a:srgbClr val="2E75B6"/>
          </a:solidFill>
        </p:spPr>
        <p:txBody>
          <a:bodyPr wrap="square" rtlCol="0">
            <a:noAutofit/>
          </a:bodyPr>
          <a:lstStyle/>
          <a:p>
            <a:endParaRPr lang="cs-CZ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5" name="Nadpis 1"/>
          <p:cNvSpPr>
            <a:spLocks noGrp="1"/>
          </p:cNvSpPr>
          <p:nvPr>
            <p:ph type="title"/>
          </p:nvPr>
        </p:nvSpPr>
        <p:spPr>
          <a:xfrm>
            <a:off x="0" y="471658"/>
            <a:ext cx="11362678" cy="844550"/>
          </a:xfrm>
        </p:spPr>
        <p:txBody>
          <a:bodyPr vert="horz" lIns="432000" tIns="45720" rIns="91440" bIns="45720" rtlCol="0" anchor="ctr">
            <a:normAutofit/>
          </a:bodyPr>
          <a:lstStyle/>
          <a:p>
            <a:r>
              <a:rPr lang="pl-PL" sz="3200" u="sng" dirty="0">
                <a:solidFill>
                  <a:schemeClr val="bg1"/>
                </a:solidFill>
              </a:rPr>
              <a:t>OP JAK – RIS3</a:t>
            </a:r>
            <a:endParaRPr lang="cs-CZ" sz="3200" b="1" u="sng" dirty="0">
              <a:solidFill>
                <a:schemeClr val="bg1"/>
              </a:solidFill>
            </a:endParaRPr>
          </a:p>
        </p:txBody>
      </p:sp>
      <p:sp>
        <p:nvSpPr>
          <p:cNvPr id="64" name="Obdélník 63"/>
          <p:cNvSpPr/>
          <p:nvPr/>
        </p:nvSpPr>
        <p:spPr>
          <a:xfrm>
            <a:off x="7924800" y="1807651"/>
            <a:ext cx="3576320" cy="9888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cs-CZ" sz="20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5" name="Obdélník 64"/>
          <p:cNvSpPr/>
          <p:nvPr/>
        </p:nvSpPr>
        <p:spPr>
          <a:xfrm>
            <a:off x="7945120" y="3161844"/>
            <a:ext cx="3576320" cy="9888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cs-CZ" sz="20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20" name="Obrázek 19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3399FF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500"/>
                    </a14:imgEffect>
                    <a14:imgEffect>
                      <a14:saturation sat="54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9413" y="-183662"/>
            <a:ext cx="6381262" cy="6381262"/>
          </a:xfrm>
          <a:prstGeom prst="rect">
            <a:avLst/>
          </a:prstGeom>
        </p:spPr>
      </p:pic>
      <p:sp>
        <p:nvSpPr>
          <p:cNvPr id="21" name="Obdélník 20">
            <a:extLst>
              <a:ext uri="{FF2B5EF4-FFF2-40B4-BE49-F238E27FC236}">
                <a16:creationId xmlns:a16="http://schemas.microsoft.com/office/drawing/2014/main" id="{E95C795E-0EA5-4986-B71E-1BE842692305}"/>
              </a:ext>
            </a:extLst>
          </p:cNvPr>
          <p:cNvSpPr/>
          <p:nvPr/>
        </p:nvSpPr>
        <p:spPr>
          <a:xfrm>
            <a:off x="-4889" y="1184881"/>
            <a:ext cx="9268073" cy="5232202"/>
          </a:xfrm>
          <a:prstGeom prst="rect">
            <a:avLst/>
          </a:prstGeom>
        </p:spPr>
        <p:txBody>
          <a:bodyPr wrap="square" lIns="43200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cs-CZ" sz="2000" b="1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bg1"/>
                </a:solidFill>
              </a:rPr>
              <a:t>VEŠKERÉ projekty v P1 s výzkumnými aktivitami: povinný soulad </a:t>
            </a:r>
            <a:br>
              <a:rPr lang="cs-CZ" sz="2000" b="1" dirty="0">
                <a:solidFill>
                  <a:schemeClr val="bg1"/>
                </a:solidFill>
              </a:rPr>
            </a:br>
            <a:r>
              <a:rPr lang="cs-CZ" sz="2000" b="1" dirty="0">
                <a:solidFill>
                  <a:schemeClr val="bg1"/>
                </a:solidFill>
              </a:rPr>
              <a:t>s VERTIKÁLNÍMI prioritami </a:t>
            </a:r>
            <a:r>
              <a:rPr lang="cs-CZ" sz="2000" dirty="0">
                <a:solidFill>
                  <a:schemeClr val="bg1"/>
                </a:solidFill>
              </a:rPr>
              <a:t>(tj. doménami inteligentní specializace) </a:t>
            </a:r>
            <a:br>
              <a:rPr lang="cs-CZ" sz="2000" dirty="0">
                <a:solidFill>
                  <a:schemeClr val="bg1"/>
                </a:solidFill>
              </a:rPr>
            </a:br>
            <a:r>
              <a:rPr lang="cs-CZ" sz="2000" dirty="0">
                <a:solidFill>
                  <a:schemeClr val="bg1"/>
                </a:solidFill>
              </a:rPr>
              <a:t>= oborové priority RIS3 na základě EDP: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s-CZ" dirty="0">
                <a:solidFill>
                  <a:schemeClr val="bg1"/>
                </a:solidFill>
              </a:rPr>
              <a:t>robustní kritérium na hodnocení souladu s vertikálními prioritami RIS3 </a:t>
            </a:r>
            <a:br>
              <a:rPr lang="cs-CZ" dirty="0">
                <a:solidFill>
                  <a:schemeClr val="bg1"/>
                </a:solidFill>
              </a:rPr>
            </a:br>
            <a:r>
              <a:rPr lang="cs-CZ" dirty="0">
                <a:solidFill>
                  <a:schemeClr val="bg1"/>
                </a:solidFill>
              </a:rPr>
              <a:t>a hodnocení aplikačního potenciálu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s-CZ" dirty="0">
                <a:solidFill>
                  <a:schemeClr val="bg1"/>
                </a:solidFill>
              </a:rPr>
              <a:t>novinka 2021+: </a:t>
            </a:r>
            <a:r>
              <a:rPr lang="cs-CZ" b="1" dirty="0">
                <a:solidFill>
                  <a:schemeClr val="bg1"/>
                </a:solidFill>
              </a:rPr>
              <a:t>RIS3 mise </a:t>
            </a:r>
            <a:r>
              <a:rPr lang="cs-CZ" dirty="0">
                <a:solidFill>
                  <a:schemeClr val="bg1"/>
                </a:solidFill>
              </a:rPr>
              <a:t>reagující na společenské výzvy (po vzoru HEU)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cs-CZ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000" b="1" dirty="0" err="1">
                <a:solidFill>
                  <a:schemeClr val="bg1"/>
                </a:solidFill>
              </a:rPr>
              <a:t>Nevertikalizovaný</a:t>
            </a:r>
            <a:r>
              <a:rPr lang="cs-CZ" sz="2000" b="1" dirty="0">
                <a:solidFill>
                  <a:schemeClr val="bg1"/>
                </a:solidFill>
              </a:rPr>
              <a:t> (horizontální) režim: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p</a:t>
            </a:r>
            <a:r>
              <a:rPr lang="cs-CZ" dirty="0" err="1">
                <a:solidFill>
                  <a:schemeClr val="bg1"/>
                </a:solidFill>
              </a:rPr>
              <a:t>ouze</a:t>
            </a:r>
            <a:r>
              <a:rPr lang="cs-CZ" dirty="0">
                <a:solidFill>
                  <a:schemeClr val="bg1"/>
                </a:solidFill>
              </a:rPr>
              <a:t> u omezeného počtu intervencí, jejichž primárním cílem NEJSOU </a:t>
            </a:r>
            <a:r>
              <a:rPr lang="cs-CZ" dirty="0" err="1">
                <a:solidFill>
                  <a:schemeClr val="bg1"/>
                </a:solidFill>
              </a:rPr>
              <a:t>VaV</a:t>
            </a:r>
            <a:r>
              <a:rPr lang="cs-CZ" dirty="0">
                <a:solidFill>
                  <a:schemeClr val="bg1"/>
                </a:solidFill>
              </a:rPr>
              <a:t> aktivity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s-CZ" dirty="0">
                <a:solidFill>
                  <a:schemeClr val="bg1"/>
                </a:solidFill>
              </a:rPr>
              <a:t>cíl: zvyšování kvality výzkumného prostředí jako celku, nové výzvy systémového charakteru: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cs-CZ" dirty="0">
                <a:solidFill>
                  <a:schemeClr val="bg1"/>
                </a:solidFill>
              </a:rPr>
              <a:t>implementace iniciativy EOSC a principů Open Science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cs-CZ" dirty="0">
                <a:solidFill>
                  <a:schemeClr val="bg1"/>
                </a:solidFill>
              </a:rPr>
              <a:t>zvyšování kvality prostředí VO (</a:t>
            </a:r>
            <a:r>
              <a:rPr lang="cs-CZ" dirty="0" err="1">
                <a:solidFill>
                  <a:schemeClr val="bg1"/>
                </a:solidFill>
              </a:rPr>
              <a:t>welcome</a:t>
            </a:r>
            <a:r>
              <a:rPr lang="cs-CZ" dirty="0">
                <a:solidFill>
                  <a:schemeClr val="bg1"/>
                </a:solidFill>
              </a:rPr>
              <a:t>/grant </a:t>
            </a:r>
            <a:r>
              <a:rPr lang="cs-CZ" dirty="0" err="1">
                <a:solidFill>
                  <a:schemeClr val="bg1"/>
                </a:solidFill>
              </a:rPr>
              <a:t>office</a:t>
            </a:r>
            <a:r>
              <a:rPr lang="cs-CZ" dirty="0">
                <a:solidFill>
                  <a:schemeClr val="bg1"/>
                </a:solidFill>
              </a:rPr>
              <a:t>; interní politiky </a:t>
            </a:r>
            <a:r>
              <a:rPr lang="en-US" dirty="0" err="1">
                <a:solidFill>
                  <a:schemeClr val="bg1"/>
                </a:solidFill>
              </a:rPr>
              <a:t>na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ro</a:t>
            </a:r>
            <a:r>
              <a:rPr lang="cs-CZ" dirty="0" err="1">
                <a:solidFill>
                  <a:schemeClr val="bg1"/>
                </a:solidFill>
              </a:rPr>
              <a:t>zvoj</a:t>
            </a:r>
            <a:r>
              <a:rPr lang="cs-CZ" dirty="0">
                <a:solidFill>
                  <a:schemeClr val="bg1"/>
                </a:solidFill>
              </a:rPr>
              <a:t> </a:t>
            </a:r>
            <a:br>
              <a:rPr lang="cs-CZ" dirty="0">
                <a:solidFill>
                  <a:schemeClr val="bg1"/>
                </a:solidFill>
              </a:rPr>
            </a:br>
            <a:r>
              <a:rPr lang="cs-CZ" dirty="0">
                <a:solidFill>
                  <a:schemeClr val="bg1"/>
                </a:solidFill>
              </a:rPr>
              <a:t>LZ </a:t>
            </a:r>
            <a:r>
              <a:rPr lang="en-US" dirty="0">
                <a:solidFill>
                  <a:schemeClr val="bg1"/>
                </a:solidFill>
              </a:rPr>
              <a:t>&amp;</a:t>
            </a:r>
            <a:r>
              <a:rPr lang="cs-CZ" dirty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gender, </a:t>
            </a:r>
            <a:r>
              <a:rPr lang="cs-CZ" dirty="0">
                <a:solidFill>
                  <a:schemeClr val="bg1"/>
                </a:solidFill>
              </a:rPr>
              <a:t>spolupráci s aplikační sférou, zakládání spin-</a:t>
            </a:r>
            <a:r>
              <a:rPr lang="cs-CZ" dirty="0" err="1">
                <a:solidFill>
                  <a:schemeClr val="bg1"/>
                </a:solidFill>
              </a:rPr>
              <a:t>offs</a:t>
            </a:r>
            <a:r>
              <a:rPr lang="cs-CZ" dirty="0">
                <a:solidFill>
                  <a:schemeClr val="bg1"/>
                </a:solidFill>
              </a:rPr>
              <a:t>/start-</a:t>
            </a:r>
            <a:r>
              <a:rPr lang="cs-CZ" dirty="0" err="1">
                <a:solidFill>
                  <a:schemeClr val="bg1"/>
                </a:solidFill>
              </a:rPr>
              <a:t>ups</a:t>
            </a:r>
            <a:r>
              <a:rPr lang="cs-CZ" dirty="0">
                <a:solidFill>
                  <a:schemeClr val="bg1"/>
                </a:solidFill>
              </a:rPr>
              <a:t> aj.)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cs-CZ" dirty="0">
                <a:solidFill>
                  <a:schemeClr val="bg1"/>
                </a:solidFill>
              </a:rPr>
              <a:t>systémové projekty</a:t>
            </a:r>
            <a:endParaRPr lang="cs-CZ" sz="2000" b="1" dirty="0">
              <a:solidFill>
                <a:schemeClr val="bg1"/>
              </a:solidFill>
            </a:endParaRPr>
          </a:p>
          <a:p>
            <a:endParaRPr lang="cs-CZ" dirty="0"/>
          </a:p>
          <a:p>
            <a:pPr lvl="1"/>
            <a:r>
              <a:rPr lang="cs-CZ" dirty="0">
                <a:solidFill>
                  <a:schemeClr val="bg1"/>
                </a:solidFill>
              </a:rPr>
              <a:t> 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25D2DBD2-069E-4C5D-8189-D1241B5BBA6F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26584" y="1184881"/>
            <a:ext cx="2589523" cy="45067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70708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0104a4cd-1400-468e-be1b-c7aad71d7d5a">15OPMSMT0001-78-5000</_dlc_DocId>
    <_dlc_DocIdUrl xmlns="0104a4cd-1400-468e-be1b-c7aad71d7d5a">
      <Url>https://op.msmt.cz/_layouts/15/DocIdRedir.aspx?ID=15OPMSMT0001-78-5000</Url>
      <Description>15OPMSMT0001-78-5000</Description>
    </_dlc_DocIdUr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6EA6B83B94A9AD4086EF024A4B2ABCA0" ma:contentTypeVersion="0" ma:contentTypeDescription="Vytvoří nový dokument" ma:contentTypeScope="" ma:versionID="4a5a280ed8f06c6ca9b86eb786cd75f6">
  <xsd:schema xmlns:xsd="http://www.w3.org/2001/XMLSchema" xmlns:xs="http://www.w3.org/2001/XMLSchema" xmlns:p="http://schemas.microsoft.com/office/2006/metadata/properties" xmlns:ns2="0104a4cd-1400-468e-be1b-c7aad71d7d5a" targetNamespace="http://schemas.microsoft.com/office/2006/metadata/properties" ma:root="true" ma:fieldsID="006c6dc644501bc1154392de98446ce1" ns2:_="">
    <xsd:import namespace="0104a4cd-1400-468e-be1b-c7aad71d7d5a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04a4cd-1400-468e-be1b-c7aad71d7d5a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Hodnota ID dokumentu" ma:description="Hodnota ID dokumentu přiřazená této položce" ma:internalName="_dlc_DocId" ma:readOnly="true">
      <xsd:simpleType>
        <xsd:restriction base="dms:Text"/>
      </xsd:simpleType>
    </xsd:element>
    <xsd:element name="_dlc_DocIdUrl" ma:index="9" nillable="true" ma:displayName="ID dokumentu" ma:description="Trvalý odkaz na tento dokument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Zachovat ID" ma:description="Ponechat ID po přidání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B00E145-DA5B-4030-8B75-4331A832C7A6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BC2578C9-97DF-4E30-B0F4-07B0CE903DD6}">
  <ds:schemaRefs>
    <ds:schemaRef ds:uri="http://purl.org/dc/terms/"/>
    <ds:schemaRef ds:uri="http://www.w3.org/XML/1998/namespace"/>
    <ds:schemaRef ds:uri="http://schemas.microsoft.com/office/2006/metadata/properties"/>
    <ds:schemaRef ds:uri="http://schemas.microsoft.com/office/2006/documentManagement/types"/>
    <ds:schemaRef ds:uri="0104a4cd-1400-468e-be1b-c7aad71d7d5a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7AB93ED4-E1A0-4580-BC8B-CA1BD3E3FB6D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A8CE6A6B-9C26-4149-B23C-5C5BEBA5647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104a4cd-1400-468e-be1b-c7aad71d7d5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16582</TotalTime>
  <Words>1085</Words>
  <Application>Microsoft Office PowerPoint</Application>
  <PresentationFormat>Širokoúhlá obrazovka</PresentationFormat>
  <Paragraphs>256</Paragraphs>
  <Slides>15</Slides>
  <Notes>9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15</vt:i4>
      </vt:variant>
    </vt:vector>
  </HeadingPairs>
  <TitlesOfParts>
    <vt:vector size="20" baseType="lpstr">
      <vt:lpstr>맑은 고딕</vt:lpstr>
      <vt:lpstr>Arial</vt:lpstr>
      <vt:lpstr>Calibri</vt:lpstr>
      <vt:lpstr>Calibri Light</vt:lpstr>
      <vt:lpstr>Motiv Office</vt:lpstr>
      <vt:lpstr>Prezentace aplikace PowerPoint</vt:lpstr>
      <vt:lpstr>Prezentace aplikace PowerPoint</vt:lpstr>
      <vt:lpstr>OP JAK – CÍL</vt:lpstr>
      <vt:lpstr>Prezentace aplikace PowerPoint</vt:lpstr>
      <vt:lpstr>OP JAK – P1 – VÝZKUM A VÝVOJ</vt:lpstr>
      <vt:lpstr>Prezentace aplikace PowerPoint</vt:lpstr>
      <vt:lpstr>Prezentace aplikace PowerPoint</vt:lpstr>
      <vt:lpstr>OP JAK – RIS3 </vt:lpstr>
      <vt:lpstr>OP JAK – RIS3</vt:lpstr>
      <vt:lpstr>OP JAK – P1 – INDIKATIVNÍ PLÁN INTERVENCÍ (2022)</vt:lpstr>
      <vt:lpstr>OP JAK – P1 – INDIKATIVNÍ PLÁN INTERVENCÍ (2022)</vt:lpstr>
      <vt:lpstr>OP JAK – P1 – INDIKATIVNÍ PLÁN INTERVENCÍ (2023)</vt:lpstr>
      <vt:lpstr>OP JAK – P1 – INDIKATIVNÍ PLÁN INTERVENCÍ (2024-2026)</vt:lpstr>
      <vt:lpstr>OP JAK - Harmonogram</vt:lpstr>
      <vt:lpstr>Prezentace aplikace PowerPoint</vt:lpstr>
    </vt:vector>
  </TitlesOfParts>
  <Company>MSMT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Čejková Michaela</dc:creator>
  <dc:description/>
  <cp:lastModifiedBy>Velčovský Václav, PhDr., Mgr., Ph.D.</cp:lastModifiedBy>
  <cp:revision>982</cp:revision>
  <cp:lastPrinted>2019-05-28T15:25:44Z</cp:lastPrinted>
  <dcterms:created xsi:type="dcterms:W3CDTF">2016-01-08T09:04:23Z</dcterms:created>
  <dcterms:modified xsi:type="dcterms:W3CDTF">2021-04-12T08:12:39Z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0x0101006EA6B83B94A9AD4086EF024A4B2ABCA0</vt:lpwstr>
  </property>
  <property fmtid="{D5CDD505-2E9C-101B-9397-08002B2CF9AE}" pid="3" name="_dlc_DocIdItemGuid">
    <vt:lpwstr>0dbf6ae6-d522-4085-bf4c-f90703122ae1</vt:lpwstr>
  </property>
  <property fmtid="{D5CDD505-2E9C-101B-9397-08002B2CF9AE}" pid="4" name="Komentář">
    <vt:lpwstr>předepsané písmo Cabliri, daná velikost a barva písma</vt:lpwstr>
  </property>
</Properties>
</file>