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430" r:id="rId2"/>
    <p:sldId id="269" r:id="rId3"/>
    <p:sldId id="439" r:id="rId4"/>
    <p:sldId id="437" r:id="rId5"/>
    <p:sldId id="436" r:id="rId6"/>
    <p:sldId id="390" r:id="rId7"/>
    <p:sldId id="391" r:id="rId8"/>
    <p:sldId id="266" r:id="rId9"/>
    <p:sldId id="433" r:id="rId10"/>
    <p:sldId id="361" r:id="rId11"/>
    <p:sldId id="392" r:id="rId12"/>
    <p:sldId id="393" r:id="rId13"/>
    <p:sldId id="394" r:id="rId14"/>
    <p:sldId id="434" r:id="rId15"/>
    <p:sldId id="358" r:id="rId16"/>
    <p:sldId id="359" r:id="rId17"/>
    <p:sldId id="357" r:id="rId18"/>
    <p:sldId id="432" r:id="rId19"/>
    <p:sldId id="356" r:id="rId20"/>
    <p:sldId id="395" r:id="rId21"/>
    <p:sldId id="435" r:id="rId22"/>
    <p:sldId id="396" r:id="rId23"/>
  </p:sldIdLst>
  <p:sldSz cx="9144000" cy="5143500" type="screen16x9"/>
  <p:notesSz cx="9144000" cy="6858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3" userDrawn="1">
          <p15:clr>
            <a:srgbClr val="A4A3A4"/>
          </p15:clr>
        </p15:guide>
        <p15:guide id="2" orient="horz" pos="2028" userDrawn="1">
          <p15:clr>
            <a:srgbClr val="A4A3A4"/>
          </p15:clr>
        </p15:guide>
        <p15:guide id="3" orient="horz" pos="2595" userDrawn="1">
          <p15:clr>
            <a:srgbClr val="A4A3A4"/>
          </p15:clr>
        </p15:guide>
        <p15:guide id="4" pos="5534" userDrawn="1">
          <p15:clr>
            <a:srgbClr val="A4A3A4"/>
          </p15:clr>
        </p15:guide>
        <p15:guide id="5" pos="272" userDrawn="1">
          <p15:clr>
            <a:srgbClr val="A4A3A4"/>
          </p15:clr>
        </p15:guide>
        <p15:guide id="6" pos="1726">
          <p15:clr>
            <a:srgbClr val="A4A3A4"/>
          </p15:clr>
        </p15:guide>
        <p15:guide id="7" pos="226" userDrawn="1">
          <p15:clr>
            <a:srgbClr val="A4A3A4"/>
          </p15:clr>
        </p15:guide>
        <p15:guide id="8" pos="3218">
          <p15:clr>
            <a:srgbClr val="A4A3A4"/>
          </p15:clr>
        </p15:guide>
        <p15:guide id="9" pos="299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4685"/>
    <a:srgbClr val="ABCE35"/>
    <a:srgbClr val="EB7514"/>
    <a:srgbClr val="2DAD4A"/>
    <a:srgbClr val="FFBF0F"/>
    <a:srgbClr val="FFDE00"/>
    <a:srgbClr val="0DB04A"/>
    <a:srgbClr val="33A3D4"/>
    <a:srgbClr val="5EBF8F"/>
    <a:srgbClr val="F03D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Střední styl 3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1696" autoAdjust="0"/>
  </p:normalViewPr>
  <p:slideViewPr>
    <p:cSldViewPr snapToGrid="0" snapToObjects="1">
      <p:cViewPr varScale="1">
        <p:scale>
          <a:sx n="107" d="100"/>
          <a:sy n="107" d="100"/>
        </p:scale>
        <p:origin x="498" y="102"/>
      </p:cViewPr>
      <p:guideLst>
        <p:guide orient="horz" pos="373"/>
        <p:guide orient="horz" pos="2028"/>
        <p:guide orient="horz" pos="2595"/>
        <p:guide pos="5534"/>
        <p:guide pos="272"/>
        <p:guide pos="1726"/>
        <p:guide pos="226"/>
        <p:guide pos="3218"/>
        <p:guide pos="29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15" d="100"/>
          <a:sy n="115" d="100"/>
        </p:scale>
        <p:origin x="2412" y="102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Se&#353;it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021793874060642E-2"/>
          <c:y val="0.13736487857050655"/>
          <c:w val="0.52405394618251533"/>
          <c:h val="0.6372954200397081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List1!$C$8</c:f>
              <c:strCache>
                <c:ptCount val="1"/>
                <c:pt idx="0">
                  <c:v>Aplikace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List1!$D$7</c:f>
              <c:strCache>
                <c:ptCount val="1"/>
                <c:pt idx="0">
                  <c:v>úspěšnost</c:v>
                </c:pt>
              </c:strCache>
            </c:strRef>
          </c:cat>
          <c:val>
            <c:numRef>
              <c:f>List1!$D$8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56-4904-9631-F6EBF365CA0D}"/>
            </c:ext>
          </c:extLst>
        </c:ser>
        <c:ser>
          <c:idx val="1"/>
          <c:order val="1"/>
          <c:tx>
            <c:strRef>
              <c:f>List1!$C$9</c:f>
              <c:strCache>
                <c:ptCount val="1"/>
                <c:pt idx="0">
                  <c:v>Inovace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List1!$D$7</c:f>
              <c:strCache>
                <c:ptCount val="1"/>
                <c:pt idx="0">
                  <c:v>úspěšnost</c:v>
                </c:pt>
              </c:strCache>
            </c:strRef>
          </c:cat>
          <c:val>
            <c:numRef>
              <c:f>List1!$D$9</c:f>
              <c:numCache>
                <c:formatCode>General</c:formatCode>
                <c:ptCount val="1"/>
                <c:pt idx="0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56-4904-9631-F6EBF365CA0D}"/>
            </c:ext>
          </c:extLst>
        </c:ser>
        <c:ser>
          <c:idx val="2"/>
          <c:order val="2"/>
          <c:tx>
            <c:strRef>
              <c:f>List1!$C$10</c:f>
              <c:strCache>
                <c:ptCount val="1"/>
                <c:pt idx="0">
                  <c:v>Potenciál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List1!$D$7</c:f>
              <c:strCache>
                <c:ptCount val="1"/>
                <c:pt idx="0">
                  <c:v>úspěšnost</c:v>
                </c:pt>
              </c:strCache>
            </c:strRef>
          </c:cat>
          <c:val>
            <c:numRef>
              <c:f>List1!$D$10</c:f>
              <c:numCache>
                <c:formatCode>General</c:formatCode>
                <c:ptCount val="1"/>
                <c:pt idx="0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B56-4904-9631-F6EBF365CA0D}"/>
            </c:ext>
          </c:extLst>
        </c:ser>
        <c:ser>
          <c:idx val="3"/>
          <c:order val="3"/>
          <c:tx>
            <c:strRef>
              <c:f>List1!$C$11</c:f>
              <c:strCache>
                <c:ptCount val="1"/>
                <c:pt idx="0">
                  <c:v>Služby infrastruktury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List1!$D$7</c:f>
              <c:strCache>
                <c:ptCount val="1"/>
                <c:pt idx="0">
                  <c:v>úspěšnost</c:v>
                </c:pt>
              </c:strCache>
            </c:strRef>
          </c:cat>
          <c:val>
            <c:numRef>
              <c:f>List1!$D$11</c:f>
              <c:numCache>
                <c:formatCode>General</c:formatCode>
                <c:ptCount val="1"/>
                <c:pt idx="0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B56-4904-9631-F6EBF365CA0D}"/>
            </c:ext>
          </c:extLst>
        </c:ser>
        <c:ser>
          <c:idx val="4"/>
          <c:order val="4"/>
          <c:tx>
            <c:strRef>
              <c:f>List1!$C$12</c:f>
              <c:strCache>
                <c:ptCount val="1"/>
                <c:pt idx="0">
                  <c:v>Proof of Concept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List1!$D$7</c:f>
              <c:strCache>
                <c:ptCount val="1"/>
                <c:pt idx="0">
                  <c:v>úspěšnost</c:v>
                </c:pt>
              </c:strCache>
            </c:strRef>
          </c:cat>
          <c:val>
            <c:numRef>
              <c:f>List1!$D$12</c:f>
              <c:numCache>
                <c:formatCode>General</c:formatCode>
                <c:ptCount val="1"/>
                <c:pt idx="0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B56-4904-9631-F6EBF365CA0D}"/>
            </c:ext>
          </c:extLst>
        </c:ser>
        <c:ser>
          <c:idx val="5"/>
          <c:order val="5"/>
          <c:tx>
            <c:strRef>
              <c:f>List1!$C$13</c:f>
              <c:strCache>
                <c:ptCount val="1"/>
                <c:pt idx="0">
                  <c:v>Partnerství znalostního transferu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List1!$D$7</c:f>
              <c:strCache>
                <c:ptCount val="1"/>
                <c:pt idx="0">
                  <c:v>úspěšnost</c:v>
                </c:pt>
              </c:strCache>
            </c:strRef>
          </c:cat>
          <c:val>
            <c:numRef>
              <c:f>List1!$D$13</c:f>
              <c:numCache>
                <c:formatCode>General</c:formatCode>
                <c:ptCount val="1"/>
                <c:pt idx="0">
                  <c:v>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B56-4904-9631-F6EBF365CA0D}"/>
            </c:ext>
          </c:extLst>
        </c:ser>
        <c:ser>
          <c:idx val="6"/>
          <c:order val="6"/>
          <c:tx>
            <c:strRef>
              <c:f>List1!$C$14</c:f>
              <c:strCache>
                <c:ptCount val="1"/>
                <c:pt idx="0">
                  <c:v>Spolupráce - Klastry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List1!$D$7</c:f>
              <c:strCache>
                <c:ptCount val="1"/>
                <c:pt idx="0">
                  <c:v>úspěšnost</c:v>
                </c:pt>
              </c:strCache>
            </c:strRef>
          </c:cat>
          <c:val>
            <c:numRef>
              <c:f>List1!$D$14</c:f>
              <c:numCache>
                <c:formatCode>General</c:formatCode>
                <c:ptCount val="1"/>
                <c:pt idx="0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B56-4904-9631-F6EBF365CA0D}"/>
            </c:ext>
          </c:extLst>
        </c:ser>
        <c:ser>
          <c:idx val="7"/>
          <c:order val="7"/>
          <c:tx>
            <c:strRef>
              <c:f>List1!$C$15</c:f>
              <c:strCache>
                <c:ptCount val="1"/>
                <c:pt idx="0">
                  <c:v>Spolupráce - Technologické platformy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List1!$D$7</c:f>
              <c:strCache>
                <c:ptCount val="1"/>
                <c:pt idx="0">
                  <c:v>úspěšnost</c:v>
                </c:pt>
              </c:strCache>
            </c:strRef>
          </c:cat>
          <c:val>
            <c:numRef>
              <c:f>List1!$D$15</c:f>
              <c:numCache>
                <c:formatCode>General</c:formatCode>
                <c:ptCount val="1"/>
                <c:pt idx="0">
                  <c:v>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B56-4904-9631-F6EBF365CA0D}"/>
            </c:ext>
          </c:extLst>
        </c:ser>
        <c:ser>
          <c:idx val="8"/>
          <c:order val="8"/>
          <c:tx>
            <c:strRef>
              <c:f>List1!$C$16</c:f>
              <c:strCache>
                <c:ptCount val="1"/>
                <c:pt idx="0">
                  <c:v>Inovační vouchery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List1!$D$7</c:f>
              <c:strCache>
                <c:ptCount val="1"/>
                <c:pt idx="0">
                  <c:v>úspěšnost</c:v>
                </c:pt>
              </c:strCache>
            </c:strRef>
          </c:cat>
          <c:val>
            <c:numRef>
              <c:f>List1!$D$16</c:f>
              <c:numCache>
                <c:formatCode>General</c:formatCode>
                <c:ptCount val="1"/>
                <c:pt idx="0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B56-4904-9631-F6EBF365CA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45826344"/>
        <c:axId val="345831592"/>
      </c:barChart>
      <c:catAx>
        <c:axId val="3458263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45831592"/>
        <c:crosses val="autoZero"/>
        <c:auto val="1"/>
        <c:lblAlgn val="ctr"/>
        <c:lblOffset val="100"/>
        <c:noMultiLvlLbl val="0"/>
      </c:catAx>
      <c:valAx>
        <c:axId val="345831592"/>
        <c:scaling>
          <c:orientation val="minMax"/>
          <c:max val="70"/>
        </c:scaling>
        <c:delete val="0"/>
        <c:axPos val="b"/>
        <c:majorGridlines>
          <c:spPr>
            <a:ln w="9525" cap="flat" cmpd="sng" algn="ctr">
              <a:solidFill>
                <a:schemeClr val="bg2"/>
              </a:solidFill>
              <a:prstDash val="sysDot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45826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6516592981833191"/>
          <c:y val="0.17258785274791472"/>
          <c:w val="0.30400404955057164"/>
          <c:h val="0.5591972314936042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47345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FB0F22-8DED-4CDA-BC4E-47C3EA70254F}" type="datetimeFigureOut">
              <a:rPr lang="cs-CZ" smtClean="0"/>
              <a:pPr/>
              <a:t>15.12.2022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C9265F-04F2-4D47-A1E7-EE74899987E2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8338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993F1-D5EC-4943-97AA-C86D9E6B9167}" type="datetimeFigureOut">
              <a:rPr lang="cs-CZ" smtClean="0"/>
              <a:pPr/>
              <a:t>15.12.2022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0BDDA-8E2B-4061-8BE0-CED46ED9403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5258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0BDDA-8E2B-4061-8BE0-CED46ED94034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79977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0BDDA-8E2B-4061-8BE0-CED46ED94034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77877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0BDDA-8E2B-4061-8BE0-CED46ED94034}" type="slidenum">
              <a:rPr lang="cs-CZ" smtClean="0"/>
              <a:pPr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54412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0BDDA-8E2B-4061-8BE0-CED46ED94034}" type="slidenum">
              <a:rPr lang="cs-CZ" smtClean="0"/>
              <a:pPr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02082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0BDDA-8E2B-4061-8BE0-CED46ED94034}" type="slidenum">
              <a:rPr lang="cs-CZ" smtClean="0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57184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0BDDA-8E2B-4061-8BE0-CED46ED94034}" type="slidenum">
              <a:rPr lang="cs-CZ" smtClean="0"/>
              <a:pPr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04385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0BDDA-8E2B-4061-8BE0-CED46ED94034}" type="slidenum">
              <a:rPr lang="cs-CZ" smtClean="0"/>
              <a:pPr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4068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0BDDA-8E2B-4061-8BE0-CED46ED94034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98226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0BDDA-8E2B-4061-8BE0-CED46ED94034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0122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0BDDA-8E2B-4061-8BE0-CED46ED94034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1543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0BDDA-8E2B-4061-8BE0-CED46ED94034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67838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0BDDA-8E2B-4061-8BE0-CED46ED94034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52021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0BDDA-8E2B-4061-8BE0-CED46ED94034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3954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0BDDA-8E2B-4061-8BE0-CED46ED94034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27979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0BDDA-8E2B-4061-8BE0-CED46ED94034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1634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714" y="0"/>
            <a:ext cx="9143999" cy="4654502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 userDrawn="1"/>
        </p:nvSpPr>
        <p:spPr>
          <a:xfrm>
            <a:off x="4851401" y="2133601"/>
            <a:ext cx="4293313" cy="3009899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 userDrawn="1"/>
        </p:nvSpPr>
        <p:spPr>
          <a:xfrm>
            <a:off x="0" y="4241007"/>
            <a:ext cx="2320925" cy="902494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63538" y="356639"/>
            <a:ext cx="8418512" cy="615553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63538" y="977251"/>
            <a:ext cx="8418512" cy="1350000"/>
          </a:xfrm>
        </p:spPr>
        <p:txBody>
          <a:bodyPr wrap="square" lIns="0" tIns="360000" rIns="0" bIns="0">
            <a:no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pic>
        <p:nvPicPr>
          <p:cNvPr id="16" name="Grafický objekt 15">
            <a:extLst>
              <a:ext uri="{FF2B5EF4-FFF2-40B4-BE49-F238E27FC236}">
                <a16:creationId xmlns:a16="http://schemas.microsoft.com/office/drawing/2014/main" id="{CC726C86-CE6A-4808-B6FC-E3E03D84F0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00348" y="-1"/>
            <a:ext cx="642938" cy="51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970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363538" y="912777"/>
            <a:ext cx="8418512" cy="326869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13174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kt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08575" y="359267"/>
            <a:ext cx="3673475" cy="430887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2800">
                <a:solidFill>
                  <a:schemeClr val="accent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4"/>
          </p:nvPr>
        </p:nvSpPr>
        <p:spPr>
          <a:xfrm>
            <a:off x="363537" y="356640"/>
            <a:ext cx="4384675" cy="3824835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5"/>
          </p:nvPr>
        </p:nvSpPr>
        <p:spPr>
          <a:xfrm>
            <a:off x="5108575" y="796532"/>
            <a:ext cx="3673475" cy="338494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13174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sz="quarter" idx="10"/>
          </p:nvPr>
        </p:nvSpPr>
        <p:spPr>
          <a:xfrm>
            <a:off x="363538" y="908011"/>
            <a:ext cx="8418512" cy="3273464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5243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nímek"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714" y="0"/>
            <a:ext cx="9143999" cy="4654502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 userDrawn="1"/>
        </p:nvSpPr>
        <p:spPr>
          <a:xfrm>
            <a:off x="4851401" y="2133601"/>
            <a:ext cx="4293313" cy="3009899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 userDrawn="1"/>
        </p:nvSpPr>
        <p:spPr>
          <a:xfrm>
            <a:off x="0" y="4241007"/>
            <a:ext cx="2320925" cy="902494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363538" y="1350000"/>
            <a:ext cx="8418512" cy="615553"/>
          </a:xfrm>
        </p:spPr>
        <p:txBody>
          <a:bodyPr anchor="t" anchorCtr="0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pic>
        <p:nvPicPr>
          <p:cNvPr id="3" name="Grafický objekt 2">
            <a:extLst>
              <a:ext uri="{FF2B5EF4-FFF2-40B4-BE49-F238E27FC236}">
                <a16:creationId xmlns:a16="http://schemas.microsoft.com/office/drawing/2014/main" id="{2515BEAE-76B5-3947-6BCB-4C499C510C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3538" y="4473699"/>
            <a:ext cx="3317153" cy="475440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821E0792-37B1-EF8C-1822-A3C60069398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7861" y="1931999"/>
            <a:ext cx="4035425" cy="3211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5586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w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 userDrawn="1"/>
        </p:nvSpPr>
        <p:spPr>
          <a:xfrm>
            <a:off x="0" y="-36035"/>
            <a:ext cx="9143999" cy="45354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0" rIns="0" bIns="0" rtlCol="0" anchor="ctr"/>
          <a:lstStyle/>
          <a:p>
            <a:pPr algn="ctr"/>
            <a:endParaRPr lang="cs-CZ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63538" y="354013"/>
            <a:ext cx="8418512" cy="55399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63538" y="908011"/>
            <a:ext cx="8418512" cy="3273464"/>
          </a:xfrm>
          <a:prstGeom prst="rect">
            <a:avLst/>
          </a:prstGeom>
        </p:spPr>
        <p:txBody>
          <a:bodyPr vert="horz" lIns="0" tIns="360000" rIns="0" bIns="0" rtlCol="0">
            <a:norm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182FCED1-3E64-D954-AC95-73D31A1C8A8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286998" y="4499452"/>
            <a:ext cx="857001" cy="644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947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1" r:id="rId3"/>
    <p:sldLayoutId id="2147483653" r:id="rId4"/>
    <p:sldLayoutId id="2147483655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360363" indent="-360363" algn="l" defTabSz="914400" rtl="0" eaLnBrk="1" latinLnBrk="0" hangingPunct="1">
        <a:spcBef>
          <a:spcPct val="20000"/>
        </a:spcBef>
        <a:buFontTx/>
        <a:buBlip>
          <a:blip r:embed="rId9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20725" indent="-360363" algn="l" defTabSz="914400" rtl="0" eaLnBrk="1" latinLnBrk="0" hangingPunct="1">
        <a:spcBef>
          <a:spcPct val="20000"/>
        </a:spcBef>
        <a:buFontTx/>
        <a:buBlip>
          <a:blip r:embed="rId10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73150" indent="-352425" algn="l" defTabSz="914400" rtl="0" eaLnBrk="1" latinLnBrk="0" hangingPunct="1">
        <a:spcBef>
          <a:spcPct val="20000"/>
        </a:spcBef>
        <a:buFontTx/>
        <a:buBlip>
          <a:blip r:embed="rId9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435100" indent="-361950" algn="l" defTabSz="914400" rtl="0" eaLnBrk="1" latinLnBrk="0" hangingPunct="1">
        <a:spcBef>
          <a:spcPct val="20000"/>
        </a:spcBef>
        <a:buFontTx/>
        <a:buBlip>
          <a:blip r:embed="rId10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4pPr>
      <a:lvl5pPr marL="1795463" indent="-360363" algn="l" defTabSz="914400" rtl="0" eaLnBrk="1" latinLnBrk="0" hangingPunct="1">
        <a:spcBef>
          <a:spcPct val="20000"/>
        </a:spcBef>
        <a:buFontTx/>
        <a:buBlip>
          <a:blip r:embed="rId9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22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22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image" Target="../media/image16.png"/><Relationship Id="rId7" Type="http://schemas.openxmlformats.org/officeDocument/2006/relationships/image" Target="../media/image3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odnadpis 2">
            <a:extLst>
              <a:ext uri="{FF2B5EF4-FFF2-40B4-BE49-F238E27FC236}">
                <a16:creationId xmlns:a16="http://schemas.microsoft.com/office/drawing/2014/main" id="{35470301-B4E5-FB86-3918-8D89C909C6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7702" y="2841360"/>
            <a:ext cx="5070493" cy="1361285"/>
          </a:xfrm>
        </p:spPr>
        <p:txBody>
          <a:bodyPr/>
          <a:lstStyle/>
          <a:p>
            <a:br>
              <a:rPr lang="cs-CZ" sz="1600" dirty="0"/>
            </a:br>
            <a:endParaRPr lang="cs-CZ" sz="2000" dirty="0"/>
          </a:p>
        </p:txBody>
      </p:sp>
      <p:pic>
        <p:nvPicPr>
          <p:cNvPr id="28" name="Grafický objekt 27">
            <a:extLst>
              <a:ext uri="{FF2B5EF4-FFF2-40B4-BE49-F238E27FC236}">
                <a16:creationId xmlns:a16="http://schemas.microsoft.com/office/drawing/2014/main" id="{EE170475-FC9E-C860-109D-53C8156366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11026" y="145684"/>
            <a:ext cx="310947" cy="3695790"/>
          </a:xfrm>
          <a:prstGeom prst="rect">
            <a:avLst/>
          </a:prstGeom>
        </p:spPr>
      </p:pic>
      <p:sp>
        <p:nvSpPr>
          <p:cNvPr id="2" name="Obdélník 1">
            <a:extLst>
              <a:ext uri="{FF2B5EF4-FFF2-40B4-BE49-F238E27FC236}">
                <a16:creationId xmlns:a16="http://schemas.microsoft.com/office/drawing/2014/main" id="{57FBFFC9-02DC-4515-AAC5-6E18A5191C05}"/>
              </a:ext>
            </a:extLst>
          </p:cNvPr>
          <p:cNvSpPr/>
          <p:nvPr/>
        </p:nvSpPr>
        <p:spPr>
          <a:xfrm>
            <a:off x="1430037" y="1479494"/>
            <a:ext cx="5407336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2000"/>
              </a:lnSpc>
              <a:spcAft>
                <a:spcPts val="800"/>
              </a:spcAft>
            </a:pPr>
            <a:r>
              <a:rPr lang="cs-CZ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PODPORA VÝZKUMU, VÝVOJE A INOVACÍ PROSTŘEDNICTVÍM OPERAČNÍHO PROGRAMU TECHNOLOGIE A KONKURENCESCHOPNOST</a:t>
            </a:r>
            <a:endParaRPr lang="cs-CZ" sz="1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5A4F9EF8-2760-4210-AA2D-3860AFE91214}"/>
              </a:ext>
            </a:extLst>
          </p:cNvPr>
          <p:cNvSpPr/>
          <p:nvPr/>
        </p:nvSpPr>
        <p:spPr>
          <a:xfrm>
            <a:off x="469320" y="3658993"/>
            <a:ext cx="354398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dirty="0">
                <a:solidFill>
                  <a:schemeClr val="bg1"/>
                </a:solidFill>
              </a:rPr>
              <a:t>doc. Ing. Piecha Marian Ph.D., LL.M.</a:t>
            </a:r>
          </a:p>
          <a:p>
            <a:pPr algn="ctr"/>
            <a:r>
              <a:rPr lang="cs-CZ" dirty="0">
                <a:solidFill>
                  <a:schemeClr val="bg1"/>
                </a:solidFill>
              </a:rPr>
              <a:t>Náměstek ministra</a:t>
            </a:r>
          </a:p>
          <a:p>
            <a:pPr algn="ctr"/>
            <a:r>
              <a:rPr lang="cs-CZ" dirty="0">
                <a:solidFill>
                  <a:schemeClr val="bg1"/>
                </a:solidFill>
              </a:rPr>
              <a:t>piecha@mpo.cz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A7DC202E-98E1-46EB-B2E6-3CB27C758E59}"/>
              </a:ext>
            </a:extLst>
          </p:cNvPr>
          <p:cNvSpPr/>
          <p:nvPr/>
        </p:nvSpPr>
        <p:spPr>
          <a:xfrm>
            <a:off x="5211606" y="3658993"/>
            <a:ext cx="18480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>
                <a:solidFill>
                  <a:schemeClr val="bg1"/>
                </a:solidFill>
              </a:rPr>
              <a:t>16. prosince 2022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9883F112-CC41-47F8-AAD2-DE12914BDAF4}"/>
              </a:ext>
            </a:extLst>
          </p:cNvPr>
          <p:cNvSpPr/>
          <p:nvPr/>
        </p:nvSpPr>
        <p:spPr>
          <a:xfrm>
            <a:off x="1265035" y="561177"/>
            <a:ext cx="61796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dirty="0">
                <a:solidFill>
                  <a:schemeClr val="bg1"/>
                </a:solidFill>
              </a:rPr>
              <a:t>385. zasedání Rady pro výzkum, vývoj a inovace</a:t>
            </a:r>
          </a:p>
        </p:txBody>
      </p:sp>
    </p:spTree>
    <p:extLst>
      <p:ext uri="{BB962C8B-B14F-4D97-AF65-F5344CB8AC3E}">
        <p14:creationId xmlns:p14="http://schemas.microsoft.com/office/powerpoint/2010/main" val="2118978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578157-3B2E-4884-8F9B-0782F69DE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90" y="308551"/>
            <a:ext cx="7907313" cy="246221"/>
          </a:xfrm>
        </p:spPr>
        <p:txBody>
          <a:bodyPr/>
          <a:lstStyle/>
          <a:p>
            <a:r>
              <a:rPr lang="cs-CZ" sz="1600" dirty="0"/>
              <a:t>Výzvy SC 1.1. a jejich zaměření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804E10EC-20A2-48F1-91BD-42EEBFE3D9A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7040" y="471488"/>
            <a:ext cx="8418512" cy="3860634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cs-CZ" sz="7400" dirty="0">
                <a:solidFill>
                  <a:schemeClr val="accent5"/>
                </a:solidFill>
              </a:rPr>
              <a:t>PROOF OF CONCEPT</a:t>
            </a:r>
          </a:p>
          <a:p>
            <a:pPr marL="0" indent="0">
              <a:buNone/>
            </a:pPr>
            <a:r>
              <a:rPr lang="cs-CZ" sz="1600" b="1" dirty="0">
                <a:solidFill>
                  <a:schemeClr val="accent5"/>
                </a:solidFill>
              </a:rPr>
              <a:t> </a:t>
            </a:r>
          </a:p>
          <a:p>
            <a:r>
              <a:rPr lang="cs-CZ" sz="5200" u="sng" dirty="0"/>
              <a:t>Zaměření</a:t>
            </a:r>
            <a:r>
              <a:rPr lang="cs-CZ" sz="5200" dirty="0"/>
              <a:t>: Podpora rozvoje transferu technologií a znalostí mezi výzkumnými organizacemi a podniky za účelem uplatnění výsledků výzkumu a vývoje v praxi. </a:t>
            </a:r>
          </a:p>
          <a:p>
            <a:pPr lvl="1"/>
            <a:r>
              <a:rPr lang="cs-CZ" sz="5200" dirty="0"/>
              <a:t>Aktivity související s ověřením technické proveditelnosti a komerčního potenciálu výzkumu a vývoje s cílem zavedení nového produktu/technologie/služby na trh, přičemž výstupem bude studie proveditelnosti.</a:t>
            </a:r>
          </a:p>
          <a:p>
            <a:pPr lvl="1"/>
            <a:r>
              <a:rPr lang="cs-CZ" sz="5200" dirty="0"/>
              <a:t>Aktivity směřující k dopracování výzkumu a vývoje do finální fáze a k přípravě jeho komercializace. Výstupem bude kromě výsledku experimentálního vývoje také detailní plán komercializace (včetně ošetření práv duševního vlastnictví a plánu na získání finančních zdrojů)</a:t>
            </a:r>
          </a:p>
          <a:p>
            <a:r>
              <a:rPr lang="cs-CZ" sz="5200" u="sng" dirty="0"/>
              <a:t>Způsobilí příjemci</a:t>
            </a:r>
            <a:r>
              <a:rPr lang="cs-CZ" sz="5200" dirty="0"/>
              <a:t>: MSP</a:t>
            </a:r>
          </a:p>
          <a:p>
            <a:r>
              <a:rPr lang="cs-CZ" sz="5200" u="sng" dirty="0"/>
              <a:t>Finanční alokace výzvy</a:t>
            </a:r>
            <a:r>
              <a:rPr lang="cs-CZ" sz="5200" dirty="0"/>
              <a:t>: 200 mil. Kč</a:t>
            </a:r>
          </a:p>
          <a:p>
            <a:r>
              <a:rPr lang="cs-CZ" sz="5200" u="sng" dirty="0"/>
              <a:t>Míra podpory</a:t>
            </a:r>
            <a:r>
              <a:rPr lang="cs-CZ" sz="5200" dirty="0"/>
              <a:t>: 35 – 70 % způsobilých výdajů dle aktivity a velikosti podniku</a:t>
            </a:r>
          </a:p>
          <a:p>
            <a:r>
              <a:rPr lang="cs-CZ" sz="5200" u="sng" dirty="0"/>
              <a:t>Příjem žádostí do</a:t>
            </a:r>
            <a:r>
              <a:rPr lang="cs-CZ" sz="5200" dirty="0"/>
              <a:t>: </a:t>
            </a:r>
            <a:r>
              <a:rPr lang="cs-CZ" sz="5200" b="1" dirty="0"/>
              <a:t>30. 12. 2022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85E13F14-F86F-4773-AF5B-7AF1819E42CA}"/>
              </a:ext>
            </a:extLst>
          </p:cNvPr>
          <p:cNvSpPr/>
          <p:nvPr/>
        </p:nvSpPr>
        <p:spPr>
          <a:xfrm>
            <a:off x="349249" y="4615062"/>
            <a:ext cx="4323805" cy="431075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cs-CZ" dirty="0"/>
          </a:p>
        </p:txBody>
      </p:sp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93897943-A6E3-D2E5-0D11-0CFA339674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50171" y="101334"/>
            <a:ext cx="460582" cy="460582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21A84E4D-808D-4CE3-BB0C-EEDC92E7D2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2121" y="4615062"/>
            <a:ext cx="198120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076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578157-3B2E-4884-8F9B-0782F69DE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239" y="315022"/>
            <a:ext cx="7907313" cy="246221"/>
          </a:xfrm>
        </p:spPr>
        <p:txBody>
          <a:bodyPr/>
          <a:lstStyle/>
          <a:p>
            <a:r>
              <a:rPr lang="cs-CZ" sz="1600" dirty="0"/>
              <a:t>Výzvy SC 1.1. a jejich zaměření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804E10EC-20A2-48F1-91BD-42EEBFE3D9A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2121" y="450003"/>
            <a:ext cx="8418512" cy="42672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>
                <a:solidFill>
                  <a:schemeClr val="accent5"/>
                </a:solidFill>
              </a:rPr>
              <a:t>APLIKACE</a:t>
            </a:r>
          </a:p>
          <a:p>
            <a:pPr>
              <a:lnSpc>
                <a:spcPct val="80000"/>
              </a:lnSpc>
            </a:pPr>
            <a:r>
              <a:rPr lang="cs-CZ" sz="1700" u="sng" dirty="0"/>
              <a:t>Zaměření</a:t>
            </a:r>
            <a:r>
              <a:rPr lang="cs-CZ" sz="1700" dirty="0"/>
              <a:t>: podpora průmyslového výzkumu a experimentálního vývoje</a:t>
            </a:r>
          </a:p>
          <a:p>
            <a:pPr>
              <a:lnSpc>
                <a:spcPct val="80000"/>
              </a:lnSpc>
            </a:pPr>
            <a:r>
              <a:rPr lang="cs-CZ" sz="1700" u="sng" dirty="0"/>
              <a:t>Podporované výstupy</a:t>
            </a:r>
            <a:r>
              <a:rPr lang="cs-CZ" sz="1700" dirty="0"/>
              <a:t>: poloprovoz, ověřená technologie, užitný vzor, průmyslový vzor, prototyp, funkční vzorek nebo software</a:t>
            </a:r>
          </a:p>
          <a:p>
            <a:pPr>
              <a:lnSpc>
                <a:spcPct val="80000"/>
              </a:lnSpc>
            </a:pPr>
            <a:r>
              <a:rPr lang="cs-CZ" sz="1700" u="sng" dirty="0"/>
              <a:t>Způsobilí příjemci</a:t>
            </a:r>
            <a:r>
              <a:rPr lang="cs-CZ" sz="1700" dirty="0"/>
              <a:t>: MSP, velké podniky pouze za podmínky spolupráce s MSP</a:t>
            </a:r>
          </a:p>
          <a:p>
            <a:pPr lvl="1">
              <a:lnSpc>
                <a:spcPct val="80000"/>
              </a:lnSpc>
            </a:pPr>
            <a:r>
              <a:rPr lang="cs-CZ" sz="1700" u="sng" dirty="0"/>
              <a:t>Způsobilí </a:t>
            </a:r>
            <a:r>
              <a:rPr lang="cs-CZ" sz="1700" u="sng" dirty="0" err="1"/>
              <a:t>spolupříjemci</a:t>
            </a:r>
            <a:r>
              <a:rPr lang="cs-CZ" sz="1700" dirty="0"/>
              <a:t>: MSP, velké podniky, výzkumné organizace</a:t>
            </a:r>
          </a:p>
          <a:p>
            <a:pPr>
              <a:lnSpc>
                <a:spcPct val="80000"/>
              </a:lnSpc>
            </a:pPr>
            <a:r>
              <a:rPr lang="cs-CZ" sz="1700" u="sng" dirty="0"/>
              <a:t>Finanční alokace výzvy</a:t>
            </a:r>
            <a:r>
              <a:rPr lang="cs-CZ" sz="1700" dirty="0"/>
              <a:t>: 4 mld. Kč</a:t>
            </a:r>
          </a:p>
          <a:p>
            <a:pPr>
              <a:lnSpc>
                <a:spcPct val="80000"/>
              </a:lnSpc>
            </a:pPr>
            <a:r>
              <a:rPr lang="cs-CZ" sz="1700" u="sng" dirty="0"/>
              <a:t>Míra podpory</a:t>
            </a:r>
            <a:r>
              <a:rPr lang="cs-CZ" sz="1700" dirty="0"/>
              <a:t>: 25–80 % (dle velikosti podniku, případné účinné spolupráci a aktivity (PV/EV), míra podpory pro VO je 85%)</a:t>
            </a:r>
          </a:p>
          <a:p>
            <a:pPr>
              <a:lnSpc>
                <a:spcPct val="80000"/>
              </a:lnSpc>
            </a:pPr>
            <a:r>
              <a:rPr lang="cs-CZ" sz="1700" u="sng" dirty="0"/>
              <a:t>Dotace</a:t>
            </a:r>
            <a:r>
              <a:rPr lang="cs-CZ" sz="1700" dirty="0"/>
              <a:t>: 2 až 125 mil. Kč</a:t>
            </a:r>
          </a:p>
          <a:p>
            <a:pPr>
              <a:lnSpc>
                <a:spcPct val="80000"/>
              </a:lnSpc>
            </a:pPr>
            <a:r>
              <a:rPr lang="cs-CZ" sz="1700" u="sng" dirty="0"/>
              <a:t>Způsobilé výdaje</a:t>
            </a:r>
            <a:r>
              <a:rPr lang="cs-CZ" sz="1700" dirty="0"/>
              <a:t>: osobní náklady, smluvní výzkum, materiál, odpisy, režijní a paušální náklady</a:t>
            </a:r>
          </a:p>
          <a:p>
            <a:pPr>
              <a:lnSpc>
                <a:spcPct val="80000"/>
              </a:lnSpc>
            </a:pPr>
            <a:r>
              <a:rPr lang="cs-CZ" sz="1700" u="sng" dirty="0"/>
              <a:t>Příjem žádostí do</a:t>
            </a:r>
            <a:r>
              <a:rPr lang="cs-CZ" sz="1700" dirty="0"/>
              <a:t>: </a:t>
            </a:r>
            <a:r>
              <a:rPr lang="cs-CZ" sz="1700" b="1" dirty="0"/>
              <a:t>31. 1. 2023</a:t>
            </a:r>
            <a:endParaRPr lang="cs-CZ" sz="1700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85E13F14-F86F-4773-AF5B-7AF1819E42CA}"/>
              </a:ext>
            </a:extLst>
          </p:cNvPr>
          <p:cNvSpPr/>
          <p:nvPr/>
        </p:nvSpPr>
        <p:spPr>
          <a:xfrm>
            <a:off x="349249" y="4615062"/>
            <a:ext cx="4323805" cy="431075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cs-CZ" dirty="0"/>
          </a:p>
        </p:txBody>
      </p:sp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5DB4FB23-E279-D17F-1A7A-6BF77C551E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50171" y="101334"/>
            <a:ext cx="460582" cy="460582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1F766C3A-D6F2-49E0-8795-CBAC830864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2121" y="4615062"/>
            <a:ext cx="198120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373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578157-3B2E-4884-8F9B-0782F69DE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834" y="308551"/>
            <a:ext cx="7907313" cy="246221"/>
          </a:xfrm>
        </p:spPr>
        <p:txBody>
          <a:bodyPr/>
          <a:lstStyle/>
          <a:p>
            <a:r>
              <a:rPr lang="cs-CZ" sz="1600" dirty="0"/>
              <a:t>Výzvy SC 1.1. a jejich zaměření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804E10EC-20A2-48F1-91BD-42EEBFE3D9A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7040" y="457200"/>
            <a:ext cx="8418512" cy="388104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sz="3400" dirty="0">
                <a:solidFill>
                  <a:schemeClr val="accent5"/>
                </a:solidFill>
              </a:rPr>
              <a:t>INOVACE</a:t>
            </a:r>
            <a:r>
              <a:rPr lang="cs-CZ" sz="3400" b="1" dirty="0">
                <a:solidFill>
                  <a:schemeClr val="accent5"/>
                </a:solidFill>
              </a:rPr>
              <a:t> </a:t>
            </a:r>
          </a:p>
          <a:p>
            <a:pPr marL="0" indent="0">
              <a:buNone/>
            </a:pPr>
            <a:endParaRPr lang="cs-CZ" sz="1600" b="1" dirty="0">
              <a:solidFill>
                <a:schemeClr val="accent5"/>
              </a:solidFill>
            </a:endParaRPr>
          </a:p>
          <a:p>
            <a:pPr lvl="0"/>
            <a:r>
              <a:rPr lang="cs-CZ" u="sng" dirty="0"/>
              <a:t>Zaměření</a:t>
            </a:r>
            <a:r>
              <a:rPr lang="cs-CZ" dirty="0"/>
              <a:t>: podpora zavádění výsledků </a:t>
            </a:r>
            <a:r>
              <a:rPr lang="cs-CZ" dirty="0" err="1"/>
              <a:t>VaV</a:t>
            </a:r>
            <a:r>
              <a:rPr lang="cs-CZ" dirty="0"/>
              <a:t> ve formě produktových a procesních inovací do podnikové praxe, zavedení inovovaných výrobků a služeb do výroby a na trh</a:t>
            </a:r>
          </a:p>
          <a:p>
            <a:pPr lvl="0"/>
            <a:r>
              <a:rPr lang="cs-CZ" u="sng" dirty="0"/>
              <a:t>Podporované výstupy</a:t>
            </a:r>
            <a:r>
              <a:rPr lang="cs-CZ" dirty="0"/>
              <a:t>: produktová inovace, procesní inovace</a:t>
            </a:r>
          </a:p>
          <a:p>
            <a:pPr lvl="0"/>
            <a:r>
              <a:rPr lang="cs-CZ" u="sng" dirty="0"/>
              <a:t>Způsobilí příjemci</a:t>
            </a:r>
            <a:r>
              <a:rPr lang="cs-CZ" dirty="0"/>
              <a:t>: MSP, </a:t>
            </a:r>
            <a:r>
              <a:rPr lang="cs-CZ" dirty="0" err="1"/>
              <a:t>small</a:t>
            </a:r>
            <a:r>
              <a:rPr lang="cs-CZ" dirty="0"/>
              <a:t> </a:t>
            </a:r>
            <a:r>
              <a:rPr lang="cs-CZ" dirty="0" err="1"/>
              <a:t>mid-caps</a:t>
            </a:r>
            <a:r>
              <a:rPr lang="cs-CZ" dirty="0"/>
              <a:t> (velké podniky s max. 499 zaměstnanci)</a:t>
            </a:r>
          </a:p>
          <a:p>
            <a:pPr lvl="0"/>
            <a:r>
              <a:rPr lang="cs-CZ" u="sng" dirty="0"/>
              <a:t>Finanční alokace výzvy</a:t>
            </a:r>
            <a:r>
              <a:rPr lang="cs-CZ" dirty="0"/>
              <a:t>: 1 mld. Kč</a:t>
            </a:r>
          </a:p>
          <a:p>
            <a:pPr lvl="0"/>
            <a:r>
              <a:rPr lang="cs-CZ" u="sng" dirty="0"/>
              <a:t>Míra podpory</a:t>
            </a:r>
            <a:r>
              <a:rPr lang="cs-CZ" dirty="0"/>
              <a:t>: 20 – 60 % dle Mapy regionální podpory pro ČR</a:t>
            </a:r>
          </a:p>
          <a:p>
            <a:pPr lvl="0"/>
            <a:r>
              <a:rPr lang="cs-CZ" u="sng" dirty="0"/>
              <a:t>Způsobilé výdaje</a:t>
            </a:r>
            <a:r>
              <a:rPr lang="cs-CZ" dirty="0"/>
              <a:t>: technologie, stavební náklady, SW, projektová dokumentace, práva k užívání duševního vlastnictví, certifikace produktů</a:t>
            </a:r>
          </a:p>
          <a:p>
            <a:pPr lvl="0"/>
            <a:r>
              <a:rPr lang="cs-CZ" b="1" dirty="0"/>
              <a:t>Inovace – výzva I</a:t>
            </a:r>
            <a:r>
              <a:rPr lang="cs-CZ" dirty="0"/>
              <a:t>. je uzavřena </a:t>
            </a:r>
          </a:p>
          <a:p>
            <a:pPr lvl="1"/>
            <a:r>
              <a:rPr lang="cs-CZ" dirty="0"/>
              <a:t>Příjem žádostí probíhal v období od 1. 9. 2022 do 30. 11. 2022 </a:t>
            </a:r>
          </a:p>
          <a:p>
            <a:pPr lvl="1"/>
            <a:r>
              <a:rPr lang="cs-CZ" dirty="0"/>
              <a:t>Přihlášeno 124 projektů s celkovou požadovanou dotací 1,4 mld. Kč</a:t>
            </a:r>
          </a:p>
          <a:p>
            <a:pPr marL="0" indent="0">
              <a:buNone/>
            </a:pPr>
            <a:endParaRPr lang="cs-CZ" sz="1600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85E13F14-F86F-4773-AF5B-7AF1819E42CA}"/>
              </a:ext>
            </a:extLst>
          </p:cNvPr>
          <p:cNvSpPr/>
          <p:nvPr/>
        </p:nvSpPr>
        <p:spPr>
          <a:xfrm>
            <a:off x="349249" y="4615062"/>
            <a:ext cx="4323805" cy="431075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cs-CZ" dirty="0"/>
          </a:p>
        </p:txBody>
      </p:sp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9C553E7E-0669-9DDB-E525-C4758073BC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50171" y="101334"/>
            <a:ext cx="460582" cy="460582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763520BF-F3D5-45C2-B7C9-7342F7FA6E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2121" y="4615062"/>
            <a:ext cx="198120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8934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578157-3B2E-4884-8F9B-0782F69DE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834" y="308551"/>
            <a:ext cx="7907313" cy="246221"/>
          </a:xfrm>
        </p:spPr>
        <p:txBody>
          <a:bodyPr/>
          <a:lstStyle/>
          <a:p>
            <a:r>
              <a:rPr lang="cs-CZ" sz="1600" dirty="0"/>
              <a:t>Výzvy SC 1.1. a jejich zaměření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804E10EC-20A2-48F1-91BD-42EEBFE3D9A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9896" y="442291"/>
            <a:ext cx="8418512" cy="38755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>
                <a:solidFill>
                  <a:schemeClr val="accent5"/>
                </a:solidFill>
              </a:rPr>
              <a:t>INOVAČNÍ VOUCHERY – OCHRANA PRÁV PRŮMYSLOVÉHO VLASTNICTVÍ</a:t>
            </a:r>
            <a:r>
              <a:rPr lang="cs-CZ" sz="1600" b="1" dirty="0">
                <a:solidFill>
                  <a:schemeClr val="accent5"/>
                </a:solidFill>
              </a:rPr>
              <a:t> </a:t>
            </a:r>
          </a:p>
          <a:p>
            <a:pPr marL="0" indent="0">
              <a:buNone/>
            </a:pPr>
            <a:endParaRPr lang="cs-CZ" sz="1600" b="1" dirty="0">
              <a:solidFill>
                <a:schemeClr val="accent5"/>
              </a:solidFill>
            </a:endParaRPr>
          </a:p>
          <a:p>
            <a:pPr lvl="0">
              <a:lnSpc>
                <a:spcPct val="80000"/>
              </a:lnSpc>
            </a:pPr>
            <a:r>
              <a:rPr lang="cs-CZ" sz="1700" u="sng" dirty="0"/>
              <a:t>Zaměření</a:t>
            </a:r>
            <a:r>
              <a:rPr lang="cs-CZ" sz="1700" dirty="0"/>
              <a:t>: podpora zajištění ochrany průmyslového vlastnictví v České republice a zahraničí </a:t>
            </a:r>
          </a:p>
          <a:p>
            <a:pPr lvl="0">
              <a:lnSpc>
                <a:spcPct val="80000"/>
              </a:lnSpc>
            </a:pPr>
            <a:r>
              <a:rPr lang="cs-CZ" sz="1700" u="sng" dirty="0"/>
              <a:t>Podporované výstupy</a:t>
            </a:r>
            <a:r>
              <a:rPr lang="cs-CZ" sz="1700" dirty="0"/>
              <a:t>: zveřejnění přihlášek vynálezů, registrace užitných vzorů, registrace průmyslových vzorů, registrace ochranných známek</a:t>
            </a:r>
          </a:p>
          <a:p>
            <a:pPr lvl="0">
              <a:lnSpc>
                <a:spcPct val="80000"/>
              </a:lnSpc>
            </a:pPr>
            <a:r>
              <a:rPr lang="cs-CZ" sz="1700" u="sng" dirty="0"/>
              <a:t>Způsobilí příjemci</a:t>
            </a:r>
            <a:r>
              <a:rPr lang="cs-CZ" sz="1700" dirty="0"/>
              <a:t>: MSP, výzkumné organizace</a:t>
            </a:r>
          </a:p>
          <a:p>
            <a:pPr lvl="0">
              <a:lnSpc>
                <a:spcPct val="80000"/>
              </a:lnSpc>
            </a:pPr>
            <a:r>
              <a:rPr lang="cs-CZ" sz="1700" u="sng" dirty="0"/>
              <a:t>Finanční alokace výzvy</a:t>
            </a:r>
            <a:r>
              <a:rPr lang="cs-CZ" sz="1700" dirty="0"/>
              <a:t>: 50 mil. Kč</a:t>
            </a:r>
          </a:p>
          <a:p>
            <a:pPr lvl="0">
              <a:lnSpc>
                <a:spcPct val="80000"/>
              </a:lnSpc>
            </a:pPr>
            <a:r>
              <a:rPr lang="cs-CZ" sz="1700" u="sng" dirty="0"/>
              <a:t>Míra podpory</a:t>
            </a:r>
            <a:r>
              <a:rPr lang="cs-CZ" sz="1700" dirty="0"/>
              <a:t>: 75 % celkových způsobilých výdajů</a:t>
            </a:r>
          </a:p>
          <a:p>
            <a:pPr lvl="0">
              <a:lnSpc>
                <a:spcPct val="80000"/>
              </a:lnSpc>
            </a:pPr>
            <a:r>
              <a:rPr lang="cs-CZ" sz="1700" u="sng" dirty="0"/>
              <a:t>Způsobilé výdaje</a:t>
            </a:r>
            <a:r>
              <a:rPr lang="cs-CZ" sz="1700" dirty="0"/>
              <a:t>: služby patentových zástupců</a:t>
            </a:r>
          </a:p>
          <a:p>
            <a:pPr lvl="0">
              <a:lnSpc>
                <a:spcPct val="80000"/>
              </a:lnSpc>
            </a:pPr>
            <a:r>
              <a:rPr lang="cs-CZ" sz="1700" u="sng" dirty="0"/>
              <a:t>Příjem žádostí do</a:t>
            </a:r>
            <a:r>
              <a:rPr lang="cs-CZ" sz="1700" dirty="0"/>
              <a:t>: </a:t>
            </a:r>
            <a:r>
              <a:rPr lang="cs-CZ" sz="1700" b="1" dirty="0"/>
              <a:t>31. 12. 2023</a:t>
            </a:r>
            <a:endParaRPr lang="cs-CZ" b="1" dirty="0"/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85E13F14-F86F-4773-AF5B-7AF1819E42CA}"/>
              </a:ext>
            </a:extLst>
          </p:cNvPr>
          <p:cNvSpPr/>
          <p:nvPr/>
        </p:nvSpPr>
        <p:spPr>
          <a:xfrm>
            <a:off x="349249" y="4615062"/>
            <a:ext cx="4323805" cy="431075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cs-CZ" dirty="0"/>
          </a:p>
        </p:txBody>
      </p:sp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CB28FE70-6756-8EDB-287B-D305DC2ECB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50171" y="101334"/>
            <a:ext cx="460582" cy="460582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CC19CCD6-9D8F-476C-932B-8EA8D71930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2121" y="4615062"/>
            <a:ext cx="198120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2351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id="{0EFEB2E9-26AC-45AF-A4DC-713D8ED6C94C}"/>
              </a:ext>
            </a:extLst>
          </p:cNvPr>
          <p:cNvSpPr txBox="1"/>
          <p:nvPr/>
        </p:nvSpPr>
        <p:spPr>
          <a:xfrm>
            <a:off x="680644" y="1617642"/>
            <a:ext cx="29150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>
                <a:solidFill>
                  <a:schemeClr val="bg1"/>
                </a:solidFill>
              </a:rPr>
              <a:t>Plánované výzvy v roce 2023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6A032769-9788-44BF-AB75-B05C12EAA6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863" y="255417"/>
            <a:ext cx="3894538" cy="463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4536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578157-3B2E-4884-8F9B-0782F69DE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90" y="301407"/>
            <a:ext cx="7907313" cy="246221"/>
          </a:xfrm>
        </p:spPr>
        <p:txBody>
          <a:bodyPr/>
          <a:lstStyle/>
          <a:p>
            <a:r>
              <a:rPr lang="cs-CZ" sz="1600" dirty="0"/>
              <a:t>Výzvy SC 1.1. a jejich zaměření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804E10EC-20A2-48F1-91BD-42EEBFE3D9A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7040" y="467139"/>
            <a:ext cx="8418512" cy="38506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>
                <a:solidFill>
                  <a:schemeClr val="accent5"/>
                </a:solidFill>
              </a:rPr>
              <a:t>PARTNERSTVÍ ZNALOSTNÍHO TRANSFERU</a:t>
            </a:r>
            <a:endParaRPr lang="cs-CZ" sz="1600" b="1" dirty="0">
              <a:solidFill>
                <a:schemeClr val="accent5"/>
              </a:solidFill>
            </a:endParaRPr>
          </a:p>
          <a:p>
            <a:pPr>
              <a:lnSpc>
                <a:spcPct val="90000"/>
              </a:lnSpc>
            </a:pPr>
            <a:r>
              <a:rPr lang="cs-CZ" sz="1700" u="sng" dirty="0"/>
              <a:t>Zaměření</a:t>
            </a:r>
            <a:r>
              <a:rPr lang="cs-CZ" sz="1700" dirty="0"/>
              <a:t>: vytvoření partnerství mezi malým a středním podnikem a organizací pro výzkum a šíření znalostí za účelem transferu znalostí, souvisejících technologií a dovedností, ke kterým podnik nemá přístup. Znalostní transfer provádí tzv. Asistent znalostního transferu (absolvent magisterského nebo doktorského studia s omezenou pracovní zkušeností)</a:t>
            </a:r>
          </a:p>
          <a:p>
            <a:pPr>
              <a:lnSpc>
                <a:spcPct val="90000"/>
              </a:lnSpc>
            </a:pPr>
            <a:r>
              <a:rPr lang="cs-CZ" sz="1700" u="sng" dirty="0"/>
              <a:t>Způsobilí příjemci</a:t>
            </a:r>
            <a:r>
              <a:rPr lang="cs-CZ" sz="1700" dirty="0"/>
              <a:t>: MSP</a:t>
            </a:r>
          </a:p>
          <a:p>
            <a:pPr>
              <a:lnSpc>
                <a:spcPct val="90000"/>
              </a:lnSpc>
            </a:pPr>
            <a:r>
              <a:rPr lang="cs-CZ" sz="1700" u="sng" dirty="0"/>
              <a:t>Finanční alokace výzvy</a:t>
            </a:r>
            <a:r>
              <a:rPr lang="cs-CZ" sz="1700" dirty="0"/>
              <a:t>: 150 mil. Kč</a:t>
            </a:r>
          </a:p>
          <a:p>
            <a:pPr>
              <a:lnSpc>
                <a:spcPct val="90000"/>
              </a:lnSpc>
            </a:pPr>
            <a:r>
              <a:rPr lang="cs-CZ" sz="1700" u="sng" dirty="0"/>
              <a:t>Míra podpory</a:t>
            </a:r>
            <a:r>
              <a:rPr lang="cs-CZ" sz="1700" dirty="0"/>
              <a:t>: 70 % způsobilých výdajů</a:t>
            </a:r>
          </a:p>
          <a:p>
            <a:pPr>
              <a:lnSpc>
                <a:spcPct val="90000"/>
              </a:lnSpc>
            </a:pPr>
            <a:r>
              <a:rPr lang="cs-CZ" sz="1700" u="sng" dirty="0"/>
              <a:t>Způsobilé výdaje</a:t>
            </a:r>
            <a:r>
              <a:rPr lang="cs-CZ" sz="1700" dirty="0"/>
              <a:t>: osobní náklady pracovníků podílejících se na realizaci projektu, náklady na pořízení HW a SW, služby poradců, expertů, studie, účast na seminářích, dodatečné režijní a ostatní provozní náklady 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85E13F14-F86F-4773-AF5B-7AF1819E42CA}"/>
              </a:ext>
            </a:extLst>
          </p:cNvPr>
          <p:cNvSpPr/>
          <p:nvPr/>
        </p:nvSpPr>
        <p:spPr>
          <a:xfrm>
            <a:off x="349249" y="4615062"/>
            <a:ext cx="4323805" cy="431075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cs-CZ" dirty="0"/>
          </a:p>
        </p:txBody>
      </p:sp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1DFD95D5-0252-E554-8687-238AF46096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50171" y="101334"/>
            <a:ext cx="460582" cy="460582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9424D48C-A6CC-492B-94AA-1FD227DF98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2121" y="4615062"/>
            <a:ext cx="198120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6241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578157-3B2E-4884-8F9B-0782F69DE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90" y="308551"/>
            <a:ext cx="7907313" cy="246221"/>
          </a:xfrm>
        </p:spPr>
        <p:txBody>
          <a:bodyPr/>
          <a:lstStyle/>
          <a:p>
            <a:r>
              <a:rPr lang="cs-CZ" sz="1600" dirty="0"/>
              <a:t>Výzvy SC 1.1. a jejich zaměření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804E10EC-20A2-48F1-91BD-42EEBFE3D9A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7040" y="437322"/>
            <a:ext cx="8418512" cy="3880512"/>
          </a:xfrm>
        </p:spPr>
        <p:txBody>
          <a:bodyPr>
            <a:normAutofit fontScale="55000" lnSpcReduction="20000"/>
          </a:bodyPr>
          <a:lstStyle/>
          <a:p>
            <a:pPr marL="0" lvl="0" indent="0" defTabSz="457200">
              <a:spcBef>
                <a:spcPts val="1000"/>
              </a:spcBef>
              <a:buClr>
                <a:srgbClr val="A53010"/>
              </a:buClr>
              <a:buNone/>
              <a:defRPr/>
            </a:pPr>
            <a:r>
              <a:rPr lang="cs-CZ" sz="4400" dirty="0">
                <a:solidFill>
                  <a:schemeClr val="accent5"/>
                </a:solidFill>
              </a:rPr>
              <a:t>SPOLUPRÁCE – KLASTRY </a:t>
            </a:r>
          </a:p>
          <a:p>
            <a:pPr marL="0" indent="0">
              <a:buNone/>
            </a:pPr>
            <a:r>
              <a:rPr lang="cs-CZ" sz="1600" b="1" dirty="0">
                <a:solidFill>
                  <a:schemeClr val="accent5"/>
                </a:solidFill>
              </a:rPr>
              <a:t> </a:t>
            </a:r>
          </a:p>
          <a:p>
            <a:r>
              <a:rPr lang="cs-CZ" sz="2900" u="sng" dirty="0"/>
              <a:t>Zaměření</a:t>
            </a:r>
            <a:r>
              <a:rPr lang="cs-CZ" sz="2900" dirty="0"/>
              <a:t>: podpora rozvoje inovačních sítí – klastrů jako nástroje pro zvýšení intenzity společných výzkumných, vývojových a inovačních aktivit mezi podnikatelskými subjekty a výzkumnou sférou</a:t>
            </a:r>
          </a:p>
          <a:p>
            <a:pPr lvl="1"/>
            <a:r>
              <a:rPr lang="cs-CZ" sz="2900" u="sng" dirty="0"/>
              <a:t>rozvoj inovačního klastru</a:t>
            </a:r>
            <a:r>
              <a:rPr lang="cs-CZ" sz="2900" dirty="0"/>
              <a:t>: Inovativní aktivity vedoucí k rozšiřování klastru a jeho kvality, zlepšení spolupráce a sdílení znalostí</a:t>
            </a:r>
          </a:p>
          <a:p>
            <a:pPr lvl="1"/>
            <a:r>
              <a:rPr lang="cs-CZ" sz="2900" u="sng" dirty="0"/>
              <a:t>sdílená infrastruktura</a:t>
            </a:r>
            <a:r>
              <a:rPr lang="cs-CZ" sz="2900" dirty="0"/>
              <a:t>: založení/rozvoj a vybavení centra klastru s otevřeným přístupem pro účely průmyslového výzkumu, vývoje a inovací</a:t>
            </a:r>
          </a:p>
          <a:p>
            <a:pPr lvl="1"/>
            <a:r>
              <a:rPr lang="cs-CZ" sz="2900" u="sng" dirty="0"/>
              <a:t>kolektivní výzkum</a:t>
            </a:r>
            <a:r>
              <a:rPr lang="cs-CZ" sz="2900" dirty="0"/>
              <a:t>: projekty splňující definici kolektivního a </a:t>
            </a:r>
            <a:r>
              <a:rPr lang="cs-CZ" sz="2900" dirty="0" err="1"/>
              <a:t>předkonkurenčního</a:t>
            </a:r>
            <a:r>
              <a:rPr lang="cs-CZ" sz="2900" dirty="0"/>
              <a:t> výzkumu, jsou řešeny výzkumnými a vývojovými pracovišti formou smluvního výzkumu</a:t>
            </a:r>
          </a:p>
          <a:p>
            <a:r>
              <a:rPr lang="cs-CZ" sz="2900" u="sng" dirty="0"/>
              <a:t>Způsobilí příjemci</a:t>
            </a:r>
            <a:r>
              <a:rPr lang="cs-CZ" sz="2900" dirty="0"/>
              <a:t>: MSP, výzkumné organizace</a:t>
            </a:r>
          </a:p>
          <a:p>
            <a:r>
              <a:rPr lang="cs-CZ" sz="2900" u="sng" dirty="0"/>
              <a:t>Finanční alokace výzvy</a:t>
            </a:r>
            <a:r>
              <a:rPr lang="cs-CZ" sz="2900" dirty="0"/>
              <a:t>: 250 mil. Kč</a:t>
            </a:r>
          </a:p>
          <a:p>
            <a:r>
              <a:rPr lang="cs-CZ" sz="2900" u="sng" dirty="0"/>
              <a:t>Míra podpory</a:t>
            </a:r>
            <a:r>
              <a:rPr lang="cs-CZ" sz="2900" dirty="0"/>
              <a:t>: 35 – 70 % způsobilých výdajů dle aktivity, velikosti podniku a skutečnosti, zda se jedná o výdaje na průmyslový výzkum nebo experimentální vývoj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85E13F14-F86F-4773-AF5B-7AF1819E42CA}"/>
              </a:ext>
            </a:extLst>
          </p:cNvPr>
          <p:cNvSpPr/>
          <p:nvPr/>
        </p:nvSpPr>
        <p:spPr>
          <a:xfrm>
            <a:off x="349249" y="4615062"/>
            <a:ext cx="4323805" cy="431075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cs-CZ" dirty="0"/>
          </a:p>
        </p:txBody>
      </p:sp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FBEDE93B-D2BA-406F-1313-4EA593D3DD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50171" y="101334"/>
            <a:ext cx="460582" cy="460582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2906D132-F746-4A0D-8D89-A1B07412EF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2121" y="4615062"/>
            <a:ext cx="198120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4302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578157-3B2E-4884-8F9B-0782F69DE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90" y="308551"/>
            <a:ext cx="7907313" cy="246221"/>
          </a:xfrm>
        </p:spPr>
        <p:txBody>
          <a:bodyPr/>
          <a:lstStyle/>
          <a:p>
            <a:r>
              <a:rPr lang="cs-CZ" sz="1600" dirty="0"/>
              <a:t>Výzvy SC 1.1. a jejich zaměření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804E10EC-20A2-48F1-91BD-42EEBFE3D9A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7040" y="452230"/>
            <a:ext cx="8418512" cy="3865604"/>
          </a:xfrm>
        </p:spPr>
        <p:txBody>
          <a:bodyPr>
            <a:normAutofit/>
          </a:bodyPr>
          <a:lstStyle/>
          <a:p>
            <a:pPr marL="0" lvl="0" indent="0" defTabSz="457200">
              <a:spcBef>
                <a:spcPts val="1000"/>
              </a:spcBef>
              <a:buClr>
                <a:srgbClr val="A53010"/>
              </a:buClr>
              <a:buNone/>
              <a:defRPr/>
            </a:pPr>
            <a:r>
              <a:rPr lang="cs-CZ" dirty="0">
                <a:solidFill>
                  <a:schemeClr val="accent5"/>
                </a:solidFill>
              </a:rPr>
              <a:t>SPOLUPRÁCE - TECHNOLOGICKÉ PLATFORMY</a:t>
            </a:r>
          </a:p>
          <a:p>
            <a:pPr marL="0" indent="0">
              <a:buNone/>
            </a:pPr>
            <a:r>
              <a:rPr lang="cs-CZ" sz="1600" b="1" dirty="0">
                <a:solidFill>
                  <a:schemeClr val="accent5"/>
                </a:solidFill>
              </a:rPr>
              <a:t> </a:t>
            </a:r>
          </a:p>
          <a:p>
            <a:pPr>
              <a:lnSpc>
                <a:spcPct val="80000"/>
              </a:lnSpc>
            </a:pPr>
            <a:r>
              <a:rPr lang="cs-CZ" sz="1800" u="sng" dirty="0"/>
              <a:t>Zaměření:</a:t>
            </a:r>
            <a:r>
              <a:rPr lang="cs-CZ" sz="1800" dirty="0"/>
              <a:t> podpora rozvoje činností inovačních sítí – technologických platforem směřujících k průmyslové modernizaci a zavádění pokročilých technologií</a:t>
            </a:r>
          </a:p>
          <a:p>
            <a:pPr>
              <a:lnSpc>
                <a:spcPct val="80000"/>
              </a:lnSpc>
            </a:pPr>
            <a:r>
              <a:rPr lang="cs-CZ" sz="1800" u="sng" dirty="0"/>
              <a:t>Způsobilí příjemci</a:t>
            </a:r>
            <a:r>
              <a:rPr lang="cs-CZ" sz="1800" dirty="0"/>
              <a:t>: MSP, velké podniky, výzkumné organizace</a:t>
            </a:r>
          </a:p>
          <a:p>
            <a:pPr>
              <a:lnSpc>
                <a:spcPct val="80000"/>
              </a:lnSpc>
            </a:pPr>
            <a:r>
              <a:rPr lang="cs-CZ" sz="1800" u="sng" dirty="0"/>
              <a:t>Finanční alokace výzvy</a:t>
            </a:r>
            <a:r>
              <a:rPr lang="cs-CZ" sz="1800" dirty="0"/>
              <a:t>: 100 mil. Kč</a:t>
            </a:r>
          </a:p>
          <a:p>
            <a:pPr>
              <a:lnSpc>
                <a:spcPct val="80000"/>
              </a:lnSpc>
            </a:pPr>
            <a:r>
              <a:rPr lang="cs-CZ" sz="1800" u="sng" dirty="0"/>
              <a:t>Míra podpory</a:t>
            </a:r>
            <a:r>
              <a:rPr lang="cs-CZ" sz="1800" dirty="0"/>
              <a:t>: maximální výše 75 %</a:t>
            </a:r>
          </a:p>
          <a:p>
            <a:pPr>
              <a:lnSpc>
                <a:spcPct val="80000"/>
              </a:lnSpc>
            </a:pPr>
            <a:r>
              <a:rPr lang="cs-CZ" sz="1800" u="sng" dirty="0"/>
              <a:t>Způsobilé výdaje</a:t>
            </a:r>
            <a:r>
              <a:rPr lang="cs-CZ" sz="1800" dirty="0"/>
              <a:t>: mzdy a pojistné, hardware a software, služby poradců a expertů, studie, semináře, konference, marketing a propagace, nájem, dodatečné režijní náklady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85E13F14-F86F-4773-AF5B-7AF1819E42CA}"/>
              </a:ext>
            </a:extLst>
          </p:cNvPr>
          <p:cNvSpPr/>
          <p:nvPr/>
        </p:nvSpPr>
        <p:spPr>
          <a:xfrm>
            <a:off x="349249" y="4615062"/>
            <a:ext cx="4323805" cy="431075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cs-CZ" dirty="0"/>
          </a:p>
        </p:txBody>
      </p:sp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EB155424-F691-71E4-B50C-4B252D50BA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50171" y="101334"/>
            <a:ext cx="460582" cy="460582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4A882A10-FFFA-4449-89D7-9C1338CD5A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2121" y="4615062"/>
            <a:ext cx="198120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0974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578157-3B2E-4884-8F9B-0782F69DE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90" y="308551"/>
            <a:ext cx="7907313" cy="246221"/>
          </a:xfrm>
        </p:spPr>
        <p:txBody>
          <a:bodyPr/>
          <a:lstStyle/>
          <a:p>
            <a:r>
              <a:rPr lang="cs-CZ" sz="1600" dirty="0"/>
              <a:t>Výzvy SC 1.1. a jejich zaměření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804E10EC-20A2-48F1-91BD-42EEBFE3D9A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7040" y="452230"/>
            <a:ext cx="8418512" cy="3865604"/>
          </a:xfrm>
        </p:spPr>
        <p:txBody>
          <a:bodyPr>
            <a:normAutofit fontScale="70000" lnSpcReduction="20000"/>
          </a:bodyPr>
          <a:lstStyle/>
          <a:p>
            <a:pPr marL="0" lvl="0" indent="0" defTabSz="457200">
              <a:spcBef>
                <a:spcPts val="1000"/>
              </a:spcBef>
              <a:buClr>
                <a:srgbClr val="A53010"/>
              </a:buClr>
              <a:buNone/>
              <a:defRPr/>
            </a:pPr>
            <a:r>
              <a:rPr lang="cs-CZ" sz="3400" dirty="0">
                <a:solidFill>
                  <a:schemeClr val="accent5"/>
                </a:solidFill>
              </a:rPr>
              <a:t>INOVAČNÍ VOUCHERY </a:t>
            </a:r>
          </a:p>
          <a:p>
            <a:r>
              <a:rPr lang="cs-CZ" u="sng" dirty="0"/>
              <a:t>Zaměření</a:t>
            </a:r>
            <a:r>
              <a:rPr lang="cs-CZ" dirty="0"/>
              <a:t>: rozvoj komunikace a spolupráce mezi podnikatelskou a výzkumnou sférou</a:t>
            </a:r>
          </a:p>
          <a:p>
            <a:r>
              <a:rPr lang="cs-CZ" u="sng" dirty="0"/>
              <a:t>Způsobilí příjemci</a:t>
            </a:r>
            <a:r>
              <a:rPr lang="cs-CZ" dirty="0"/>
              <a:t>: MSP, výzkumné organizace</a:t>
            </a:r>
          </a:p>
          <a:p>
            <a:r>
              <a:rPr lang="cs-CZ" u="sng" dirty="0"/>
              <a:t>Finanční alokace výzvy</a:t>
            </a:r>
            <a:r>
              <a:rPr lang="cs-CZ" dirty="0"/>
              <a:t>: 150 mil. Kč</a:t>
            </a:r>
          </a:p>
          <a:p>
            <a:r>
              <a:rPr lang="cs-CZ" u="sng" dirty="0"/>
              <a:t>Míra podpory</a:t>
            </a:r>
            <a:r>
              <a:rPr lang="cs-CZ" dirty="0"/>
              <a:t>: 50 % a 75 % celkových způsobilých výdajů v závislosti na požadované výši způsobilých výdajů jednotlivých projektů</a:t>
            </a:r>
          </a:p>
          <a:p>
            <a:r>
              <a:rPr lang="cs-CZ" u="sng" dirty="0"/>
              <a:t>Způsobilé výdaje</a:t>
            </a:r>
            <a:r>
              <a:rPr lang="cs-CZ" dirty="0"/>
              <a:t>: </a:t>
            </a:r>
          </a:p>
          <a:p>
            <a:pPr lvl="1"/>
            <a:r>
              <a:rPr lang="cs-CZ" dirty="0"/>
              <a:t>poradenské, expertní a podpůrné služby v oblasti inovací, měření, diagnostika, testování, zkoušky, rozbory, analýzy, ověřování, certifikace výrobku, výpočty, návrhy nových systémů, technologických postupů, unikátních konstrukčních řešení</a:t>
            </a:r>
          </a:p>
          <a:p>
            <a:pPr lvl="1"/>
            <a:r>
              <a:rPr lang="cs-CZ" dirty="0"/>
              <a:t>modelování, vývoj softwaru, hardwaru, materiálu, zařízení, prvků systému, prototypu, funkčního vzorku v souvislosti s vývojem nebo zaváděním nového produktu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85E13F14-F86F-4773-AF5B-7AF1819E42CA}"/>
              </a:ext>
            </a:extLst>
          </p:cNvPr>
          <p:cNvSpPr/>
          <p:nvPr/>
        </p:nvSpPr>
        <p:spPr>
          <a:xfrm>
            <a:off x="349249" y="4615062"/>
            <a:ext cx="4323805" cy="431075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cs-CZ" dirty="0"/>
          </a:p>
        </p:txBody>
      </p:sp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EB155424-F691-71E4-B50C-4B252D50BA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50171" y="101334"/>
            <a:ext cx="460582" cy="460582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4A882A10-FFFA-4449-89D7-9C1338CD5A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2121" y="4615062"/>
            <a:ext cx="198120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3687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578157-3B2E-4884-8F9B-0782F69DE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90" y="308551"/>
            <a:ext cx="7907313" cy="246221"/>
          </a:xfrm>
        </p:spPr>
        <p:txBody>
          <a:bodyPr/>
          <a:lstStyle/>
          <a:p>
            <a:r>
              <a:rPr lang="cs-CZ" sz="1600" dirty="0"/>
              <a:t>Výzvy SC 1.1. a jejich zaměření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804E10EC-20A2-48F1-91BD-42EEBFE3D9A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7040" y="442291"/>
            <a:ext cx="8418512" cy="38755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>
                <a:solidFill>
                  <a:schemeClr val="accent5"/>
                </a:solidFill>
              </a:rPr>
              <a:t>SLUŽBY INFRASTRUKTURY</a:t>
            </a:r>
          </a:p>
          <a:p>
            <a:pPr marL="0" indent="0">
              <a:buNone/>
            </a:pPr>
            <a:r>
              <a:rPr lang="cs-CZ" sz="1600" b="1" dirty="0">
                <a:solidFill>
                  <a:schemeClr val="accent5"/>
                </a:solidFill>
              </a:rPr>
              <a:t> </a:t>
            </a:r>
            <a:r>
              <a:rPr lang="cs-CZ" sz="1800" u="sng" dirty="0"/>
              <a:t>Zaměření</a:t>
            </a:r>
            <a:r>
              <a:rPr lang="cs-CZ" sz="1800" dirty="0"/>
              <a:t>:</a:t>
            </a:r>
          </a:p>
          <a:p>
            <a:pPr lvl="1">
              <a:lnSpc>
                <a:spcPct val="90000"/>
              </a:lnSpc>
            </a:pPr>
            <a:r>
              <a:rPr lang="cs-CZ" sz="1800" dirty="0"/>
              <a:t>Poskytování služeb inovačním podnikům – malé a střední podniky </a:t>
            </a:r>
          </a:p>
          <a:p>
            <a:pPr lvl="1">
              <a:lnSpc>
                <a:spcPct val="90000"/>
              </a:lnSpc>
            </a:pPr>
            <a:r>
              <a:rPr lang="cs-CZ" sz="1800" dirty="0"/>
              <a:t>Rozšíření prostor inovační infrastruktury, pořízení nového vybavení a zlepšení kapacit pro společné využívání technologií </a:t>
            </a:r>
          </a:p>
          <a:p>
            <a:pPr lvl="1">
              <a:lnSpc>
                <a:spcPct val="90000"/>
              </a:lnSpc>
            </a:pPr>
            <a:r>
              <a:rPr lang="cs-CZ" sz="1800" dirty="0"/>
              <a:t>Výstavba nové sdílené inovační infrastruktury	</a:t>
            </a:r>
          </a:p>
          <a:p>
            <a:pPr>
              <a:lnSpc>
                <a:spcPct val="90000"/>
              </a:lnSpc>
            </a:pPr>
            <a:r>
              <a:rPr lang="cs-CZ" sz="1800" u="sng" dirty="0"/>
              <a:t>Způsobilí příjemci</a:t>
            </a:r>
            <a:r>
              <a:rPr lang="cs-CZ" sz="1800" dirty="0"/>
              <a:t>: MSP, velké podniky, výzkumné organizace, municipality</a:t>
            </a:r>
          </a:p>
          <a:p>
            <a:pPr>
              <a:lnSpc>
                <a:spcPct val="90000"/>
              </a:lnSpc>
            </a:pPr>
            <a:r>
              <a:rPr lang="cs-CZ" sz="1800" u="sng" dirty="0"/>
              <a:t>Finanční alokace výzvy</a:t>
            </a:r>
            <a:r>
              <a:rPr lang="cs-CZ" sz="1800" dirty="0"/>
              <a:t>: 1 mld. Kč</a:t>
            </a:r>
          </a:p>
          <a:p>
            <a:pPr>
              <a:lnSpc>
                <a:spcPct val="90000"/>
              </a:lnSpc>
            </a:pPr>
            <a:r>
              <a:rPr lang="cs-CZ" sz="1800" u="sng" dirty="0"/>
              <a:t>Míra podpory</a:t>
            </a:r>
            <a:r>
              <a:rPr lang="cs-CZ" sz="1800" dirty="0"/>
              <a:t>: dle podporované aktivity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85E13F14-F86F-4773-AF5B-7AF1819E42CA}"/>
              </a:ext>
            </a:extLst>
          </p:cNvPr>
          <p:cNvSpPr/>
          <p:nvPr/>
        </p:nvSpPr>
        <p:spPr>
          <a:xfrm>
            <a:off x="349249" y="4615062"/>
            <a:ext cx="4323805" cy="431075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cs-CZ" dirty="0"/>
          </a:p>
        </p:txBody>
      </p:sp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3D8E4729-B703-6C01-72B9-F8630C2D36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50171" y="101334"/>
            <a:ext cx="460582" cy="460582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A84F2BBD-9985-438B-95DD-53E204671A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2121" y="4615062"/>
            <a:ext cx="198120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880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dnadpis 2">
            <a:extLst>
              <a:ext uri="{FF2B5EF4-FFF2-40B4-BE49-F238E27FC236}">
                <a16:creationId xmlns:a16="http://schemas.microsoft.com/office/drawing/2014/main" id="{BBE743A0-77B7-C00B-BB98-98BAAE474F63}"/>
              </a:ext>
            </a:extLst>
          </p:cNvPr>
          <p:cNvSpPr txBox="1">
            <a:spLocks/>
          </p:cNvSpPr>
          <p:nvPr/>
        </p:nvSpPr>
        <p:spPr>
          <a:xfrm>
            <a:off x="358775" y="3382102"/>
            <a:ext cx="6732827" cy="982864"/>
          </a:xfrm>
          <a:prstGeom prst="rect">
            <a:avLst/>
          </a:prstGeom>
        </p:spPr>
        <p:txBody>
          <a:bodyPr vert="horz" wrap="square" lIns="0" tIns="270000" rIns="0" bIns="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Tx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Tx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Tx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Tx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cs-CZ" sz="3600" b="1" dirty="0">
                <a:solidFill>
                  <a:srgbClr val="FFDE00"/>
                </a:solidFill>
              </a:rPr>
              <a:t>Výsledky VaVaI v OP PIK </a:t>
            </a:r>
          </a:p>
          <a:p>
            <a:pPr>
              <a:spcBef>
                <a:spcPts val="0"/>
              </a:spcBef>
            </a:pPr>
            <a:r>
              <a:rPr lang="cs-CZ" sz="3600" dirty="0"/>
              <a:t> </a:t>
            </a:r>
          </a:p>
        </p:txBody>
      </p:sp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1FE01654-0712-4CEB-B808-485E8C8AE4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77877" y="461912"/>
            <a:ext cx="2834021" cy="633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1090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578157-3B2E-4884-8F9B-0782F69DE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834" y="308551"/>
            <a:ext cx="7907313" cy="246221"/>
          </a:xfrm>
        </p:spPr>
        <p:txBody>
          <a:bodyPr/>
          <a:lstStyle/>
          <a:p>
            <a:r>
              <a:rPr lang="cs-CZ" sz="1600" dirty="0"/>
              <a:t>Výzvy SC 1.1. a jejich zaměření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804E10EC-20A2-48F1-91BD-42EEBFE3D9A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7040" y="447261"/>
            <a:ext cx="8418512" cy="38705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>
                <a:solidFill>
                  <a:schemeClr val="accent5"/>
                </a:solidFill>
              </a:rPr>
              <a:t>POTENCIÁL</a:t>
            </a:r>
            <a:r>
              <a:rPr lang="cs-CZ" b="1" dirty="0">
                <a:solidFill>
                  <a:schemeClr val="accent5"/>
                </a:solidFill>
              </a:rPr>
              <a:t> </a:t>
            </a:r>
          </a:p>
          <a:p>
            <a:r>
              <a:rPr lang="cs-CZ" sz="1700" u="sng" dirty="0"/>
              <a:t>Zaměření</a:t>
            </a:r>
            <a:r>
              <a:rPr lang="cs-CZ" sz="1700" dirty="0"/>
              <a:t>: Založení nebo rozvoj center průmyslového výzkumu, vývoje a inovací a prostřednictvím podpory tak prostřednictvím podpory zkvalitňovat služby podpůrné inovační infrastruktury, která povede ke zvýšení intenzity společných výzkumných, vývojových a inovačních aktivit mezi podnikatelskými subjekty a mezi veřejným a podnikovým sektorem zaměřeným zejména na realizaci nových technologií a konkurenceschopných výrobků a služeb.</a:t>
            </a:r>
          </a:p>
          <a:p>
            <a:pPr>
              <a:lnSpc>
                <a:spcPct val="80000"/>
              </a:lnSpc>
            </a:pPr>
            <a:r>
              <a:rPr lang="cs-CZ" sz="1700" u="sng" dirty="0"/>
              <a:t>Způsobilí příjemci</a:t>
            </a:r>
            <a:r>
              <a:rPr lang="cs-CZ" sz="1700" dirty="0"/>
              <a:t>: MSP, velké podniky</a:t>
            </a:r>
          </a:p>
          <a:p>
            <a:pPr>
              <a:lnSpc>
                <a:spcPct val="80000"/>
              </a:lnSpc>
            </a:pPr>
            <a:r>
              <a:rPr lang="cs-CZ" sz="1700" u="sng" dirty="0"/>
              <a:t>Finanční alokace výzvy</a:t>
            </a:r>
            <a:r>
              <a:rPr lang="cs-CZ" sz="1700" dirty="0"/>
              <a:t>: 1 mld. Kč</a:t>
            </a:r>
          </a:p>
          <a:p>
            <a:pPr>
              <a:lnSpc>
                <a:spcPct val="80000"/>
              </a:lnSpc>
            </a:pPr>
            <a:r>
              <a:rPr lang="cs-CZ" sz="1700" u="sng" dirty="0"/>
              <a:t>Míra podpory</a:t>
            </a:r>
            <a:r>
              <a:rPr lang="cs-CZ" sz="1700" dirty="0"/>
              <a:t>: bude ještě upřesněno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85E13F14-F86F-4773-AF5B-7AF1819E42CA}"/>
              </a:ext>
            </a:extLst>
          </p:cNvPr>
          <p:cNvSpPr/>
          <p:nvPr/>
        </p:nvSpPr>
        <p:spPr>
          <a:xfrm>
            <a:off x="349249" y="4615062"/>
            <a:ext cx="4323805" cy="431075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cs-CZ" dirty="0"/>
          </a:p>
        </p:txBody>
      </p:sp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598CBF1B-3102-7902-7B76-F741FB0EE2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50171" y="101334"/>
            <a:ext cx="460582" cy="460582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43576E32-C0D4-4323-8995-FC526F148F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2121" y="4615062"/>
            <a:ext cx="198120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4878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578157-3B2E-4884-8F9B-0782F69DE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834" y="308551"/>
            <a:ext cx="7907313" cy="246221"/>
          </a:xfrm>
        </p:spPr>
        <p:txBody>
          <a:bodyPr/>
          <a:lstStyle/>
          <a:p>
            <a:r>
              <a:rPr lang="cs-CZ" sz="1600" dirty="0"/>
              <a:t>Výzvy SC 1.1. a jejich zaměření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804E10EC-20A2-48F1-91BD-42EEBFE3D9A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7040" y="447261"/>
            <a:ext cx="8418512" cy="38705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600" b="1" dirty="0">
                <a:solidFill>
                  <a:schemeClr val="accent5"/>
                </a:solidFill>
              </a:rPr>
              <a:t> 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85E13F14-F86F-4773-AF5B-7AF1819E42CA}"/>
              </a:ext>
            </a:extLst>
          </p:cNvPr>
          <p:cNvSpPr/>
          <p:nvPr/>
        </p:nvSpPr>
        <p:spPr>
          <a:xfrm>
            <a:off x="349249" y="4615062"/>
            <a:ext cx="4323805" cy="431075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cs-CZ" dirty="0"/>
          </a:p>
        </p:txBody>
      </p:sp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598CBF1B-3102-7902-7B76-F741FB0EE2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50171" y="101334"/>
            <a:ext cx="460582" cy="460582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43576E32-C0D4-4323-8995-FC526F148F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2121" y="4615062"/>
            <a:ext cx="1981200" cy="371475"/>
          </a:xfrm>
          <a:prstGeom prst="rect">
            <a:avLst/>
          </a:prstGeom>
        </p:spPr>
      </p:pic>
      <p:sp>
        <p:nvSpPr>
          <p:cNvPr id="7" name="Obdélník 6">
            <a:extLst>
              <a:ext uri="{FF2B5EF4-FFF2-40B4-BE49-F238E27FC236}">
                <a16:creationId xmlns:a16="http://schemas.microsoft.com/office/drawing/2014/main" id="{AC463DCB-F3A2-4739-8ADF-488180DD3A98}"/>
              </a:ext>
            </a:extLst>
          </p:cNvPr>
          <p:cNvSpPr/>
          <p:nvPr/>
        </p:nvSpPr>
        <p:spPr>
          <a:xfrm>
            <a:off x="349249" y="825666"/>
            <a:ext cx="7268460" cy="3280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cs-CZ" sz="2200" dirty="0">
                <a:solidFill>
                  <a:schemeClr val="accent5"/>
                </a:solidFill>
              </a:rPr>
              <a:t>PLÁNOVANÉ VÝZVY - 3. a 4. Q/2023</a:t>
            </a:r>
          </a:p>
          <a:p>
            <a:pPr marL="360363" lvl="0" indent="-360363">
              <a:spcBef>
                <a:spcPct val="20000"/>
              </a:spcBef>
              <a:buBlip>
                <a:blip r:embed="rId7">
                  <a:extLst/>
                </a:blip>
              </a:buBlip>
            </a:pPr>
            <a:r>
              <a:rPr lang="cs-CZ" b="1" dirty="0">
                <a:solidFill>
                  <a:srgbClr val="004B8D"/>
                </a:solidFill>
              </a:rPr>
              <a:t>Proof of Concept – výzva II.</a:t>
            </a:r>
          </a:p>
          <a:p>
            <a:pPr marL="720725" lvl="1" indent="-360363">
              <a:lnSpc>
                <a:spcPct val="80000"/>
              </a:lnSpc>
              <a:spcBef>
                <a:spcPct val="20000"/>
              </a:spcBef>
              <a:buBlip>
                <a:blip r:embed="rId8"/>
              </a:buBlip>
            </a:pPr>
            <a:r>
              <a:rPr lang="cs-CZ" sz="1700" dirty="0">
                <a:solidFill>
                  <a:schemeClr val="tx2"/>
                </a:solidFill>
              </a:rPr>
              <a:t>Plánovaná alokace: 200 mil. Kč</a:t>
            </a:r>
          </a:p>
          <a:p>
            <a:pPr marL="360363" lvl="0" indent="-360363">
              <a:spcBef>
                <a:spcPct val="20000"/>
              </a:spcBef>
              <a:buBlip>
                <a:blip r:embed="rId7">
                  <a:extLst/>
                </a:blip>
              </a:buBlip>
            </a:pPr>
            <a:endParaRPr lang="cs-CZ" dirty="0">
              <a:solidFill>
                <a:srgbClr val="004B8D"/>
              </a:solidFill>
            </a:endParaRPr>
          </a:p>
          <a:p>
            <a:pPr marL="360363" lvl="0" indent="-360363">
              <a:spcBef>
                <a:spcPct val="20000"/>
              </a:spcBef>
              <a:buBlip>
                <a:blip r:embed="rId7">
                  <a:extLst/>
                </a:blip>
              </a:buBlip>
            </a:pPr>
            <a:r>
              <a:rPr lang="cs-CZ" b="1" dirty="0">
                <a:solidFill>
                  <a:srgbClr val="004B8D"/>
                </a:solidFill>
              </a:rPr>
              <a:t>Aplikace – výzva II.</a:t>
            </a:r>
          </a:p>
          <a:p>
            <a:pPr marL="720725" lvl="1" indent="-360363">
              <a:lnSpc>
                <a:spcPct val="80000"/>
              </a:lnSpc>
              <a:spcBef>
                <a:spcPct val="20000"/>
              </a:spcBef>
              <a:buBlip>
                <a:blip r:embed="rId8"/>
              </a:buBlip>
            </a:pPr>
            <a:r>
              <a:rPr lang="cs-CZ" sz="1700" dirty="0">
                <a:solidFill>
                  <a:schemeClr val="tx2"/>
                </a:solidFill>
              </a:rPr>
              <a:t>Plánovaná alokace: 2 mld. Kč</a:t>
            </a:r>
          </a:p>
          <a:p>
            <a:pPr marL="360363" lvl="0" indent="-360363">
              <a:spcBef>
                <a:spcPct val="20000"/>
              </a:spcBef>
              <a:buBlip>
                <a:blip r:embed="rId7">
                  <a:extLst/>
                </a:blip>
              </a:buBlip>
            </a:pPr>
            <a:endParaRPr lang="cs-CZ" dirty="0">
              <a:solidFill>
                <a:srgbClr val="004B8D"/>
              </a:solidFill>
            </a:endParaRPr>
          </a:p>
          <a:p>
            <a:pPr marL="360363" lvl="0" indent="-360363">
              <a:spcBef>
                <a:spcPct val="20000"/>
              </a:spcBef>
              <a:buBlip>
                <a:blip r:embed="rId7">
                  <a:extLst/>
                </a:blip>
              </a:buBlip>
            </a:pPr>
            <a:r>
              <a:rPr lang="cs-CZ" b="1" dirty="0">
                <a:solidFill>
                  <a:srgbClr val="004B8D"/>
                </a:solidFill>
              </a:rPr>
              <a:t>Inovace – výzva II.</a:t>
            </a:r>
          </a:p>
          <a:p>
            <a:pPr marL="720725" lvl="1" indent="-360363">
              <a:lnSpc>
                <a:spcPct val="80000"/>
              </a:lnSpc>
              <a:spcBef>
                <a:spcPct val="20000"/>
              </a:spcBef>
              <a:buBlip>
                <a:blip r:embed="rId8"/>
              </a:buBlip>
            </a:pPr>
            <a:r>
              <a:rPr lang="cs-CZ" sz="1700" dirty="0">
                <a:solidFill>
                  <a:schemeClr val="tx2"/>
                </a:solidFill>
              </a:rPr>
              <a:t>Plánovaná alokace: 1 mld. Kč</a:t>
            </a:r>
          </a:p>
          <a:p>
            <a:pPr marL="360363" lvl="0" indent="-360363">
              <a:spcBef>
                <a:spcPct val="20000"/>
              </a:spcBef>
              <a:buBlip>
                <a:blip r:embed="rId7">
                  <a:extLst/>
                </a:blip>
              </a:buBlip>
            </a:pPr>
            <a:endParaRPr lang="cs-CZ" dirty="0">
              <a:solidFill>
                <a:srgbClr val="004B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1586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63538" y="1350000"/>
            <a:ext cx="8418512" cy="1231106"/>
          </a:xfrm>
        </p:spPr>
        <p:txBody>
          <a:bodyPr/>
          <a:lstStyle/>
          <a:p>
            <a:r>
              <a:rPr lang="cs-CZ" b="1" dirty="0"/>
              <a:t>Děkuji za pozornost</a:t>
            </a:r>
            <a:br>
              <a:rPr lang="cs-CZ" b="1" dirty="0"/>
            </a:br>
            <a:br>
              <a:rPr lang="cs-CZ" sz="2000" dirty="0"/>
            </a:br>
            <a:r>
              <a:rPr lang="cs-CZ" sz="2000" dirty="0"/>
              <a:t>piecha@mpo.cz</a:t>
            </a:r>
            <a:endParaRPr lang="cs-CZ" sz="2000" b="1" dirty="0"/>
          </a:p>
        </p:txBody>
      </p:sp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9E625C00-9710-A25A-6A6E-1B4DA13E25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3539" y="3803689"/>
            <a:ext cx="2687774" cy="27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504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8FE7E8A-7678-4A0B-9052-BEA1538EF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595" y="298258"/>
            <a:ext cx="8418512" cy="369332"/>
          </a:xfrm>
        </p:spPr>
        <p:txBody>
          <a:bodyPr/>
          <a:lstStyle/>
          <a:p>
            <a:r>
              <a:rPr lang="cs-CZ" sz="2400" dirty="0"/>
              <a:t>Stav OP PIK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13E8C45E-56FC-44C8-AF8D-1A59E1C281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cs-CZ" sz="1800" b="1" dirty="0"/>
              <a:t>Celková alokace: 100,1 mld. Kč</a:t>
            </a:r>
          </a:p>
          <a:p>
            <a:r>
              <a:rPr lang="cs-CZ" sz="1800" dirty="0"/>
              <a:t>Podáno 27.781 žádostí (dotace 207 mld. Kč)</a:t>
            </a:r>
          </a:p>
          <a:p>
            <a:r>
              <a:rPr lang="cs-CZ" sz="1800" dirty="0"/>
              <a:t>Dotačně podpořeno: 13.361 projektů, dotace 89,7 mld. Kč</a:t>
            </a:r>
          </a:p>
          <a:p>
            <a:r>
              <a:rPr lang="cs-CZ" sz="1800" b="1" dirty="0"/>
              <a:t>Vyčerpáno v OP PIK včetně FN: 75 %</a:t>
            </a:r>
          </a:p>
          <a:p>
            <a:pPr marL="0" indent="0">
              <a:buNone/>
            </a:pPr>
            <a:endParaRPr lang="cs-CZ" sz="1800" dirty="0"/>
          </a:p>
          <a:p>
            <a:r>
              <a:rPr lang="cs-CZ" sz="1800" dirty="0"/>
              <a:t>V rámci Prioritní osy 1 (podpora VaVaI) v současnosti: 4.956 projektů za 41,6 mld. Kč</a:t>
            </a:r>
          </a:p>
          <a:p>
            <a:r>
              <a:rPr lang="cs-CZ" sz="1800" dirty="0"/>
              <a:t>V rámci PO 1 proplaceno celkem: 23,9 mld. Kč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71814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8704" y="308883"/>
            <a:ext cx="8418512" cy="646331"/>
          </a:xfrm>
        </p:spPr>
        <p:txBody>
          <a:bodyPr/>
          <a:lstStyle/>
          <a:p>
            <a:r>
              <a:rPr lang="cs-CZ" sz="2400" dirty="0">
                <a:solidFill>
                  <a:srgbClr val="13B5EA"/>
                </a:solidFill>
              </a:rPr>
              <a:t>Celková alokace výzev PO 1 v OP PIK</a:t>
            </a:r>
            <a:br>
              <a:rPr lang="cs-CZ" sz="1800" dirty="0">
                <a:solidFill>
                  <a:srgbClr val="00B0F0"/>
                </a:solidFill>
              </a:rPr>
            </a:br>
            <a:endParaRPr lang="cs-CZ" sz="18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427834" y="772270"/>
            <a:ext cx="8418512" cy="35560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endParaRPr lang="cs-CZ" sz="1250" dirty="0"/>
          </a:p>
          <a:p>
            <a:endParaRPr lang="cs-CZ" sz="1200" dirty="0"/>
          </a:p>
          <a:p>
            <a:endParaRPr lang="cs-CZ" sz="1200" dirty="0">
              <a:solidFill>
                <a:srgbClr val="004B8D"/>
              </a:solidFill>
            </a:endParaRPr>
          </a:p>
          <a:p>
            <a:endParaRPr lang="cs-CZ" sz="1200" dirty="0">
              <a:solidFill>
                <a:srgbClr val="004B8D"/>
              </a:solidFill>
            </a:endParaRPr>
          </a:p>
          <a:p>
            <a:endParaRPr lang="cs-CZ" sz="1200" dirty="0">
              <a:solidFill>
                <a:srgbClr val="004B8D"/>
              </a:solidFill>
            </a:endParaRPr>
          </a:p>
          <a:p>
            <a:endParaRPr lang="cs-CZ" sz="1200" dirty="0">
              <a:solidFill>
                <a:srgbClr val="004B8D"/>
              </a:solidFill>
            </a:endParaRPr>
          </a:p>
          <a:p>
            <a:endParaRPr lang="cs-CZ" sz="1000" dirty="0"/>
          </a:p>
          <a:p>
            <a:endParaRPr lang="cs-CZ" dirty="0"/>
          </a:p>
          <a:p>
            <a:pPr lvl="1"/>
            <a:endParaRPr lang="cs-CZ" dirty="0"/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E720546B-35E0-4ED0-9629-893B150372FE}"/>
              </a:ext>
            </a:extLst>
          </p:cNvPr>
          <p:cNvSpPr/>
          <p:nvPr/>
        </p:nvSpPr>
        <p:spPr>
          <a:xfrm>
            <a:off x="349249" y="4615062"/>
            <a:ext cx="4323805" cy="431075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cs-CZ" dirty="0"/>
          </a:p>
        </p:txBody>
      </p:sp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id="{935A27D2-AEF2-4B41-86DF-73A23D44D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529442"/>
              </p:ext>
            </p:extLst>
          </p:nvPr>
        </p:nvGraphicFramePr>
        <p:xfrm>
          <a:off x="1121664" y="1026317"/>
          <a:ext cx="6096000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5353">
                  <a:extLst>
                    <a:ext uri="{9D8B030D-6E8A-4147-A177-3AD203B41FA5}">
                      <a16:colId xmlns:a16="http://schemas.microsoft.com/office/drawing/2014/main" val="2642227604"/>
                    </a:ext>
                  </a:extLst>
                </a:gridCol>
                <a:gridCol w="2040647">
                  <a:extLst>
                    <a:ext uri="{9D8B030D-6E8A-4147-A177-3AD203B41FA5}">
                      <a16:colId xmlns:a16="http://schemas.microsoft.com/office/drawing/2014/main" val="1433027463"/>
                    </a:ext>
                  </a:extLst>
                </a:gridCol>
              </a:tblGrid>
              <a:tr h="323404"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chemeClr val="tx1"/>
                          </a:solidFill>
                        </a:rPr>
                        <a:t>Výzva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chemeClr val="tx1"/>
                          </a:solidFill>
                        </a:rPr>
                        <a:t>Celková alokace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326028"/>
                  </a:ext>
                </a:extLst>
              </a:tr>
              <a:tr h="323404">
                <a:tc>
                  <a:txBody>
                    <a:bodyPr/>
                    <a:lstStyle/>
                    <a:p>
                      <a:r>
                        <a:rPr lang="cs-CZ" sz="1600" dirty="0"/>
                        <a:t>Aplikace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/>
                        <a:t>10,7 mld. Kč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6499012"/>
                  </a:ext>
                </a:extLst>
              </a:tr>
              <a:tr h="323404">
                <a:tc>
                  <a:txBody>
                    <a:bodyPr/>
                    <a:lstStyle/>
                    <a:p>
                      <a:r>
                        <a:rPr lang="cs-CZ" sz="1600" dirty="0"/>
                        <a:t>Inovace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/>
                        <a:t>11,5 mld. Kč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748708"/>
                  </a:ext>
                </a:extLst>
              </a:tr>
              <a:tr h="323404">
                <a:tc>
                  <a:txBody>
                    <a:bodyPr/>
                    <a:lstStyle/>
                    <a:p>
                      <a:r>
                        <a:rPr lang="cs-CZ" sz="1600" dirty="0"/>
                        <a:t>Potenciál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/>
                        <a:t>5,97 mld. Kč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7733766"/>
                  </a:ext>
                </a:extLst>
              </a:tr>
              <a:tr h="323404">
                <a:tc>
                  <a:txBody>
                    <a:bodyPr/>
                    <a:lstStyle/>
                    <a:p>
                      <a:r>
                        <a:rPr lang="cs-CZ" sz="1600" dirty="0"/>
                        <a:t>Služby infrastruktury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/>
                        <a:t>2,62 mld. Kč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8322648"/>
                  </a:ext>
                </a:extLst>
              </a:tr>
              <a:tr h="323404">
                <a:tc>
                  <a:txBody>
                    <a:bodyPr/>
                    <a:lstStyle/>
                    <a:p>
                      <a:r>
                        <a:rPr lang="cs-CZ" sz="1600" dirty="0"/>
                        <a:t>Proof of concept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/>
                        <a:t>320 mil. Kč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3880651"/>
                  </a:ext>
                </a:extLst>
              </a:tr>
              <a:tr h="323404">
                <a:tc>
                  <a:txBody>
                    <a:bodyPr/>
                    <a:lstStyle/>
                    <a:p>
                      <a:r>
                        <a:rPr lang="cs-CZ" sz="1600" dirty="0"/>
                        <a:t>Partnerství znalostního transferu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/>
                        <a:t>202 mil. Kč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0268180"/>
                  </a:ext>
                </a:extLst>
              </a:tr>
              <a:tr h="323404">
                <a:tc>
                  <a:txBody>
                    <a:bodyPr/>
                    <a:lstStyle/>
                    <a:p>
                      <a:r>
                        <a:rPr lang="cs-CZ" sz="1600" dirty="0"/>
                        <a:t>Spolupráce – klastry a tech. Platformy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/>
                        <a:t>907 mil. Kč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5404863"/>
                  </a:ext>
                </a:extLst>
              </a:tr>
              <a:tr h="323404">
                <a:tc>
                  <a:txBody>
                    <a:bodyPr/>
                    <a:lstStyle/>
                    <a:p>
                      <a:r>
                        <a:rPr lang="cs-CZ" sz="1600" dirty="0"/>
                        <a:t>Inovační vouchery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/>
                        <a:t>407 mil. Kč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18182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3118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578157-3B2E-4884-8F9B-0782F69DE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90" y="308551"/>
            <a:ext cx="7907313" cy="369332"/>
          </a:xfrm>
        </p:spPr>
        <p:txBody>
          <a:bodyPr/>
          <a:lstStyle/>
          <a:p>
            <a:r>
              <a:rPr lang="cs-CZ" sz="2400" dirty="0"/>
              <a:t>Úspěšnost projektů VaVaI v rámci hodnocení OP PIK (v %)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85E13F14-F86F-4773-AF5B-7AF1819E42CA}"/>
              </a:ext>
            </a:extLst>
          </p:cNvPr>
          <p:cNvSpPr/>
          <p:nvPr/>
        </p:nvSpPr>
        <p:spPr>
          <a:xfrm>
            <a:off x="349249" y="4615062"/>
            <a:ext cx="4323805" cy="431075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cs-CZ" dirty="0"/>
          </a:p>
        </p:txBody>
      </p:sp>
      <p:graphicFrame>
        <p:nvGraphicFramePr>
          <p:cNvPr id="10" name="Graf 9">
            <a:extLst>
              <a:ext uri="{FF2B5EF4-FFF2-40B4-BE49-F238E27FC236}">
                <a16:creationId xmlns:a16="http://schemas.microsoft.com/office/drawing/2014/main" id="{D9AEAEA1-0609-45E9-B59F-1F3C6DA05DF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950176"/>
              </p:ext>
            </p:extLst>
          </p:nvPr>
        </p:nvGraphicFramePr>
        <p:xfrm>
          <a:off x="234301" y="263486"/>
          <a:ext cx="8877506" cy="48800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23714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pojnice: pravoúhlá 19">
            <a:extLst>
              <a:ext uri="{FF2B5EF4-FFF2-40B4-BE49-F238E27FC236}">
                <a16:creationId xmlns:a16="http://schemas.microsoft.com/office/drawing/2014/main" id="{DAC8E559-A227-7D9B-65DD-FEE9426C6E57}"/>
              </a:ext>
            </a:extLst>
          </p:cNvPr>
          <p:cNvCxnSpPr>
            <a:cxnSpLocks/>
          </p:cNvCxnSpPr>
          <p:nvPr/>
        </p:nvCxnSpPr>
        <p:spPr>
          <a:xfrm flipV="1">
            <a:off x="4239039" y="332961"/>
            <a:ext cx="4273826" cy="2278189"/>
          </a:xfrm>
          <a:prstGeom prst="bentConnector3">
            <a:avLst/>
          </a:prstGeom>
          <a:ln w="38100">
            <a:solidFill>
              <a:srgbClr val="BA5E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8">
            <a:extLst>
              <a:ext uri="{FF2B5EF4-FFF2-40B4-BE49-F238E27FC236}">
                <a16:creationId xmlns:a16="http://schemas.microsoft.com/office/drawing/2014/main" id="{A1E9C9AE-1A5A-8758-6475-20888D397251}"/>
              </a:ext>
            </a:extLst>
          </p:cNvPr>
          <p:cNvSpPr txBox="1"/>
          <p:nvPr/>
        </p:nvSpPr>
        <p:spPr>
          <a:xfrm>
            <a:off x="273325" y="3615866"/>
            <a:ext cx="78848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3600" b="1" dirty="0">
                <a:solidFill>
                  <a:schemeClr val="bg1"/>
                </a:solidFill>
              </a:rPr>
              <a:t>Podpora výzkumu a vývoje v OP TAK </a:t>
            </a:r>
          </a:p>
        </p:txBody>
      </p:sp>
      <p:pic>
        <p:nvPicPr>
          <p:cNvPr id="3" name="Grafický objekt 2">
            <a:extLst>
              <a:ext uri="{FF2B5EF4-FFF2-40B4-BE49-F238E27FC236}">
                <a16:creationId xmlns:a16="http://schemas.microsoft.com/office/drawing/2014/main" id="{62C3C312-F031-08E5-F83D-ADE00EF9A6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7702" y="2296056"/>
            <a:ext cx="4006586" cy="643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393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4605" y="289388"/>
            <a:ext cx="8305799" cy="369332"/>
          </a:xfrm>
        </p:spPr>
        <p:txBody>
          <a:bodyPr/>
          <a:lstStyle/>
          <a:p>
            <a:r>
              <a:rPr lang="cs-CZ" sz="2400" dirty="0"/>
              <a:t>Základní </a:t>
            </a:r>
            <a:r>
              <a:rPr lang="cs-CZ" sz="2400" dirty="0">
                <a:solidFill>
                  <a:srgbClr val="13B5EA"/>
                </a:solidFill>
              </a:rPr>
              <a:t>charakteristiky</a:t>
            </a:r>
            <a:r>
              <a:rPr lang="cs-CZ" sz="2400" dirty="0"/>
              <a:t> OP TAK </a:t>
            </a:r>
            <a:endParaRPr lang="cs-CZ" sz="2400" dirty="0">
              <a:solidFill>
                <a:schemeClr val="accent5"/>
              </a:solidFill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349249" y="331271"/>
            <a:ext cx="8199328" cy="461124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sz="1400" b="1" dirty="0"/>
              <a:t>Podpora VaVaI je realizována v rámci SC 1.1 - „Rozvoj a posilování výzkumných a inovačních kapacit a zavádění pokročilých technologií</a:t>
            </a:r>
            <a:endParaRPr lang="cs-CZ" sz="1400" b="1" dirty="0">
              <a:solidFill>
                <a:srgbClr val="004B8D"/>
              </a:solidFill>
              <a:ea typeface="Times New Roman" panose="02020603050405020304" pitchFamily="18" charset="0"/>
            </a:endParaRPr>
          </a:p>
          <a:p>
            <a:pPr hangingPunct="0"/>
            <a:r>
              <a:rPr lang="cs-CZ" sz="1400" dirty="0"/>
              <a:t>Celková alokace na SC 1.1 = </a:t>
            </a:r>
            <a:r>
              <a:rPr lang="cs-CZ" sz="1400" b="1" dirty="0">
                <a:solidFill>
                  <a:schemeClr val="accent5"/>
                </a:solidFill>
              </a:rPr>
              <a:t>24,3 mld. Kč</a:t>
            </a:r>
            <a:endParaRPr lang="cs-CZ" sz="1400" dirty="0"/>
          </a:p>
          <a:p>
            <a:pPr hangingPunct="0"/>
            <a:r>
              <a:rPr lang="cs-CZ" sz="1400" dirty="0"/>
              <a:t>Pro zjednodušení administrace nebudou existovat programy, ale pouze výzvy odpovídající cílům. Pro jejich pojmenování budou používány názvy existujících programů OPPIK.</a:t>
            </a:r>
          </a:p>
          <a:p>
            <a:pPr marL="0" indent="0">
              <a:buNone/>
            </a:pPr>
            <a:endParaRPr lang="cs-CZ" sz="800" dirty="0"/>
          </a:p>
          <a:p>
            <a:pPr marL="0" indent="0">
              <a:buNone/>
            </a:pPr>
            <a:r>
              <a:rPr lang="cs-CZ" sz="1400" b="1" dirty="0"/>
              <a:t>V rámci SC 1.1 budou podporovány zejména následující aktivity:</a:t>
            </a:r>
          </a:p>
          <a:p>
            <a:r>
              <a:rPr lang="cs-CZ" sz="1400" dirty="0"/>
              <a:t>Realizace podnikového </a:t>
            </a:r>
            <a:r>
              <a:rPr lang="cs-CZ" sz="1400" dirty="0" err="1"/>
              <a:t>VaI</a:t>
            </a:r>
            <a:r>
              <a:rPr lang="cs-CZ" sz="1400" dirty="0"/>
              <a:t>, zejména ve spolupráci s VO - podle priorit NRIS3.</a:t>
            </a:r>
          </a:p>
          <a:p>
            <a:r>
              <a:rPr lang="cs-CZ" sz="1400" dirty="0"/>
              <a:t>Zavádění výsledků výzkumu a vývoje ve formě inovací do podnikové praxe, zavádění organizačních a procesních inovací, ochrana a využívání duševního vlastnictví.</a:t>
            </a:r>
          </a:p>
          <a:p>
            <a:r>
              <a:rPr lang="cs-CZ" sz="1400" dirty="0"/>
              <a:t>Zavádění a rozšiřování digitálních a dalších pokročilých inovačních technologií v podnicích.</a:t>
            </a:r>
          </a:p>
          <a:p>
            <a:r>
              <a:rPr lang="cs-CZ" sz="1400" dirty="0"/>
              <a:t>Inovační vouchery.</a:t>
            </a:r>
          </a:p>
          <a:p>
            <a:r>
              <a:rPr lang="cs-CZ" sz="1400" dirty="0"/>
              <a:t>Budování a rozvoj infrastruktury pro </a:t>
            </a:r>
            <a:r>
              <a:rPr lang="cs-CZ" sz="1400" dirty="0" err="1"/>
              <a:t>VaI</a:t>
            </a:r>
            <a:r>
              <a:rPr lang="cs-CZ" sz="1400" dirty="0"/>
              <a:t>, testování a ověřování technologií v podnikatelském sektoru.</a:t>
            </a:r>
          </a:p>
          <a:p>
            <a:r>
              <a:rPr lang="cs-CZ" sz="1400" dirty="0"/>
              <a:t>Sdílené kapacity pro </a:t>
            </a:r>
            <a:r>
              <a:rPr lang="cs-CZ" sz="1400" dirty="0" err="1"/>
              <a:t>VaI</a:t>
            </a:r>
            <a:r>
              <a:rPr lang="cs-CZ" sz="1400" dirty="0"/>
              <a:t> - klastry, technologické platformy, inovační centra, huby/co-</a:t>
            </a:r>
            <a:r>
              <a:rPr lang="cs-CZ" sz="1400" dirty="0" err="1"/>
              <a:t>workingová</a:t>
            </a:r>
            <a:r>
              <a:rPr lang="cs-CZ" sz="1400" dirty="0"/>
              <a:t> centra, atd.</a:t>
            </a:r>
          </a:p>
          <a:p>
            <a:r>
              <a:rPr lang="cs-CZ" sz="1400" dirty="0"/>
              <a:t>Rozvoj transferu znalostí, komercializace, podpora při ověřování výsledků </a:t>
            </a:r>
            <a:r>
              <a:rPr lang="cs-CZ" sz="1400" dirty="0" err="1"/>
              <a:t>VaI</a:t>
            </a:r>
            <a:r>
              <a:rPr lang="cs-CZ" sz="1400" dirty="0"/>
              <a:t> a jejich uvádění na trh (zvýšení horizontální mobility (podniky – VO – školy)).</a:t>
            </a:r>
          </a:p>
          <a:p>
            <a:endParaRPr lang="cs-CZ" sz="1400" dirty="0"/>
          </a:p>
          <a:p>
            <a:pPr marL="270272" lvl="1" indent="0">
              <a:buNone/>
            </a:pPr>
            <a:endParaRPr lang="cs-CZ" dirty="0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116E976A-A575-45F5-A38F-271B67957EF9}"/>
              </a:ext>
            </a:extLst>
          </p:cNvPr>
          <p:cNvSpPr/>
          <p:nvPr/>
        </p:nvSpPr>
        <p:spPr>
          <a:xfrm>
            <a:off x="349249" y="4615062"/>
            <a:ext cx="4323805" cy="431075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cs-CZ" dirty="0"/>
          </a:p>
        </p:txBody>
      </p:sp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35B34825-7A6F-829E-981A-B729C4D342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50171" y="101334"/>
            <a:ext cx="460582" cy="460582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922FF568-2812-ADD7-CF31-B3132768A5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2121" y="4615062"/>
            <a:ext cx="198120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252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06402" y="275430"/>
            <a:ext cx="8418512" cy="646331"/>
          </a:xfrm>
        </p:spPr>
        <p:txBody>
          <a:bodyPr/>
          <a:lstStyle/>
          <a:p>
            <a:r>
              <a:rPr lang="cs-CZ" sz="2400" dirty="0">
                <a:solidFill>
                  <a:srgbClr val="13B5EA"/>
                </a:solidFill>
              </a:rPr>
              <a:t>Celková alokace výzev OP TAK</a:t>
            </a:r>
            <a:br>
              <a:rPr lang="cs-CZ" sz="1800" dirty="0">
                <a:solidFill>
                  <a:srgbClr val="00B0F0"/>
                </a:solidFill>
              </a:rPr>
            </a:br>
            <a:endParaRPr lang="cs-CZ" sz="18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427834" y="772270"/>
            <a:ext cx="8418512" cy="35560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endParaRPr lang="cs-CZ" sz="1250" dirty="0"/>
          </a:p>
          <a:p>
            <a:endParaRPr lang="cs-CZ" sz="1200" dirty="0"/>
          </a:p>
          <a:p>
            <a:endParaRPr lang="cs-CZ" sz="1200" dirty="0">
              <a:solidFill>
                <a:srgbClr val="004B8D"/>
              </a:solidFill>
            </a:endParaRPr>
          </a:p>
          <a:p>
            <a:endParaRPr lang="cs-CZ" sz="1200" dirty="0">
              <a:solidFill>
                <a:srgbClr val="004B8D"/>
              </a:solidFill>
            </a:endParaRPr>
          </a:p>
          <a:p>
            <a:endParaRPr lang="cs-CZ" sz="1200" dirty="0">
              <a:solidFill>
                <a:srgbClr val="004B8D"/>
              </a:solidFill>
            </a:endParaRPr>
          </a:p>
          <a:p>
            <a:endParaRPr lang="cs-CZ" sz="1200" dirty="0">
              <a:solidFill>
                <a:srgbClr val="004B8D"/>
              </a:solidFill>
            </a:endParaRPr>
          </a:p>
          <a:p>
            <a:endParaRPr lang="cs-CZ" sz="1000" dirty="0"/>
          </a:p>
          <a:p>
            <a:endParaRPr lang="cs-CZ" dirty="0"/>
          </a:p>
          <a:p>
            <a:pPr lvl="1"/>
            <a:endParaRPr lang="cs-CZ" dirty="0"/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E720546B-35E0-4ED0-9629-893B150372FE}"/>
              </a:ext>
            </a:extLst>
          </p:cNvPr>
          <p:cNvSpPr/>
          <p:nvPr/>
        </p:nvSpPr>
        <p:spPr>
          <a:xfrm>
            <a:off x="349249" y="4615062"/>
            <a:ext cx="4323805" cy="431075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cs-CZ" dirty="0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6EEB727C-8F99-DF8D-2F23-CDCED859A3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50171" y="101334"/>
            <a:ext cx="460582" cy="460582"/>
          </a:xfrm>
          <a:prstGeom prst="rect">
            <a:avLst/>
          </a:prstGeom>
        </p:spPr>
      </p:pic>
      <p:pic>
        <p:nvPicPr>
          <p:cNvPr id="9" name="Grafický objekt 8">
            <a:extLst>
              <a:ext uri="{FF2B5EF4-FFF2-40B4-BE49-F238E27FC236}">
                <a16:creationId xmlns:a16="http://schemas.microsoft.com/office/drawing/2014/main" id="{6AA41397-408B-482A-B1A1-AB7A2BD93B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2121" y="4615062"/>
            <a:ext cx="1981200" cy="371475"/>
          </a:xfrm>
          <a:prstGeom prst="rect">
            <a:avLst/>
          </a:prstGeom>
        </p:spPr>
      </p:pic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id="{935A27D2-AEF2-4B41-86DF-73A23D44D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659971"/>
              </p:ext>
            </p:extLst>
          </p:nvPr>
        </p:nvGraphicFramePr>
        <p:xfrm>
          <a:off x="1121664" y="772271"/>
          <a:ext cx="6096000" cy="3411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5353">
                  <a:extLst>
                    <a:ext uri="{9D8B030D-6E8A-4147-A177-3AD203B41FA5}">
                      <a16:colId xmlns:a16="http://schemas.microsoft.com/office/drawing/2014/main" val="2642227604"/>
                    </a:ext>
                  </a:extLst>
                </a:gridCol>
                <a:gridCol w="2040647">
                  <a:extLst>
                    <a:ext uri="{9D8B030D-6E8A-4147-A177-3AD203B41FA5}">
                      <a16:colId xmlns:a16="http://schemas.microsoft.com/office/drawing/2014/main" val="1433027463"/>
                    </a:ext>
                  </a:extLst>
                </a:gridCol>
              </a:tblGrid>
              <a:tr h="323404"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chemeClr val="tx1"/>
                          </a:solidFill>
                        </a:rPr>
                        <a:t>Výzva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chemeClr val="tx1"/>
                          </a:solidFill>
                        </a:rPr>
                        <a:t>Celková alokace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326028"/>
                  </a:ext>
                </a:extLst>
              </a:tr>
              <a:tr h="323404">
                <a:tc>
                  <a:txBody>
                    <a:bodyPr/>
                    <a:lstStyle/>
                    <a:p>
                      <a:r>
                        <a:rPr lang="cs-CZ" sz="1600" dirty="0"/>
                        <a:t>Aplikace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/>
                        <a:t>10,04 mld. Kč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6499012"/>
                  </a:ext>
                </a:extLst>
              </a:tr>
              <a:tr h="323404">
                <a:tc>
                  <a:txBody>
                    <a:bodyPr/>
                    <a:lstStyle/>
                    <a:p>
                      <a:r>
                        <a:rPr lang="cs-CZ" sz="1600" dirty="0"/>
                        <a:t>Inovace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/>
                        <a:t>4,59 mld. Kč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748708"/>
                  </a:ext>
                </a:extLst>
              </a:tr>
              <a:tr h="323404">
                <a:tc>
                  <a:txBody>
                    <a:bodyPr/>
                    <a:lstStyle/>
                    <a:p>
                      <a:r>
                        <a:rPr lang="cs-CZ" sz="1600" dirty="0"/>
                        <a:t>Inovační vouchery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/>
                        <a:t>1,3 mld. Kč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6181601"/>
                  </a:ext>
                </a:extLst>
              </a:tr>
              <a:tr h="323404">
                <a:tc>
                  <a:txBody>
                    <a:bodyPr/>
                    <a:lstStyle/>
                    <a:p>
                      <a:r>
                        <a:rPr lang="cs-CZ" sz="1600" dirty="0"/>
                        <a:t>Potenciál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/>
                        <a:t>3,26 mld. Kč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8322648"/>
                  </a:ext>
                </a:extLst>
              </a:tr>
              <a:tr h="323404">
                <a:tc>
                  <a:txBody>
                    <a:bodyPr/>
                    <a:lstStyle/>
                    <a:p>
                      <a:r>
                        <a:rPr lang="cs-CZ" sz="1600" dirty="0"/>
                        <a:t>Služby infrastruktury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/>
                        <a:t>3 mld. Kč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3880651"/>
                  </a:ext>
                </a:extLst>
              </a:tr>
              <a:tr h="323404">
                <a:tc>
                  <a:txBody>
                    <a:bodyPr/>
                    <a:lstStyle/>
                    <a:p>
                      <a:r>
                        <a:rPr lang="cs-CZ" sz="1600" dirty="0"/>
                        <a:t>Spolupráce – klastry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/>
                        <a:t>900 mil. Kč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5404863"/>
                  </a:ext>
                </a:extLst>
              </a:tr>
              <a:tr h="363510">
                <a:tc>
                  <a:txBody>
                    <a:bodyPr/>
                    <a:lstStyle/>
                    <a:p>
                      <a:r>
                        <a:rPr lang="cs-CZ" sz="1600" dirty="0"/>
                        <a:t>Spolupráce - technologické platformy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/>
                        <a:t>100 mil. Kč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668845"/>
                  </a:ext>
                </a:extLst>
              </a:tr>
              <a:tr h="323404">
                <a:tc>
                  <a:txBody>
                    <a:bodyPr/>
                    <a:lstStyle/>
                    <a:p>
                      <a:r>
                        <a:rPr lang="cs-CZ" sz="1600" dirty="0"/>
                        <a:t>Partnerství znalostního transferu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/>
                        <a:t>500 mil. Kč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4008598"/>
                  </a:ext>
                </a:extLst>
              </a:tr>
              <a:tr h="191213">
                <a:tc>
                  <a:txBody>
                    <a:bodyPr/>
                    <a:lstStyle/>
                    <a:p>
                      <a:r>
                        <a:rPr lang="cs-CZ" sz="1600" dirty="0"/>
                        <a:t>Proof of concept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/>
                        <a:t>1 mld. Kč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15264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7709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pojnice: pravoúhlá 19">
            <a:extLst>
              <a:ext uri="{FF2B5EF4-FFF2-40B4-BE49-F238E27FC236}">
                <a16:creationId xmlns:a16="http://schemas.microsoft.com/office/drawing/2014/main" id="{DAC8E559-A227-7D9B-65DD-FEE9426C6E57}"/>
              </a:ext>
            </a:extLst>
          </p:cNvPr>
          <p:cNvCxnSpPr>
            <a:cxnSpLocks/>
          </p:cNvCxnSpPr>
          <p:nvPr/>
        </p:nvCxnSpPr>
        <p:spPr>
          <a:xfrm flipV="1">
            <a:off x="4239039" y="332961"/>
            <a:ext cx="4273826" cy="2278189"/>
          </a:xfrm>
          <a:prstGeom prst="bentConnector3">
            <a:avLst/>
          </a:prstGeom>
          <a:ln w="38100">
            <a:solidFill>
              <a:srgbClr val="BA5E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8">
            <a:extLst>
              <a:ext uri="{FF2B5EF4-FFF2-40B4-BE49-F238E27FC236}">
                <a16:creationId xmlns:a16="http://schemas.microsoft.com/office/drawing/2014/main" id="{A1E9C9AE-1A5A-8758-6475-20888D397251}"/>
              </a:ext>
            </a:extLst>
          </p:cNvPr>
          <p:cNvSpPr txBox="1"/>
          <p:nvPr/>
        </p:nvSpPr>
        <p:spPr>
          <a:xfrm>
            <a:off x="273325" y="3615866"/>
            <a:ext cx="78848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3600" dirty="0">
                <a:solidFill>
                  <a:schemeClr val="bg1"/>
                </a:solidFill>
              </a:rPr>
              <a:t>Výzvy vyhlášené v roce 2022</a:t>
            </a:r>
          </a:p>
        </p:txBody>
      </p:sp>
      <p:pic>
        <p:nvPicPr>
          <p:cNvPr id="3" name="Grafický objekt 2">
            <a:extLst>
              <a:ext uri="{FF2B5EF4-FFF2-40B4-BE49-F238E27FC236}">
                <a16:creationId xmlns:a16="http://schemas.microsoft.com/office/drawing/2014/main" id="{62C3C312-F031-08E5-F83D-ADE00EF9A6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7702" y="2296056"/>
            <a:ext cx="4006586" cy="643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074485"/>
      </p:ext>
    </p:extLst>
  </p:cSld>
  <p:clrMapOvr>
    <a:masterClrMapping/>
  </p:clrMapOvr>
</p:sld>
</file>

<file path=ppt/theme/theme1.xml><?xml version="1.0" encoding="utf-8"?>
<a:theme xmlns:a="http://schemas.openxmlformats.org/drawingml/2006/main" name="Předloha V1">
  <a:themeElements>
    <a:clrScheme name="MPO-B">
      <a:dk1>
        <a:sysClr val="windowText" lastClr="000000"/>
      </a:dk1>
      <a:lt1>
        <a:srgbClr val="FFFFFF"/>
      </a:lt1>
      <a:dk2>
        <a:srgbClr val="004B8D"/>
      </a:dk2>
      <a:lt2>
        <a:srgbClr val="FFFFFF"/>
      </a:lt2>
      <a:accent1>
        <a:srgbClr val="B9E0F7"/>
      </a:accent1>
      <a:accent2>
        <a:srgbClr val="13B5F4"/>
      </a:accent2>
      <a:accent3>
        <a:srgbClr val="0096D6"/>
      </a:accent3>
      <a:accent4>
        <a:srgbClr val="004B8D"/>
      </a:accent4>
      <a:accent5>
        <a:srgbClr val="E31B23"/>
      </a:accent5>
      <a:accent6>
        <a:srgbClr val="B5121B"/>
      </a:accent6>
      <a:hlink>
        <a:srgbClr val="13B5F4"/>
      </a:hlink>
      <a:folHlink>
        <a:srgbClr val="E31B23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modrá B</Template>
  <TotalTime>1348</TotalTime>
  <Words>1026</Words>
  <Application>Microsoft Office PowerPoint</Application>
  <PresentationFormat>Předvádění na obrazovce (16:9)</PresentationFormat>
  <Paragraphs>211</Paragraphs>
  <Slides>22</Slides>
  <Notes>15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6" baseType="lpstr">
      <vt:lpstr>Arial</vt:lpstr>
      <vt:lpstr>Calibri</vt:lpstr>
      <vt:lpstr>Times New Roman</vt:lpstr>
      <vt:lpstr>Předloha V1</vt:lpstr>
      <vt:lpstr>Prezentace aplikace PowerPoint</vt:lpstr>
      <vt:lpstr>Prezentace aplikace PowerPoint</vt:lpstr>
      <vt:lpstr>Stav OP PIK</vt:lpstr>
      <vt:lpstr>Celková alokace výzev PO 1 v OP PIK </vt:lpstr>
      <vt:lpstr>Úspěšnost projektů VaVaI v rámci hodnocení OP PIK (v %)</vt:lpstr>
      <vt:lpstr>Prezentace aplikace PowerPoint</vt:lpstr>
      <vt:lpstr>Základní charakteristiky OP TAK </vt:lpstr>
      <vt:lpstr>Celková alokace výzev OP TAK </vt:lpstr>
      <vt:lpstr>Prezentace aplikace PowerPoint</vt:lpstr>
      <vt:lpstr>Výzvy SC 1.1. a jejich zaměření</vt:lpstr>
      <vt:lpstr>Výzvy SC 1.1. a jejich zaměření</vt:lpstr>
      <vt:lpstr>Výzvy SC 1.1. a jejich zaměření</vt:lpstr>
      <vt:lpstr>Výzvy SC 1.1. a jejich zaměření</vt:lpstr>
      <vt:lpstr>Prezentace aplikace PowerPoint</vt:lpstr>
      <vt:lpstr>Výzvy SC 1.1. a jejich zaměření</vt:lpstr>
      <vt:lpstr>Výzvy SC 1.1. a jejich zaměření</vt:lpstr>
      <vt:lpstr>Výzvy SC 1.1. a jejich zaměření</vt:lpstr>
      <vt:lpstr>Výzvy SC 1.1. a jejich zaměření</vt:lpstr>
      <vt:lpstr>Výzvy SC 1.1. a jejich zaměření</vt:lpstr>
      <vt:lpstr>Výzvy SC 1.1. a jejich zaměření</vt:lpstr>
      <vt:lpstr>Výzvy SC 1.1. a jejich zaměření</vt:lpstr>
      <vt:lpstr>Děkuji za pozornost  piecha@mpo.cz</vt:lpstr>
    </vt:vector>
  </TitlesOfParts>
  <Company>S-Comp Centre CZ s.r.o.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NADPIS PREZENTACE</dc:title>
  <dc:creator>Juráš Pavel</dc:creator>
  <cp:lastModifiedBy>Vrátná Tereza</cp:lastModifiedBy>
  <cp:revision>126</cp:revision>
  <dcterms:created xsi:type="dcterms:W3CDTF">2021-06-14T11:00:28Z</dcterms:created>
  <dcterms:modified xsi:type="dcterms:W3CDTF">2022-12-15T08:54:21Z</dcterms:modified>
</cp:coreProperties>
</file>