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7"/>
  </p:notesMasterIdLst>
  <p:sldIdLst>
    <p:sldId id="309" r:id="rId2"/>
    <p:sldId id="307" r:id="rId3"/>
    <p:sldId id="308" r:id="rId4"/>
    <p:sldId id="310" r:id="rId5"/>
    <p:sldId id="288" r:id="rId6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186"/>
    <p:restoredTop sz="93699"/>
  </p:normalViewPr>
  <p:slideViewPr>
    <p:cSldViewPr snapToGrid="0" snapToObjects="1">
      <p:cViewPr varScale="1">
        <p:scale>
          <a:sx n="98" d="100"/>
          <a:sy n="98" d="100"/>
        </p:scale>
        <p:origin x="624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F11A50-A97A-D048-BDCA-F751A4C26748}" type="datetimeFigureOut">
              <a:rPr lang="cs-CZ" smtClean="0"/>
              <a:t>18.12.18</a:t>
            </a:fld>
            <a:endParaRPr lang="cs-C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232121-4E0B-C64A-ABE3-E90D1BC617B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300978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4A52EB-B55E-0C4B-BB3D-5DC31934802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23BCE6F-8E6B-4549-8254-657BE1BA3D3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cs-C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E2F522-C277-F249-AEE7-667FC398DA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C75A9-BA85-1947-8509-890809293BFD}" type="datetimeFigureOut">
              <a:rPr lang="cs-CZ" smtClean="0"/>
              <a:t>18.12.18</a:t>
            </a:fld>
            <a:endParaRPr lang="cs-C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83CEA1-EF2C-D346-8C66-E8E565FEFA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AD7D90-B855-E040-AFEA-D50F3FD06D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230A8-14B9-8B45-B56B-AA549760D6B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193403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2445C-6D24-FB46-8B6E-1EF930C518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DF39AFD-5F5A-8B45-A340-6822336FC2F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AD5746-0A36-2D4B-AC99-959DC47080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C75A9-BA85-1947-8509-890809293BFD}" type="datetimeFigureOut">
              <a:rPr lang="cs-CZ" smtClean="0"/>
              <a:t>18.12.18</a:t>
            </a:fld>
            <a:endParaRPr lang="cs-C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DAD8A8-4812-1C45-98FF-3D7D270F34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167D48-3334-1F45-A75C-8D627E3CC7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230A8-14B9-8B45-B56B-AA549760D6B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949436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12C482F-6E6A-D348-B3DC-585563BC6CC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E248499-24F4-4F4B-92BD-CA5ADD24EC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6E034E-815B-9D41-85C3-3E60A89897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C75A9-BA85-1947-8509-890809293BFD}" type="datetimeFigureOut">
              <a:rPr lang="cs-CZ" smtClean="0"/>
              <a:t>18.12.18</a:t>
            </a:fld>
            <a:endParaRPr lang="cs-C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6ADFC3-C415-1C4B-9A97-C1BE8C2580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318F45-829F-8849-8D78-88E32B048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230A8-14B9-8B45-B56B-AA549760D6B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286493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470FD7-DE9C-FE43-9412-425B5B9515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5C8FD2-0825-DE40-A867-60BFC2B625E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8458F1-55C0-8349-9308-BDBD845D69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C75A9-BA85-1947-8509-890809293BFD}" type="datetimeFigureOut">
              <a:rPr lang="cs-CZ" smtClean="0"/>
              <a:t>18.12.18</a:t>
            </a:fld>
            <a:endParaRPr lang="cs-C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DCF14B-DA9A-884E-9BB2-DD319B3775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092D94-1D2C-9441-AFB7-2E61C640DB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230A8-14B9-8B45-B56B-AA549760D6B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234282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072F4C-21B6-654E-BE3B-624589AC96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7DDD25A-1282-AA47-BCCB-5C8C278A4BF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43F079-4D0E-7C4C-9F44-D30E22AD64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C75A9-BA85-1947-8509-890809293BFD}" type="datetimeFigureOut">
              <a:rPr lang="cs-CZ" smtClean="0"/>
              <a:t>18.12.18</a:t>
            </a:fld>
            <a:endParaRPr lang="cs-C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C0A9D1-36B4-074E-A992-7B5C20ABEA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755FA7-EA10-D14B-9743-6AE82EC1D7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230A8-14B9-8B45-B56B-AA549760D6B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837916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F1549E-643F-CD45-A9A9-D36179ABDA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D4D5CE-5142-8740-8A92-C2FA0D577A5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4430DA1-AF65-7646-94BE-7438609F76E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5A4232-4E9B-C343-B9FE-C982BB349D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C75A9-BA85-1947-8509-890809293BFD}" type="datetimeFigureOut">
              <a:rPr lang="cs-CZ" smtClean="0"/>
              <a:t>18.12.18</a:t>
            </a:fld>
            <a:endParaRPr lang="cs-CZ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618648D-23A0-E14D-B937-620AC94723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90735ED-C763-9A47-834F-1CA6A8C591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230A8-14B9-8B45-B56B-AA549760D6B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152668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ADC75F-402D-AA46-9883-44C1B635A6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6ED2F36-DF71-124D-9971-1670D0E9859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828BE1D-6FF5-FB44-8E9C-F1D7AC20561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E3818CD-F46F-3640-9212-7225F118FE9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2EF2DE1-F611-1044-A659-0C2062A1E6C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E1100A2-2A0A-8F43-A96B-72D5C23579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C75A9-BA85-1947-8509-890809293BFD}" type="datetimeFigureOut">
              <a:rPr lang="cs-CZ" smtClean="0"/>
              <a:t>18.12.18</a:t>
            </a:fld>
            <a:endParaRPr lang="cs-CZ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41C3ADC-5572-0749-9B7A-670718ED48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E4FD2F3-CFA4-EF49-9F0E-CFDDE569C7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230A8-14B9-8B45-B56B-AA549760D6B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864928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6379FE-9A65-E449-8734-01DE5E7527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1E59221-410C-DE4C-87D0-A09510E37C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C75A9-BA85-1947-8509-890809293BFD}" type="datetimeFigureOut">
              <a:rPr lang="cs-CZ" smtClean="0"/>
              <a:t>18.12.18</a:t>
            </a:fld>
            <a:endParaRPr lang="cs-CZ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B581D3D-2EEC-8940-9448-2B3A15901F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1EF74CE-2FDC-494E-BBE9-9736421DEB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230A8-14B9-8B45-B56B-AA549760D6B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034582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1EF710A-21A1-A149-B757-D7B257B228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C75A9-BA85-1947-8509-890809293BFD}" type="datetimeFigureOut">
              <a:rPr lang="cs-CZ" smtClean="0"/>
              <a:t>18.12.18</a:t>
            </a:fld>
            <a:endParaRPr lang="cs-CZ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19C4C85-C9F1-FE47-A5AB-4CD40319B8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C682849-6ACD-AA48-AB3E-0461960F1D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230A8-14B9-8B45-B56B-AA549760D6B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729074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44F118-ABD6-7F42-B43B-42CFDDC5CC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D16CFB-622B-5B48-979C-44CFE1B806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765FE59-243E-0440-9B88-48825029339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FAD3897-1911-B343-932D-C3F2FCC96E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C75A9-BA85-1947-8509-890809293BFD}" type="datetimeFigureOut">
              <a:rPr lang="cs-CZ" smtClean="0"/>
              <a:t>18.12.18</a:t>
            </a:fld>
            <a:endParaRPr lang="cs-CZ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4C2B6B-2ED1-094C-8306-B3F8952692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D0F3F36-8229-784B-911C-D4BC30C5B3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230A8-14B9-8B45-B56B-AA549760D6B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320791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8A47D7-82ED-9D4B-8D5E-B91B259A39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D430D1B-CB22-C042-87A1-A4594634217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155A58-59AF-1B45-8668-35F59D361CE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498B4E-18C2-C440-B0A7-CABE03D8DE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C75A9-BA85-1947-8509-890809293BFD}" type="datetimeFigureOut">
              <a:rPr lang="cs-CZ" smtClean="0"/>
              <a:t>18.12.18</a:t>
            </a:fld>
            <a:endParaRPr lang="cs-CZ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9E67F09-2DCF-914C-9889-D54A91558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7E6FA9F-5262-864D-B8FD-56F30998E6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230A8-14B9-8B45-B56B-AA549760D6B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965863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72C60F1-E82A-6842-B21C-DCCFD5A939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C51105-8229-104E-BE25-C28C1EE8F7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7F7255-4B8A-EE44-A5A4-D605F9F2A4E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5C75A9-BA85-1947-8509-890809293BFD}" type="datetimeFigureOut">
              <a:rPr lang="cs-CZ" smtClean="0"/>
              <a:t>18.12.18</a:t>
            </a:fld>
            <a:endParaRPr lang="cs-C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507BF1-1C6F-674B-9C45-12A58CBA6CD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C9119B-0E40-BF43-9E54-09CB279257A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F230A8-14B9-8B45-B56B-AA549760D6B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090534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Obrázek 7">
            <a:extLst>
              <a:ext uri="{FF2B5EF4-FFF2-40B4-BE49-F238E27FC236}">
                <a16:creationId xmlns:a16="http://schemas.microsoft.com/office/drawing/2014/main" id="{00A394CE-48FC-1346-AB28-A8477A2D7C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9527" y="167369"/>
            <a:ext cx="8354291" cy="67819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38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1">
            <a:extLst>
              <a:ext uri="{FF2B5EF4-FFF2-40B4-BE49-F238E27FC236}">
                <a16:creationId xmlns:a16="http://schemas.microsoft.com/office/drawing/2014/main" id="{3EBB8DC3-073E-7949-BDE6-3445A2ABB0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944" y="331093"/>
            <a:ext cx="8086635" cy="647700"/>
          </a:xfrm>
        </p:spPr>
        <p:txBody>
          <a:bodyPr>
            <a:normAutofit/>
          </a:bodyPr>
          <a:lstStyle/>
          <a:p>
            <a:r>
              <a:rPr lang="cs-CZ" sz="4000" b="1" dirty="0">
                <a:solidFill>
                  <a:srgbClr val="0070C0"/>
                </a:solidFill>
                <a:latin typeface="+mn-lt"/>
              </a:rPr>
              <a:t>M17+ zahrnuje 5 modulů</a:t>
            </a:r>
          </a:p>
        </p:txBody>
      </p:sp>
      <p:sp>
        <p:nvSpPr>
          <p:cNvPr id="5" name="Zástupný symbol pro text 4">
            <a:extLst>
              <a:ext uri="{FF2B5EF4-FFF2-40B4-BE49-F238E27FC236}">
                <a16:creationId xmlns:a16="http://schemas.microsoft.com/office/drawing/2014/main" id="{1C2789CF-72C3-9945-8B38-A6260A213C6D}"/>
              </a:ext>
            </a:extLst>
          </p:cNvPr>
          <p:cNvSpPr txBox="1">
            <a:spLocks/>
          </p:cNvSpPr>
          <p:nvPr/>
        </p:nvSpPr>
        <p:spPr>
          <a:xfrm>
            <a:off x="1200993" y="2034795"/>
            <a:ext cx="8376313" cy="4106864"/>
          </a:xfrm>
          <a:prstGeom prst="rect">
            <a:avLst/>
          </a:prstGeom>
        </p:spPr>
        <p:txBody>
          <a:bodyPr>
            <a:normAutofit fontScale="5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sz="2500" b="1" dirty="0">
                <a:solidFill>
                  <a:srgbClr val="0070C0"/>
                </a:solidFill>
              </a:rPr>
              <a:t>MODUL 1 </a:t>
            </a:r>
            <a:r>
              <a:rPr lang="cs-CZ" sz="2500" b="1" dirty="0"/>
              <a:t>- </a:t>
            </a:r>
            <a:r>
              <a:rPr lang="cs-CZ" sz="2000" b="1" dirty="0"/>
              <a:t>Kvalita vybraných výsledků</a:t>
            </a:r>
          </a:p>
          <a:p>
            <a:pPr marL="0" indent="0">
              <a:buNone/>
            </a:pPr>
            <a:r>
              <a:rPr lang="cs-CZ" sz="2200" dirty="0"/>
              <a:t>Tzv. </a:t>
            </a:r>
            <a:r>
              <a:rPr lang="cs-CZ" sz="2200" b="1" dirty="0" err="1"/>
              <a:t>nebibliometrizovatelné</a:t>
            </a:r>
            <a:r>
              <a:rPr lang="cs-CZ" sz="2200" b="1" dirty="0"/>
              <a:t> výsledky</a:t>
            </a:r>
            <a:r>
              <a:rPr lang="cs-CZ" sz="2200" dirty="0"/>
              <a:t>, které byly hodnoceny externími hodnotiteli </a:t>
            </a:r>
            <a:r>
              <a:rPr lang="cs-CZ" sz="2200" b="1" dirty="0"/>
              <a:t>dle společenské relevance</a:t>
            </a:r>
            <a:r>
              <a:rPr lang="cs-CZ" sz="2200" dirty="0"/>
              <a:t>; limit 10% výsledků 2016; rok 2019 – </a:t>
            </a:r>
            <a:r>
              <a:rPr lang="cs-CZ" sz="2200" b="1" dirty="0"/>
              <a:t>excelence</a:t>
            </a:r>
            <a:r>
              <a:rPr lang="cs-CZ" sz="2200" dirty="0"/>
              <a:t> nebo </a:t>
            </a:r>
            <a:r>
              <a:rPr lang="cs-CZ" sz="2200" b="1" dirty="0"/>
              <a:t>společenská relevance </a:t>
            </a:r>
            <a:r>
              <a:rPr lang="cs-CZ" sz="2200" dirty="0"/>
              <a:t>(</a:t>
            </a:r>
            <a:r>
              <a:rPr lang="cs-CZ" sz="2200" b="1" dirty="0"/>
              <a:t>v roce 2020 jakékoliv špičkové výsledky, včetně </a:t>
            </a:r>
            <a:r>
              <a:rPr lang="cs-CZ" sz="2200" b="1" dirty="0" err="1"/>
              <a:t>bibliometrizovatelných</a:t>
            </a:r>
            <a:r>
              <a:rPr lang="cs-CZ" sz="2200" dirty="0"/>
              <a:t>);</a:t>
            </a:r>
          </a:p>
          <a:p>
            <a:endParaRPr lang="cs-CZ" sz="1800" dirty="0"/>
          </a:p>
          <a:p>
            <a:r>
              <a:rPr lang="cs-CZ" sz="2500" b="1" dirty="0">
                <a:solidFill>
                  <a:srgbClr val="0070C0"/>
                </a:solidFill>
              </a:rPr>
              <a:t>MODUL 2 </a:t>
            </a:r>
            <a:r>
              <a:rPr lang="cs-CZ" sz="2500" b="1" dirty="0"/>
              <a:t>- </a:t>
            </a:r>
            <a:r>
              <a:rPr lang="cs-CZ" sz="2000" b="1" dirty="0"/>
              <a:t>Výkonnost výzkumu</a:t>
            </a:r>
          </a:p>
          <a:p>
            <a:pPr marL="0" indent="0">
              <a:buNone/>
            </a:pPr>
            <a:r>
              <a:rPr lang="cs-CZ" sz="2200" dirty="0"/>
              <a:t>Celkový výkonnostní profil výzkumu; oborová a institucionální </a:t>
            </a:r>
            <a:r>
              <a:rPr lang="cs-CZ" sz="2200" b="1" dirty="0" err="1"/>
              <a:t>bibliometrie</a:t>
            </a:r>
            <a:r>
              <a:rPr lang="cs-CZ" sz="2200" b="1" dirty="0"/>
              <a:t> s využitím AIS a v mezinárodním srovnání</a:t>
            </a:r>
            <a:r>
              <a:rPr lang="cs-CZ" sz="2200" dirty="0"/>
              <a:t>; v diskuzi je komplementární analýza ČKR a zohlednění oborového </a:t>
            </a:r>
            <a:r>
              <a:rPr lang="cs-CZ" sz="2000" dirty="0"/>
              <a:t>DKRVO a/nebo FTE</a:t>
            </a:r>
          </a:p>
          <a:p>
            <a:pPr marL="0" indent="0">
              <a:buNone/>
            </a:pPr>
            <a:endParaRPr lang="cs-CZ" sz="2000" dirty="0"/>
          </a:p>
          <a:p>
            <a:r>
              <a:rPr lang="cs-CZ" sz="2500" b="1" dirty="0">
                <a:solidFill>
                  <a:srgbClr val="0070C0"/>
                </a:solidFill>
              </a:rPr>
              <a:t>MODUL 3 </a:t>
            </a:r>
            <a:r>
              <a:rPr lang="cs-CZ" sz="2000" b="1" dirty="0"/>
              <a:t>– Společenská relevance</a:t>
            </a:r>
          </a:p>
          <a:p>
            <a:pPr marL="0" indent="0">
              <a:buNone/>
            </a:pPr>
            <a:r>
              <a:rPr lang="cs-CZ" sz="2200" b="1" dirty="0"/>
              <a:t>Výsledky s ekonomickým nebo společenským dopadem</a:t>
            </a:r>
            <a:r>
              <a:rPr lang="cs-CZ" sz="2200" dirty="0"/>
              <a:t>, přenos výsledků do praxe, spolupráce s aplikační sférou, transfer technologií…;</a:t>
            </a:r>
          </a:p>
          <a:p>
            <a:endParaRPr lang="cs-CZ" sz="1800" dirty="0"/>
          </a:p>
          <a:p>
            <a:r>
              <a:rPr lang="cs-CZ" sz="2500" b="1" dirty="0">
                <a:solidFill>
                  <a:srgbClr val="0070C0"/>
                </a:solidFill>
              </a:rPr>
              <a:t>MODUL 4 </a:t>
            </a:r>
            <a:r>
              <a:rPr lang="cs-CZ" sz="2000" b="1" dirty="0"/>
              <a:t>– </a:t>
            </a:r>
            <a:r>
              <a:rPr lang="cs-CZ" sz="2000" b="1" dirty="0" err="1"/>
              <a:t>Viabilita</a:t>
            </a:r>
            <a:endParaRPr lang="cs-CZ" sz="2000" b="1" dirty="0"/>
          </a:p>
          <a:p>
            <a:pPr marL="0" indent="0">
              <a:buNone/>
            </a:pPr>
            <a:r>
              <a:rPr lang="cs-CZ" sz="2200" b="1" dirty="0"/>
              <a:t>Výzkumné prostředí instituce </a:t>
            </a:r>
            <a:r>
              <a:rPr lang="cs-CZ" sz="2200" dirty="0"/>
              <a:t>– tj. řízení HR, PhD, „</a:t>
            </a:r>
            <a:r>
              <a:rPr lang="cs-CZ" sz="2200" dirty="0" err="1"/>
              <a:t>recruitment</a:t>
            </a:r>
            <a:r>
              <a:rPr lang="cs-CZ" sz="2200" dirty="0"/>
              <a:t>“, infrastruktury a sdílení přístrojů, úspěšné zapojení akademiků do mezinárodního výzkumného prostředí…;</a:t>
            </a:r>
          </a:p>
          <a:p>
            <a:endParaRPr lang="cs-CZ" sz="1800" dirty="0"/>
          </a:p>
          <a:p>
            <a:r>
              <a:rPr lang="cs-CZ" sz="2500" b="1" dirty="0">
                <a:solidFill>
                  <a:srgbClr val="0070C0"/>
                </a:solidFill>
              </a:rPr>
              <a:t>MODUL 5 </a:t>
            </a:r>
            <a:r>
              <a:rPr lang="cs-CZ" sz="2000" b="1" dirty="0"/>
              <a:t>– Strategie a koncepce</a:t>
            </a:r>
          </a:p>
          <a:p>
            <a:pPr marL="0" indent="0">
              <a:buNone/>
            </a:pPr>
            <a:r>
              <a:rPr lang="cs-CZ" sz="2200" b="1" dirty="0"/>
              <a:t>Strategie a vize výzkumu</a:t>
            </a:r>
            <a:r>
              <a:rPr lang="cs-CZ" sz="2200" dirty="0"/>
              <a:t>, dlouhodobý záměr, etika výzkumu, OA/OS, žebříčky univerzit….</a:t>
            </a:r>
          </a:p>
          <a:p>
            <a:endParaRPr lang="cs-CZ" sz="1200" dirty="0">
              <a:latin typeface="Tw Cen MT" panose="020B0602020104020603" pitchFamily="34" charset="-18"/>
            </a:endParaRPr>
          </a:p>
        </p:txBody>
      </p:sp>
      <p:sp>
        <p:nvSpPr>
          <p:cNvPr id="6" name="Obdélník 5">
            <a:extLst>
              <a:ext uri="{FF2B5EF4-FFF2-40B4-BE49-F238E27FC236}">
                <a16:creationId xmlns:a16="http://schemas.microsoft.com/office/drawing/2014/main" id="{12FF8CE4-9A65-0C41-AEA2-0F1DFEC06DAB}"/>
              </a:ext>
            </a:extLst>
          </p:cNvPr>
          <p:cNvSpPr/>
          <p:nvPr/>
        </p:nvSpPr>
        <p:spPr bwMode="auto">
          <a:xfrm>
            <a:off x="1041401" y="1798658"/>
            <a:ext cx="8521498" cy="1886651"/>
          </a:xfrm>
          <a:prstGeom prst="rect">
            <a:avLst/>
          </a:prstGeom>
          <a:noFill/>
          <a:ln w="76200" cap="flat" cmpd="sng" algn="ctr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cs-CZ" sz="1800"/>
          </a:p>
        </p:txBody>
      </p:sp>
      <p:sp>
        <p:nvSpPr>
          <p:cNvPr id="7" name="TextovéPole 6">
            <a:extLst>
              <a:ext uri="{FF2B5EF4-FFF2-40B4-BE49-F238E27FC236}">
                <a16:creationId xmlns:a16="http://schemas.microsoft.com/office/drawing/2014/main" id="{136677F4-AA4D-C646-84AF-180E1891A258}"/>
              </a:ext>
            </a:extLst>
          </p:cNvPr>
          <p:cNvSpPr txBox="1"/>
          <p:nvPr/>
        </p:nvSpPr>
        <p:spPr>
          <a:xfrm>
            <a:off x="2069240" y="1039530"/>
            <a:ext cx="1019381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3200" b="1" dirty="0">
                <a:solidFill>
                  <a:srgbClr val="FF0000"/>
                </a:solidFill>
                <a:latin typeface="Tw Cen MT" panose="020B0602020104020603" pitchFamily="34" charset="-18"/>
              </a:rPr>
              <a:t>Přechodné implementační období 2017-2019</a:t>
            </a:r>
            <a:r>
              <a:rPr lang="cs-CZ" sz="1800" b="1" dirty="0">
                <a:solidFill>
                  <a:srgbClr val="FF0000"/>
                </a:solidFill>
                <a:latin typeface="Tw Cen MT" panose="020B0602020104020603" pitchFamily="34" charset="-18"/>
              </a:rPr>
              <a:t>; </a:t>
            </a:r>
            <a:r>
              <a:rPr lang="cs-CZ" sz="1800" b="1" dirty="0">
                <a:latin typeface="Tw Cen MT" panose="020B0602020104020603" pitchFamily="34" charset="-18"/>
              </a:rPr>
              <a:t>plný náběh 2020/2021</a:t>
            </a:r>
          </a:p>
        </p:txBody>
      </p:sp>
      <p:sp>
        <p:nvSpPr>
          <p:cNvPr id="9" name="Pravá složená závorka 8">
            <a:extLst>
              <a:ext uri="{FF2B5EF4-FFF2-40B4-BE49-F238E27FC236}">
                <a16:creationId xmlns:a16="http://schemas.microsoft.com/office/drawing/2014/main" id="{BC585683-9FE1-F94B-990C-3049452E9ED0}"/>
              </a:ext>
            </a:extLst>
          </p:cNvPr>
          <p:cNvSpPr/>
          <p:nvPr/>
        </p:nvSpPr>
        <p:spPr>
          <a:xfrm>
            <a:off x="9723983" y="1948143"/>
            <a:ext cx="154868" cy="1480857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cs-CZ" sz="1800"/>
          </a:p>
        </p:txBody>
      </p:sp>
      <p:sp>
        <p:nvSpPr>
          <p:cNvPr id="10" name="TextovéPole 9">
            <a:extLst>
              <a:ext uri="{FF2B5EF4-FFF2-40B4-BE49-F238E27FC236}">
                <a16:creationId xmlns:a16="http://schemas.microsoft.com/office/drawing/2014/main" id="{A4298E4E-9562-7F46-B6A3-66B3C9AF323C}"/>
              </a:ext>
            </a:extLst>
          </p:cNvPr>
          <p:cNvSpPr txBox="1"/>
          <p:nvPr/>
        </p:nvSpPr>
        <p:spPr>
          <a:xfrm>
            <a:off x="9808158" y="1891905"/>
            <a:ext cx="800219" cy="1978411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r>
              <a:rPr lang="cs-CZ" sz="2000" dirty="0"/>
              <a:t>Odborné panely Úřadu vlády</a:t>
            </a:r>
          </a:p>
        </p:txBody>
      </p:sp>
      <p:sp>
        <p:nvSpPr>
          <p:cNvPr id="11" name="TextovéPole 10">
            <a:extLst>
              <a:ext uri="{FF2B5EF4-FFF2-40B4-BE49-F238E27FC236}">
                <a16:creationId xmlns:a16="http://schemas.microsoft.com/office/drawing/2014/main" id="{FC6DFB2D-1479-2F40-8F41-C5C9DF45B289}"/>
              </a:ext>
            </a:extLst>
          </p:cNvPr>
          <p:cNvSpPr txBox="1"/>
          <p:nvPr/>
        </p:nvSpPr>
        <p:spPr>
          <a:xfrm>
            <a:off x="10092939" y="4005273"/>
            <a:ext cx="492443" cy="2098242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r>
              <a:rPr lang="cs-CZ" sz="2000" dirty="0"/>
              <a:t>Poskytovatelé/VO</a:t>
            </a:r>
          </a:p>
        </p:txBody>
      </p:sp>
      <p:sp>
        <p:nvSpPr>
          <p:cNvPr id="12" name="Pravá složená závorka 8">
            <a:extLst>
              <a:ext uri="{FF2B5EF4-FFF2-40B4-BE49-F238E27FC236}">
                <a16:creationId xmlns:a16="http://schemas.microsoft.com/office/drawing/2014/main" id="{710C5CCB-7677-6C45-9425-D12ADA266B6F}"/>
              </a:ext>
            </a:extLst>
          </p:cNvPr>
          <p:cNvSpPr/>
          <p:nvPr/>
        </p:nvSpPr>
        <p:spPr>
          <a:xfrm>
            <a:off x="9723983" y="3497543"/>
            <a:ext cx="154868" cy="2605972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cs-CZ" sz="1800"/>
          </a:p>
        </p:txBody>
      </p:sp>
    </p:spTree>
    <p:extLst>
      <p:ext uri="{BB962C8B-B14F-4D97-AF65-F5344CB8AC3E}">
        <p14:creationId xmlns:p14="http://schemas.microsoft.com/office/powerpoint/2010/main" val="41090146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1">
            <a:extLst>
              <a:ext uri="{FF2B5EF4-FFF2-40B4-BE49-F238E27FC236}">
                <a16:creationId xmlns:a16="http://schemas.microsoft.com/office/drawing/2014/main" id="{3EBB8DC3-073E-7949-BDE6-3445A2ABB0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944" y="331093"/>
            <a:ext cx="8086635" cy="647700"/>
          </a:xfrm>
        </p:spPr>
        <p:txBody>
          <a:bodyPr>
            <a:normAutofit/>
          </a:bodyPr>
          <a:lstStyle/>
          <a:p>
            <a:r>
              <a:rPr lang="cs-CZ" sz="4000" b="1" dirty="0">
                <a:solidFill>
                  <a:srgbClr val="0070C0"/>
                </a:solidFill>
                <a:latin typeface="+mn-lt"/>
              </a:rPr>
              <a:t>M17+ zahrnuje 5 modulů</a:t>
            </a:r>
          </a:p>
        </p:txBody>
      </p:sp>
      <p:sp>
        <p:nvSpPr>
          <p:cNvPr id="5" name="Zástupný symbol pro text 4">
            <a:extLst>
              <a:ext uri="{FF2B5EF4-FFF2-40B4-BE49-F238E27FC236}">
                <a16:creationId xmlns:a16="http://schemas.microsoft.com/office/drawing/2014/main" id="{1C2789CF-72C3-9945-8B38-A6260A213C6D}"/>
              </a:ext>
            </a:extLst>
          </p:cNvPr>
          <p:cNvSpPr txBox="1">
            <a:spLocks/>
          </p:cNvSpPr>
          <p:nvPr/>
        </p:nvSpPr>
        <p:spPr>
          <a:xfrm>
            <a:off x="1200993" y="2034795"/>
            <a:ext cx="8376313" cy="4106864"/>
          </a:xfrm>
          <a:prstGeom prst="rect">
            <a:avLst/>
          </a:prstGeom>
        </p:spPr>
        <p:txBody>
          <a:bodyPr>
            <a:normAutofit fontScale="5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sz="2500" b="1" dirty="0">
                <a:solidFill>
                  <a:srgbClr val="0070C0"/>
                </a:solidFill>
              </a:rPr>
              <a:t>MODUL 1 </a:t>
            </a:r>
            <a:r>
              <a:rPr lang="cs-CZ" sz="2500" b="1" dirty="0"/>
              <a:t>- </a:t>
            </a:r>
            <a:r>
              <a:rPr lang="cs-CZ" sz="2000" b="1" dirty="0"/>
              <a:t>Kvalita vybraných výsledků</a:t>
            </a:r>
          </a:p>
          <a:p>
            <a:pPr marL="0" indent="0">
              <a:buNone/>
            </a:pPr>
            <a:r>
              <a:rPr lang="cs-CZ" sz="2200" dirty="0"/>
              <a:t>Tzv. </a:t>
            </a:r>
            <a:r>
              <a:rPr lang="cs-CZ" sz="2200" b="1" dirty="0" err="1"/>
              <a:t>nebibliometrizovatelné</a:t>
            </a:r>
            <a:r>
              <a:rPr lang="cs-CZ" sz="2200" b="1" dirty="0"/>
              <a:t> výsledky</a:t>
            </a:r>
            <a:r>
              <a:rPr lang="cs-CZ" sz="2200" dirty="0"/>
              <a:t>, které byly hodnoceny externími hodnotiteli </a:t>
            </a:r>
            <a:r>
              <a:rPr lang="cs-CZ" sz="2200" b="1" dirty="0"/>
              <a:t>dle společenské relevance</a:t>
            </a:r>
            <a:r>
              <a:rPr lang="cs-CZ" sz="2200" dirty="0"/>
              <a:t>; limit 10% výsledků 2016; rok 2019 – </a:t>
            </a:r>
            <a:r>
              <a:rPr lang="cs-CZ" sz="2200" b="1" dirty="0"/>
              <a:t>excelence</a:t>
            </a:r>
            <a:r>
              <a:rPr lang="cs-CZ" sz="2200" dirty="0"/>
              <a:t> nebo </a:t>
            </a:r>
            <a:r>
              <a:rPr lang="cs-CZ" sz="2200" b="1" dirty="0"/>
              <a:t>společenská relevance </a:t>
            </a:r>
            <a:r>
              <a:rPr lang="cs-CZ" sz="2200" dirty="0"/>
              <a:t>(</a:t>
            </a:r>
            <a:r>
              <a:rPr lang="cs-CZ" sz="2200" b="1" dirty="0"/>
              <a:t>v roce 2020 jakékoliv špičkové výsledky, včetně </a:t>
            </a:r>
            <a:r>
              <a:rPr lang="cs-CZ" sz="2200" b="1" dirty="0" err="1"/>
              <a:t>bibliometrizovatelných</a:t>
            </a:r>
            <a:r>
              <a:rPr lang="cs-CZ" sz="2200" dirty="0"/>
              <a:t>);</a:t>
            </a:r>
          </a:p>
          <a:p>
            <a:endParaRPr lang="cs-CZ" sz="1800" dirty="0"/>
          </a:p>
          <a:p>
            <a:r>
              <a:rPr lang="cs-CZ" sz="2500" b="1" dirty="0">
                <a:solidFill>
                  <a:srgbClr val="0070C0"/>
                </a:solidFill>
              </a:rPr>
              <a:t>MODUL 2 </a:t>
            </a:r>
            <a:r>
              <a:rPr lang="cs-CZ" sz="2500" b="1" dirty="0"/>
              <a:t>- </a:t>
            </a:r>
            <a:r>
              <a:rPr lang="cs-CZ" sz="2000" b="1" dirty="0"/>
              <a:t>Výkonnost výzkumu</a:t>
            </a:r>
          </a:p>
          <a:p>
            <a:pPr marL="0" indent="0">
              <a:buNone/>
            </a:pPr>
            <a:r>
              <a:rPr lang="cs-CZ" sz="2200" dirty="0"/>
              <a:t>Celkový výkonnostní profil výzkumu; oborová a institucionální </a:t>
            </a:r>
            <a:r>
              <a:rPr lang="cs-CZ" sz="2200" b="1" dirty="0" err="1"/>
              <a:t>bibliometrie</a:t>
            </a:r>
            <a:r>
              <a:rPr lang="cs-CZ" sz="2200" b="1" dirty="0"/>
              <a:t> s využitím AIS a v mezinárodním srovnání</a:t>
            </a:r>
            <a:r>
              <a:rPr lang="cs-CZ" sz="2200" dirty="0"/>
              <a:t>; v diskuzi je komplementární analýza ČKR a zohlednění oborového </a:t>
            </a:r>
            <a:r>
              <a:rPr lang="cs-CZ" sz="2000" dirty="0"/>
              <a:t>DKRVO a/nebo FTE</a:t>
            </a:r>
          </a:p>
          <a:p>
            <a:pPr marL="0" indent="0">
              <a:buNone/>
            </a:pPr>
            <a:endParaRPr lang="cs-CZ" sz="2000" dirty="0"/>
          </a:p>
          <a:p>
            <a:r>
              <a:rPr lang="cs-CZ" sz="2500" b="1" dirty="0">
                <a:solidFill>
                  <a:srgbClr val="0070C0"/>
                </a:solidFill>
              </a:rPr>
              <a:t>MODUL 3 </a:t>
            </a:r>
            <a:r>
              <a:rPr lang="cs-CZ" sz="2000" b="1" dirty="0"/>
              <a:t>– Společenská relevance</a:t>
            </a:r>
          </a:p>
          <a:p>
            <a:pPr marL="0" indent="0">
              <a:buNone/>
            </a:pPr>
            <a:r>
              <a:rPr lang="cs-CZ" sz="2200" b="1" dirty="0"/>
              <a:t>Výsledky s ekonomickým nebo společenským dopadem</a:t>
            </a:r>
            <a:r>
              <a:rPr lang="cs-CZ" sz="2200" dirty="0"/>
              <a:t>, přenos výsledků do praxe, spolupráce s aplikační sférou, transfer technologií…;</a:t>
            </a:r>
          </a:p>
          <a:p>
            <a:endParaRPr lang="cs-CZ" sz="1800" dirty="0"/>
          </a:p>
          <a:p>
            <a:r>
              <a:rPr lang="cs-CZ" sz="2500" b="1" dirty="0">
                <a:solidFill>
                  <a:srgbClr val="0070C0"/>
                </a:solidFill>
              </a:rPr>
              <a:t>MODUL 4 </a:t>
            </a:r>
            <a:r>
              <a:rPr lang="cs-CZ" sz="2000" b="1" dirty="0"/>
              <a:t>– </a:t>
            </a:r>
            <a:r>
              <a:rPr lang="cs-CZ" sz="2000" b="1" dirty="0" err="1"/>
              <a:t>Viabilita</a:t>
            </a:r>
            <a:endParaRPr lang="cs-CZ" sz="2000" b="1" dirty="0"/>
          </a:p>
          <a:p>
            <a:pPr marL="0" indent="0">
              <a:buNone/>
            </a:pPr>
            <a:r>
              <a:rPr lang="cs-CZ" sz="2200" b="1" dirty="0"/>
              <a:t>Výzkumné prostředí instituce </a:t>
            </a:r>
            <a:r>
              <a:rPr lang="cs-CZ" sz="2200" dirty="0"/>
              <a:t>– tj. řízení HR, PhD, „</a:t>
            </a:r>
            <a:r>
              <a:rPr lang="cs-CZ" sz="2200" dirty="0" err="1"/>
              <a:t>recruitment</a:t>
            </a:r>
            <a:r>
              <a:rPr lang="cs-CZ" sz="2200" dirty="0"/>
              <a:t>“, infrastruktury a sdílení přístrojů, úspěšné zapojení akademiků do mezinárodního výzkumného prostředí…;</a:t>
            </a:r>
          </a:p>
          <a:p>
            <a:endParaRPr lang="cs-CZ" sz="1800" dirty="0"/>
          </a:p>
          <a:p>
            <a:r>
              <a:rPr lang="cs-CZ" sz="2500" b="1" dirty="0">
                <a:solidFill>
                  <a:srgbClr val="0070C0"/>
                </a:solidFill>
              </a:rPr>
              <a:t>MODUL 5 </a:t>
            </a:r>
            <a:r>
              <a:rPr lang="cs-CZ" sz="2000" b="1" dirty="0"/>
              <a:t>– Strategie a koncepce</a:t>
            </a:r>
          </a:p>
          <a:p>
            <a:pPr marL="0" indent="0">
              <a:buNone/>
            </a:pPr>
            <a:r>
              <a:rPr lang="cs-CZ" sz="2200" b="1" dirty="0"/>
              <a:t>Strategie a vize výzkumu</a:t>
            </a:r>
            <a:r>
              <a:rPr lang="cs-CZ" sz="2200" dirty="0"/>
              <a:t>, dlouhodobý záměr, etika výzkumu, OA/OS, žebříčky univerzit….</a:t>
            </a:r>
          </a:p>
          <a:p>
            <a:endParaRPr lang="cs-CZ" sz="1200" dirty="0">
              <a:latin typeface="Tw Cen MT" panose="020B0602020104020603" pitchFamily="34" charset="-18"/>
            </a:endParaRPr>
          </a:p>
        </p:txBody>
      </p:sp>
      <p:sp>
        <p:nvSpPr>
          <p:cNvPr id="6" name="Obdélník 5">
            <a:extLst>
              <a:ext uri="{FF2B5EF4-FFF2-40B4-BE49-F238E27FC236}">
                <a16:creationId xmlns:a16="http://schemas.microsoft.com/office/drawing/2014/main" id="{12FF8CE4-9A65-0C41-AEA2-0F1DFEC06DAB}"/>
              </a:ext>
            </a:extLst>
          </p:cNvPr>
          <p:cNvSpPr/>
          <p:nvPr/>
        </p:nvSpPr>
        <p:spPr bwMode="auto">
          <a:xfrm>
            <a:off x="1041401" y="1891905"/>
            <a:ext cx="8521498" cy="4407295"/>
          </a:xfrm>
          <a:prstGeom prst="rect">
            <a:avLst/>
          </a:prstGeom>
          <a:noFill/>
          <a:ln w="76200" cap="flat" cmpd="sng" algn="ctr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cs-CZ" sz="1800"/>
          </a:p>
        </p:txBody>
      </p:sp>
      <p:sp>
        <p:nvSpPr>
          <p:cNvPr id="7" name="TextovéPole 6">
            <a:extLst>
              <a:ext uri="{FF2B5EF4-FFF2-40B4-BE49-F238E27FC236}">
                <a16:creationId xmlns:a16="http://schemas.microsoft.com/office/drawing/2014/main" id="{136677F4-AA4D-C646-84AF-180E1891A258}"/>
              </a:ext>
            </a:extLst>
          </p:cNvPr>
          <p:cNvSpPr txBox="1"/>
          <p:nvPr/>
        </p:nvSpPr>
        <p:spPr>
          <a:xfrm>
            <a:off x="3440840" y="1226568"/>
            <a:ext cx="854432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800" b="1" dirty="0">
                <a:latin typeface="Tw Cen MT" panose="020B0602020104020603" pitchFamily="34" charset="-18"/>
              </a:rPr>
              <a:t>Přechodné implementační období 2017-2019; </a:t>
            </a:r>
            <a:r>
              <a:rPr lang="cs-CZ" sz="3200" b="1" dirty="0">
                <a:solidFill>
                  <a:srgbClr val="FF0000"/>
                </a:solidFill>
                <a:latin typeface="Tw Cen MT" panose="020B0602020104020603" pitchFamily="34" charset="-18"/>
              </a:rPr>
              <a:t>plný náběh 2020/2021</a:t>
            </a:r>
          </a:p>
        </p:txBody>
      </p:sp>
      <p:sp>
        <p:nvSpPr>
          <p:cNvPr id="9" name="Pravá složená závorka 8">
            <a:extLst>
              <a:ext uri="{FF2B5EF4-FFF2-40B4-BE49-F238E27FC236}">
                <a16:creationId xmlns:a16="http://schemas.microsoft.com/office/drawing/2014/main" id="{BC585683-9FE1-F94B-990C-3049452E9ED0}"/>
              </a:ext>
            </a:extLst>
          </p:cNvPr>
          <p:cNvSpPr/>
          <p:nvPr/>
        </p:nvSpPr>
        <p:spPr>
          <a:xfrm>
            <a:off x="9723983" y="1948143"/>
            <a:ext cx="154868" cy="1480857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cs-CZ" sz="1800"/>
          </a:p>
        </p:txBody>
      </p:sp>
      <p:sp>
        <p:nvSpPr>
          <p:cNvPr id="10" name="TextovéPole 9">
            <a:extLst>
              <a:ext uri="{FF2B5EF4-FFF2-40B4-BE49-F238E27FC236}">
                <a16:creationId xmlns:a16="http://schemas.microsoft.com/office/drawing/2014/main" id="{A4298E4E-9562-7F46-B6A3-66B3C9AF323C}"/>
              </a:ext>
            </a:extLst>
          </p:cNvPr>
          <p:cNvSpPr txBox="1"/>
          <p:nvPr/>
        </p:nvSpPr>
        <p:spPr>
          <a:xfrm>
            <a:off x="9808158" y="1891905"/>
            <a:ext cx="800219" cy="1978411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r>
              <a:rPr lang="cs-CZ" sz="2000" dirty="0"/>
              <a:t>Odborné panely Úřadu vlády</a:t>
            </a:r>
          </a:p>
        </p:txBody>
      </p:sp>
      <p:sp>
        <p:nvSpPr>
          <p:cNvPr id="11" name="TextovéPole 10">
            <a:extLst>
              <a:ext uri="{FF2B5EF4-FFF2-40B4-BE49-F238E27FC236}">
                <a16:creationId xmlns:a16="http://schemas.microsoft.com/office/drawing/2014/main" id="{FC6DFB2D-1479-2F40-8F41-C5C9DF45B289}"/>
              </a:ext>
            </a:extLst>
          </p:cNvPr>
          <p:cNvSpPr txBox="1"/>
          <p:nvPr/>
        </p:nvSpPr>
        <p:spPr>
          <a:xfrm>
            <a:off x="10092939" y="4005273"/>
            <a:ext cx="492443" cy="2098242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r>
              <a:rPr lang="cs-CZ" sz="2000" dirty="0"/>
              <a:t>Poskytovatelé/VO</a:t>
            </a:r>
          </a:p>
        </p:txBody>
      </p:sp>
      <p:sp>
        <p:nvSpPr>
          <p:cNvPr id="12" name="Pravá složená závorka 8">
            <a:extLst>
              <a:ext uri="{FF2B5EF4-FFF2-40B4-BE49-F238E27FC236}">
                <a16:creationId xmlns:a16="http://schemas.microsoft.com/office/drawing/2014/main" id="{710C5CCB-7677-6C45-9425-D12ADA266B6F}"/>
              </a:ext>
            </a:extLst>
          </p:cNvPr>
          <p:cNvSpPr/>
          <p:nvPr/>
        </p:nvSpPr>
        <p:spPr>
          <a:xfrm>
            <a:off x="9723983" y="3497543"/>
            <a:ext cx="154868" cy="2605972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cs-CZ" sz="1800"/>
          </a:p>
        </p:txBody>
      </p:sp>
    </p:spTree>
    <p:extLst>
      <p:ext uri="{BB962C8B-B14F-4D97-AF65-F5344CB8AC3E}">
        <p14:creationId xmlns:p14="http://schemas.microsoft.com/office/powerpoint/2010/main" val="27237640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1">
            <a:extLst>
              <a:ext uri="{FF2B5EF4-FFF2-40B4-BE49-F238E27FC236}">
                <a16:creationId xmlns:a16="http://schemas.microsoft.com/office/drawing/2014/main" id="{3EBB8DC3-073E-7949-BDE6-3445A2ABB0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944" y="331093"/>
            <a:ext cx="8086635" cy="647700"/>
          </a:xfrm>
        </p:spPr>
        <p:txBody>
          <a:bodyPr>
            <a:normAutofit/>
          </a:bodyPr>
          <a:lstStyle/>
          <a:p>
            <a:r>
              <a:rPr lang="cs-CZ" sz="4000" b="1" dirty="0">
                <a:solidFill>
                  <a:srgbClr val="0070C0"/>
                </a:solidFill>
                <a:latin typeface="+mn-lt"/>
              </a:rPr>
              <a:t>M17+ zahrnuje 5 modulů</a:t>
            </a:r>
          </a:p>
        </p:txBody>
      </p:sp>
      <p:sp>
        <p:nvSpPr>
          <p:cNvPr id="5" name="Zástupný symbol pro text 4">
            <a:extLst>
              <a:ext uri="{FF2B5EF4-FFF2-40B4-BE49-F238E27FC236}">
                <a16:creationId xmlns:a16="http://schemas.microsoft.com/office/drawing/2014/main" id="{1C2789CF-72C3-9945-8B38-A6260A213C6D}"/>
              </a:ext>
            </a:extLst>
          </p:cNvPr>
          <p:cNvSpPr txBox="1">
            <a:spLocks/>
          </p:cNvSpPr>
          <p:nvPr/>
        </p:nvSpPr>
        <p:spPr>
          <a:xfrm>
            <a:off x="1200993" y="2034795"/>
            <a:ext cx="8376313" cy="4106864"/>
          </a:xfrm>
          <a:prstGeom prst="rect">
            <a:avLst/>
          </a:prstGeom>
        </p:spPr>
        <p:txBody>
          <a:bodyPr>
            <a:normAutofit fontScale="5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sz="2500" b="1" dirty="0">
                <a:solidFill>
                  <a:srgbClr val="0070C0"/>
                </a:solidFill>
              </a:rPr>
              <a:t>MODUL 1 </a:t>
            </a:r>
            <a:r>
              <a:rPr lang="cs-CZ" sz="2500" b="1" dirty="0"/>
              <a:t>- </a:t>
            </a:r>
            <a:r>
              <a:rPr lang="cs-CZ" sz="2000" b="1" dirty="0"/>
              <a:t>Kvalita vybraných výsledků</a:t>
            </a:r>
          </a:p>
          <a:p>
            <a:pPr marL="0" indent="0">
              <a:buNone/>
            </a:pPr>
            <a:r>
              <a:rPr lang="cs-CZ" sz="2200" dirty="0"/>
              <a:t>Tzv. </a:t>
            </a:r>
            <a:r>
              <a:rPr lang="cs-CZ" sz="2200" b="1" dirty="0" err="1"/>
              <a:t>nebibliometrizovatelné</a:t>
            </a:r>
            <a:r>
              <a:rPr lang="cs-CZ" sz="2200" b="1" dirty="0"/>
              <a:t> výsledky</a:t>
            </a:r>
            <a:r>
              <a:rPr lang="cs-CZ" sz="2200" dirty="0"/>
              <a:t>, které byly hodnoceny externími hodnotiteli </a:t>
            </a:r>
            <a:r>
              <a:rPr lang="cs-CZ" sz="2200" b="1" dirty="0"/>
              <a:t>dle společenské relevance</a:t>
            </a:r>
            <a:r>
              <a:rPr lang="cs-CZ" sz="2200" dirty="0"/>
              <a:t>; limit 10% výsledků 2016; rok 2019 – </a:t>
            </a:r>
            <a:r>
              <a:rPr lang="cs-CZ" sz="2200" b="1" dirty="0"/>
              <a:t>excelence</a:t>
            </a:r>
            <a:r>
              <a:rPr lang="cs-CZ" sz="2200" dirty="0"/>
              <a:t> nebo </a:t>
            </a:r>
            <a:r>
              <a:rPr lang="cs-CZ" sz="2200" b="1" dirty="0"/>
              <a:t>společenská relevance </a:t>
            </a:r>
            <a:r>
              <a:rPr lang="cs-CZ" sz="2200" dirty="0"/>
              <a:t>(</a:t>
            </a:r>
            <a:r>
              <a:rPr lang="cs-CZ" sz="2200" b="1" dirty="0"/>
              <a:t>v roce 2020 jakékoliv špičkové výsledky, včetně </a:t>
            </a:r>
            <a:r>
              <a:rPr lang="cs-CZ" sz="2200" b="1" dirty="0" err="1"/>
              <a:t>bibliometrizovatelných</a:t>
            </a:r>
            <a:r>
              <a:rPr lang="cs-CZ" sz="2200" dirty="0"/>
              <a:t>);</a:t>
            </a:r>
          </a:p>
          <a:p>
            <a:endParaRPr lang="cs-CZ" sz="1800" dirty="0"/>
          </a:p>
          <a:p>
            <a:r>
              <a:rPr lang="cs-CZ" sz="2500" b="1" dirty="0">
                <a:solidFill>
                  <a:srgbClr val="0070C0"/>
                </a:solidFill>
              </a:rPr>
              <a:t>MODUL 2 </a:t>
            </a:r>
            <a:r>
              <a:rPr lang="cs-CZ" sz="2500" b="1" dirty="0"/>
              <a:t>- </a:t>
            </a:r>
            <a:r>
              <a:rPr lang="cs-CZ" sz="2000" b="1" dirty="0"/>
              <a:t>Výkonnost výzkumu</a:t>
            </a:r>
          </a:p>
          <a:p>
            <a:pPr marL="0" indent="0">
              <a:buNone/>
            </a:pPr>
            <a:r>
              <a:rPr lang="cs-CZ" sz="2200" dirty="0"/>
              <a:t>Celkový výkonnostní profil výzkumu; oborová a institucionální </a:t>
            </a:r>
            <a:r>
              <a:rPr lang="cs-CZ" sz="2200" b="1" dirty="0" err="1"/>
              <a:t>bibliometrie</a:t>
            </a:r>
            <a:r>
              <a:rPr lang="cs-CZ" sz="2200" b="1" dirty="0"/>
              <a:t> s využitím AIS a v mezinárodním srovnání</a:t>
            </a:r>
            <a:r>
              <a:rPr lang="cs-CZ" sz="2200" dirty="0"/>
              <a:t>; v diskuzi je komplementární analýza ČKR a zohlednění oborového </a:t>
            </a:r>
            <a:r>
              <a:rPr lang="cs-CZ" sz="2000" dirty="0"/>
              <a:t>DKRVO a/nebo FTE</a:t>
            </a:r>
          </a:p>
          <a:p>
            <a:pPr marL="0" indent="0">
              <a:buNone/>
            </a:pPr>
            <a:endParaRPr lang="cs-CZ" sz="2000" dirty="0"/>
          </a:p>
          <a:p>
            <a:r>
              <a:rPr lang="cs-CZ" sz="2500" b="1" dirty="0">
                <a:solidFill>
                  <a:srgbClr val="0070C0"/>
                </a:solidFill>
              </a:rPr>
              <a:t>MODUL 3 </a:t>
            </a:r>
            <a:r>
              <a:rPr lang="cs-CZ" sz="2000" b="1" dirty="0"/>
              <a:t>– Společenská relevance</a:t>
            </a:r>
          </a:p>
          <a:p>
            <a:pPr marL="0" indent="0">
              <a:buNone/>
            </a:pPr>
            <a:r>
              <a:rPr lang="cs-CZ" sz="2200" b="1" dirty="0"/>
              <a:t>Výsledky s ekonomickým nebo společenským dopadem</a:t>
            </a:r>
            <a:r>
              <a:rPr lang="cs-CZ" sz="2200" dirty="0"/>
              <a:t>, přenos výsledků do praxe, spolupráce s aplikační sférou, transfer technologií…;</a:t>
            </a:r>
          </a:p>
          <a:p>
            <a:endParaRPr lang="cs-CZ" sz="1800" dirty="0"/>
          </a:p>
          <a:p>
            <a:r>
              <a:rPr lang="cs-CZ" sz="2500" b="1" dirty="0">
                <a:solidFill>
                  <a:srgbClr val="0070C0"/>
                </a:solidFill>
              </a:rPr>
              <a:t>MODUL 4 </a:t>
            </a:r>
            <a:r>
              <a:rPr lang="cs-CZ" sz="2000" b="1" dirty="0"/>
              <a:t>– </a:t>
            </a:r>
            <a:r>
              <a:rPr lang="cs-CZ" sz="2000" b="1" dirty="0" err="1"/>
              <a:t>Viabilita</a:t>
            </a:r>
            <a:endParaRPr lang="cs-CZ" sz="2000" b="1" dirty="0"/>
          </a:p>
          <a:p>
            <a:pPr marL="0" indent="0">
              <a:buNone/>
            </a:pPr>
            <a:r>
              <a:rPr lang="cs-CZ" sz="2200" b="1" dirty="0"/>
              <a:t>Výzkumné prostředí instituce </a:t>
            </a:r>
            <a:r>
              <a:rPr lang="cs-CZ" sz="2200" dirty="0"/>
              <a:t>– tj. řízení HR, PhD, „</a:t>
            </a:r>
            <a:r>
              <a:rPr lang="cs-CZ" sz="2200" dirty="0" err="1"/>
              <a:t>recruitment</a:t>
            </a:r>
            <a:r>
              <a:rPr lang="cs-CZ" sz="2200" dirty="0"/>
              <a:t>“, infrastruktury a sdílení přístrojů, úspěšné zapojení akademiků do mezinárodního výzkumného prostředí…;</a:t>
            </a:r>
          </a:p>
          <a:p>
            <a:endParaRPr lang="cs-CZ" sz="1800" dirty="0"/>
          </a:p>
          <a:p>
            <a:r>
              <a:rPr lang="cs-CZ" sz="2500" b="1" dirty="0">
                <a:solidFill>
                  <a:srgbClr val="0070C0"/>
                </a:solidFill>
              </a:rPr>
              <a:t>MODUL 5 </a:t>
            </a:r>
            <a:r>
              <a:rPr lang="cs-CZ" sz="2000" b="1" dirty="0"/>
              <a:t>– Strategie a koncepce</a:t>
            </a:r>
          </a:p>
          <a:p>
            <a:pPr marL="0" indent="0">
              <a:buNone/>
            </a:pPr>
            <a:r>
              <a:rPr lang="cs-CZ" sz="2200" b="1" dirty="0"/>
              <a:t>Strategie a vize výzkumu</a:t>
            </a:r>
            <a:r>
              <a:rPr lang="cs-CZ" sz="2200" dirty="0"/>
              <a:t>, dlouhodobý záměr, etika výzkumu, OA/OS, žebříčky univerzit….</a:t>
            </a:r>
          </a:p>
          <a:p>
            <a:endParaRPr lang="cs-CZ" sz="1200" dirty="0">
              <a:latin typeface="Tw Cen MT" panose="020B0602020104020603" pitchFamily="34" charset="-18"/>
            </a:endParaRPr>
          </a:p>
        </p:txBody>
      </p:sp>
      <p:sp>
        <p:nvSpPr>
          <p:cNvPr id="6" name="Obdélník 5">
            <a:extLst>
              <a:ext uri="{FF2B5EF4-FFF2-40B4-BE49-F238E27FC236}">
                <a16:creationId xmlns:a16="http://schemas.microsoft.com/office/drawing/2014/main" id="{12FF8CE4-9A65-0C41-AEA2-0F1DFEC06DAB}"/>
              </a:ext>
            </a:extLst>
          </p:cNvPr>
          <p:cNvSpPr/>
          <p:nvPr/>
        </p:nvSpPr>
        <p:spPr bwMode="auto">
          <a:xfrm>
            <a:off x="1041401" y="3678382"/>
            <a:ext cx="8521498" cy="2620818"/>
          </a:xfrm>
          <a:prstGeom prst="rect">
            <a:avLst/>
          </a:prstGeom>
          <a:noFill/>
          <a:ln w="76200" cap="flat" cmpd="sng" algn="ctr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cs-CZ" sz="1800"/>
          </a:p>
        </p:txBody>
      </p:sp>
      <p:sp>
        <p:nvSpPr>
          <p:cNvPr id="7" name="TextovéPole 6">
            <a:extLst>
              <a:ext uri="{FF2B5EF4-FFF2-40B4-BE49-F238E27FC236}">
                <a16:creationId xmlns:a16="http://schemas.microsoft.com/office/drawing/2014/main" id="{136677F4-AA4D-C646-84AF-180E1891A258}"/>
              </a:ext>
            </a:extLst>
          </p:cNvPr>
          <p:cNvSpPr txBox="1"/>
          <p:nvPr/>
        </p:nvSpPr>
        <p:spPr>
          <a:xfrm>
            <a:off x="3440840" y="1226568"/>
            <a:ext cx="854432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800" b="1" dirty="0">
                <a:latin typeface="Tw Cen MT" panose="020B0602020104020603" pitchFamily="34" charset="-18"/>
              </a:rPr>
              <a:t>Přechodné implementační období 2017-2019; </a:t>
            </a:r>
            <a:r>
              <a:rPr lang="cs-CZ" sz="3200" b="1" dirty="0">
                <a:solidFill>
                  <a:srgbClr val="FF0000"/>
                </a:solidFill>
                <a:latin typeface="Tw Cen MT" panose="020B0602020104020603" pitchFamily="34" charset="-18"/>
              </a:rPr>
              <a:t>plný náběh 2020/2021</a:t>
            </a:r>
          </a:p>
        </p:txBody>
      </p:sp>
      <p:sp>
        <p:nvSpPr>
          <p:cNvPr id="9" name="Pravá složená závorka 8">
            <a:extLst>
              <a:ext uri="{FF2B5EF4-FFF2-40B4-BE49-F238E27FC236}">
                <a16:creationId xmlns:a16="http://schemas.microsoft.com/office/drawing/2014/main" id="{BC585683-9FE1-F94B-990C-3049452E9ED0}"/>
              </a:ext>
            </a:extLst>
          </p:cNvPr>
          <p:cNvSpPr/>
          <p:nvPr/>
        </p:nvSpPr>
        <p:spPr>
          <a:xfrm>
            <a:off x="9723983" y="1948143"/>
            <a:ext cx="154868" cy="1480857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cs-CZ" sz="1800"/>
          </a:p>
        </p:txBody>
      </p:sp>
      <p:sp>
        <p:nvSpPr>
          <p:cNvPr id="10" name="TextovéPole 9">
            <a:extLst>
              <a:ext uri="{FF2B5EF4-FFF2-40B4-BE49-F238E27FC236}">
                <a16:creationId xmlns:a16="http://schemas.microsoft.com/office/drawing/2014/main" id="{A4298E4E-9562-7F46-B6A3-66B3C9AF323C}"/>
              </a:ext>
            </a:extLst>
          </p:cNvPr>
          <p:cNvSpPr txBox="1"/>
          <p:nvPr/>
        </p:nvSpPr>
        <p:spPr>
          <a:xfrm>
            <a:off x="9808158" y="1891905"/>
            <a:ext cx="800219" cy="1978411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r>
              <a:rPr lang="cs-CZ" sz="2000" dirty="0"/>
              <a:t>Odborné panely Úřadu vlády</a:t>
            </a:r>
          </a:p>
        </p:txBody>
      </p:sp>
      <p:sp>
        <p:nvSpPr>
          <p:cNvPr id="11" name="TextovéPole 10">
            <a:extLst>
              <a:ext uri="{FF2B5EF4-FFF2-40B4-BE49-F238E27FC236}">
                <a16:creationId xmlns:a16="http://schemas.microsoft.com/office/drawing/2014/main" id="{FC6DFB2D-1479-2F40-8F41-C5C9DF45B289}"/>
              </a:ext>
            </a:extLst>
          </p:cNvPr>
          <p:cNvSpPr txBox="1"/>
          <p:nvPr/>
        </p:nvSpPr>
        <p:spPr>
          <a:xfrm>
            <a:off x="10092939" y="4005273"/>
            <a:ext cx="492443" cy="2098242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r>
              <a:rPr lang="cs-CZ" sz="2000" dirty="0"/>
              <a:t>Poskytovatelé/VO</a:t>
            </a:r>
          </a:p>
        </p:txBody>
      </p:sp>
      <p:sp>
        <p:nvSpPr>
          <p:cNvPr id="12" name="Pravá složená závorka 8">
            <a:extLst>
              <a:ext uri="{FF2B5EF4-FFF2-40B4-BE49-F238E27FC236}">
                <a16:creationId xmlns:a16="http://schemas.microsoft.com/office/drawing/2014/main" id="{710C5CCB-7677-6C45-9425-D12ADA266B6F}"/>
              </a:ext>
            </a:extLst>
          </p:cNvPr>
          <p:cNvSpPr/>
          <p:nvPr/>
        </p:nvSpPr>
        <p:spPr>
          <a:xfrm>
            <a:off x="9723983" y="3497543"/>
            <a:ext cx="154868" cy="2605972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cs-CZ" sz="1800"/>
          </a:p>
        </p:txBody>
      </p:sp>
    </p:spTree>
    <p:extLst>
      <p:ext uri="{BB962C8B-B14F-4D97-AF65-F5344CB8AC3E}">
        <p14:creationId xmlns:p14="http://schemas.microsoft.com/office/powerpoint/2010/main" val="31545373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7234E424-5A26-AA40-9D60-4B55A72536F3}"/>
              </a:ext>
            </a:extLst>
          </p:cNvPr>
          <p:cNvSpPr txBox="1"/>
          <p:nvPr/>
        </p:nvSpPr>
        <p:spPr>
          <a:xfrm>
            <a:off x="1053527" y="67696"/>
            <a:ext cx="94094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cs-CZ" sz="3200" b="1" dirty="0">
                <a:solidFill>
                  <a:srgbClr val="0070C0"/>
                </a:solidFill>
              </a:rPr>
              <a:t>Důležité termíny, parametry a limity pro hodnocení VŠ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FBB93A1-2D3C-CC48-8FA6-00F0BEE4EA07}"/>
              </a:ext>
            </a:extLst>
          </p:cNvPr>
          <p:cNvSpPr txBox="1"/>
          <p:nvPr/>
        </p:nvSpPr>
        <p:spPr>
          <a:xfrm>
            <a:off x="114300" y="820741"/>
            <a:ext cx="11842094" cy="72173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2400"/>
              </a:spcAft>
              <a:buFont typeface="Arial" panose="020B0604020202020204" pitchFamily="34" charset="0"/>
              <a:buChar char="•"/>
            </a:pPr>
            <a:r>
              <a:rPr lang="cs-CZ" sz="1600" b="1" dirty="0"/>
              <a:t>Věcné dopracování M3, M4 a M5 schváleno v říjnu 2018; kompletní metodika, včetně procesního nastavení, do 30.9.2019</a:t>
            </a:r>
          </a:p>
          <a:p>
            <a:pPr marL="285750" indent="-285750">
              <a:spcAft>
                <a:spcPts val="2400"/>
              </a:spcAft>
              <a:buFont typeface="Arial" panose="020B0604020202020204" pitchFamily="34" charset="0"/>
              <a:buChar char="•"/>
            </a:pPr>
            <a:r>
              <a:rPr lang="cs-CZ" sz="1600" b="1" dirty="0"/>
              <a:t>Forma </a:t>
            </a:r>
            <a:r>
              <a:rPr lang="cs-CZ" sz="1600" b="1" dirty="0" err="1"/>
              <a:t>sebeevaluační</a:t>
            </a:r>
            <a:r>
              <a:rPr lang="cs-CZ" sz="1600" b="1" dirty="0"/>
              <a:t> zprávy s textovou a tabulkovou částí 1x za 5 let; evaluační </a:t>
            </a:r>
            <a:r>
              <a:rPr lang="cs-CZ" sz="1600" b="1" dirty="0" err="1"/>
              <a:t>templát</a:t>
            </a:r>
            <a:endParaRPr lang="cs-CZ" sz="1600" b="1" dirty="0"/>
          </a:p>
          <a:p>
            <a:pPr marL="285750" indent="-285750">
              <a:spcAft>
                <a:spcPts val="2400"/>
              </a:spcAft>
              <a:buFont typeface="Arial" panose="020B0604020202020204" pitchFamily="34" charset="0"/>
              <a:buChar char="•"/>
            </a:pPr>
            <a:r>
              <a:rPr lang="cs-CZ" sz="1600" b="1" dirty="0"/>
              <a:t>Koordinace s formátem výroční zprávy, zprávy o hospodaření, IS </a:t>
            </a:r>
            <a:r>
              <a:rPr lang="cs-CZ" sz="1600" b="1" dirty="0" err="1"/>
              <a:t>VaVaI</a:t>
            </a:r>
            <a:r>
              <a:rPr lang="cs-CZ" sz="1600" b="1" dirty="0"/>
              <a:t> </a:t>
            </a:r>
            <a:r>
              <a:rPr lang="cs-CZ" sz="1600" b="1" dirty="0" err="1"/>
              <a:t>etc</a:t>
            </a:r>
            <a:r>
              <a:rPr lang="cs-CZ" sz="1600" b="1" dirty="0"/>
              <a:t>. z důvodu minimalizace zátěže;</a:t>
            </a:r>
          </a:p>
          <a:p>
            <a:pPr marL="285750" indent="-285750">
              <a:spcAft>
                <a:spcPts val="2400"/>
              </a:spcAft>
              <a:buFont typeface="Arial" panose="020B0604020202020204" pitchFamily="34" charset="0"/>
              <a:buChar char="•"/>
            </a:pPr>
            <a:r>
              <a:rPr lang="cs-CZ" sz="1600" b="1" dirty="0"/>
              <a:t>Počítá se s pilotním odzkoušením v roce 2019 (s dostatečným časem pro možné korekce </a:t>
            </a:r>
            <a:r>
              <a:rPr lang="cs-CZ" sz="1600" b="1"/>
              <a:t>a upřesnění</a:t>
            </a:r>
            <a:r>
              <a:rPr lang="cs-CZ" sz="1600" b="1" dirty="0"/>
              <a:t>);</a:t>
            </a:r>
          </a:p>
          <a:p>
            <a:pPr marL="285750" indent="-285750">
              <a:spcAft>
                <a:spcPts val="2400"/>
              </a:spcAft>
              <a:buFont typeface="Arial" panose="020B0604020202020204" pitchFamily="34" charset="0"/>
              <a:buChar char="•"/>
            </a:pPr>
            <a:r>
              <a:rPr lang="cs-CZ" sz="1600" b="1" dirty="0"/>
              <a:t>Váha modulu minimálně 10% s dominancí modulů 1, 2 a 3;</a:t>
            </a:r>
          </a:p>
          <a:p>
            <a:pPr marL="285750" indent="-285750">
              <a:spcAft>
                <a:spcPts val="2400"/>
              </a:spcAft>
              <a:buFont typeface="Arial" panose="020B0604020202020204" pitchFamily="34" charset="0"/>
              <a:buChar char="•"/>
            </a:pPr>
            <a:r>
              <a:rPr lang="cs-CZ" sz="1600" b="1" dirty="0"/>
              <a:t>Moduly 3 a 4 jsou retrospektivní, modul 5 je prospektivní;</a:t>
            </a:r>
          </a:p>
          <a:p>
            <a:pPr marL="285750" indent="-285750">
              <a:spcAft>
                <a:spcPts val="2400"/>
              </a:spcAft>
              <a:buFont typeface="Arial" panose="020B0604020202020204" pitchFamily="34" charset="0"/>
              <a:buChar char="•"/>
            </a:pPr>
            <a:r>
              <a:rPr lang="cs-CZ" sz="1600" b="1" dirty="0"/>
              <a:t>Modul 3 je fakultní (a </a:t>
            </a:r>
            <a:r>
              <a:rPr lang="cs-CZ" sz="1600" b="1" dirty="0" err="1"/>
              <a:t>kalibrovatelný</a:t>
            </a:r>
            <a:r>
              <a:rPr lang="cs-CZ" sz="1600" b="1" dirty="0"/>
              <a:t> dle oborů FORD), moduly 4 a 5 jsou za celou VŠ;</a:t>
            </a:r>
          </a:p>
          <a:p>
            <a:pPr marL="285750" indent="-285750">
              <a:spcAft>
                <a:spcPts val="2400"/>
              </a:spcAft>
              <a:buFont typeface="Arial" panose="020B0604020202020204" pitchFamily="34" charset="0"/>
              <a:buChar char="•"/>
            </a:pPr>
            <a:r>
              <a:rPr lang="cs-CZ" sz="1600" b="1" dirty="0"/>
              <a:t>Možnost realizace hodnocení, po splnění podmínek a „akreditaci“ MŠMT, interně a s pomocí zahraničních odborníků;</a:t>
            </a:r>
          </a:p>
          <a:p>
            <a:pPr marL="285750" indent="-285750">
              <a:spcAft>
                <a:spcPts val="2400"/>
              </a:spcAft>
              <a:buFont typeface="Arial" panose="020B0604020202020204" pitchFamily="34" charset="0"/>
              <a:buChar char="•"/>
            </a:pPr>
            <a:r>
              <a:rPr lang="cs-CZ" sz="1600" b="1" dirty="0"/>
              <a:t>Dvě cílové skupiny </a:t>
            </a:r>
            <a:r>
              <a:rPr lang="cs-CZ" sz="1600" b="1" dirty="0" err="1"/>
              <a:t>sebeevaluační</a:t>
            </a:r>
            <a:r>
              <a:rPr lang="cs-CZ" sz="1600" b="1" dirty="0"/>
              <a:t> zprávy – mezinárodní panel pro interní (formativní) hodnocení a MŠMT (převážně tabulková část);</a:t>
            </a:r>
          </a:p>
          <a:p>
            <a:pPr marL="285750" indent="-285750">
              <a:spcAft>
                <a:spcPts val="2400"/>
              </a:spcAft>
              <a:buFont typeface="Arial" panose="020B0604020202020204" pitchFamily="34" charset="0"/>
              <a:buChar char="•"/>
            </a:pPr>
            <a:r>
              <a:rPr lang="cs-CZ" sz="1600" b="1" dirty="0"/>
              <a:t>Angličtina jako jednací jazyk pro interní hodnocení;</a:t>
            </a:r>
          </a:p>
          <a:p>
            <a:pPr marL="285750" indent="-285750">
              <a:spcAft>
                <a:spcPts val="2400"/>
              </a:spcAft>
              <a:buFont typeface="Arial" panose="020B0604020202020204" pitchFamily="34" charset="0"/>
              <a:buChar char="•"/>
            </a:pPr>
            <a:r>
              <a:rPr lang="cs-CZ" sz="1600" b="1" dirty="0"/>
              <a:t>Konečný arbitr je MŠMT.</a:t>
            </a:r>
          </a:p>
          <a:p>
            <a:pPr>
              <a:spcAft>
                <a:spcPts val="1800"/>
              </a:spcAft>
            </a:pPr>
            <a:r>
              <a:rPr lang="cs-CZ" dirty="0"/>
              <a:t>  </a:t>
            </a:r>
          </a:p>
          <a:p>
            <a:pPr>
              <a:spcAft>
                <a:spcPts val="1800"/>
              </a:spcAft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6191947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2132</TotalTime>
  <Words>540</Words>
  <Application>Microsoft Macintosh PowerPoint</Application>
  <PresentationFormat>Širokoúhlá obrazovka</PresentationFormat>
  <Paragraphs>67</Paragraphs>
  <Slides>5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Tw Cen MT</vt:lpstr>
      <vt:lpstr>Office Theme</vt:lpstr>
      <vt:lpstr>Prezentace aplikace PowerPoint</vt:lpstr>
      <vt:lpstr>M17+ zahrnuje 5 modulů</vt:lpstr>
      <vt:lpstr>M17+ zahrnuje 5 modulů</vt:lpstr>
      <vt:lpstr>M17+ zahrnuje 5 modulů</vt:lpstr>
      <vt:lpstr>Prezentace aplikace PowerPoint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Petr Dvořák</dc:creator>
  <cp:lastModifiedBy>Petr Dvořák</cp:lastModifiedBy>
  <cp:revision>163</cp:revision>
  <cp:lastPrinted>2018-06-04T11:45:07Z</cp:lastPrinted>
  <dcterms:created xsi:type="dcterms:W3CDTF">2018-03-07T13:47:42Z</dcterms:created>
  <dcterms:modified xsi:type="dcterms:W3CDTF">2018-12-18T06:27:45Z</dcterms:modified>
</cp:coreProperties>
</file>