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6"/>
  </p:notesMasterIdLst>
  <p:sldIdLst>
    <p:sldId id="259" r:id="rId2"/>
    <p:sldId id="303" r:id="rId3"/>
    <p:sldId id="301" r:id="rId4"/>
    <p:sldId id="307" r:id="rId5"/>
    <p:sldId id="305" r:id="rId6"/>
    <p:sldId id="306" r:id="rId7"/>
    <p:sldId id="308" r:id="rId8"/>
    <p:sldId id="309" r:id="rId9"/>
    <p:sldId id="310" r:id="rId10"/>
    <p:sldId id="311" r:id="rId11"/>
    <p:sldId id="280" r:id="rId12"/>
    <p:sldId id="312" r:id="rId13"/>
    <p:sldId id="314" r:id="rId14"/>
    <p:sldId id="315" r:id="rId1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holová Kateřina" initials="MK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2" autoAdjust="0"/>
    <p:restoredTop sz="94660"/>
  </p:normalViewPr>
  <p:slideViewPr>
    <p:cSldViewPr>
      <p:cViewPr>
        <p:scale>
          <a:sx n="90" d="100"/>
          <a:sy n="90" d="100"/>
        </p:scale>
        <p:origin x="-148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20099-1F64-46E6-B967-FDA4B0B26C85}" type="datetimeFigureOut">
              <a:rPr lang="cs-CZ" smtClean="0"/>
              <a:pPr/>
              <a:t>7.6.2017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14E31-EF01-4672-8D44-95846F0440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8568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 dirty="0"/>
          </a:p>
        </p:txBody>
      </p:sp>
      <p:sp>
        <p:nvSpPr>
          <p:cNvPr id="31" name="Obdélník 30"/>
          <p:cNvSpPr/>
          <p:nvPr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symbol pro číslo snímku 22"/>
          <p:cNvSpPr txBox="1">
            <a:spLocks/>
          </p:cNvSpPr>
          <p:nvPr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8ED30-CFE6-459E-AD67-AB1966F0D5BD}" type="slidenum">
              <a:rPr kumimoji="0" lang="cs-CZ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" name="Obrázek 35" descr="logo_titul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071678"/>
            <a:ext cx="6643734" cy="10825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3429024" cy="500066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DB86F2-0B33-4B88-BABD-07B4E65788A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3" name="Zástupný symbol pro text 12"/>
          <p:cNvSpPr>
            <a:spLocks noGrp="1"/>
          </p:cNvSpPr>
          <p:nvPr>
            <p:ph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8ED30-CFE6-459E-AD67-AB1966F0D5BD}" type="slidenum">
              <a:rPr kumimoji="0" lang="cs-CZ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09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délník 26"/>
          <p:cNvSpPr/>
          <p:nvPr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072462" y="6500834"/>
            <a:ext cx="609600" cy="35719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fld id="{31DB86F2-0B33-4B88-BABD-07B4E65788A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28596" y="428604"/>
            <a:ext cx="6715172" cy="50006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cs-CZ" dirty="0" err="1" smtClean="0"/>
              <a:t>Titulka</a:t>
            </a:r>
            <a:endParaRPr kumimoji="0" lang="en-US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57158" y="6500834"/>
            <a:ext cx="5500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600" kern="1200" baseline="300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Sekce místopředsedy vlády pro vědu, výzkum a inovace | www.</a:t>
            </a:r>
            <a:r>
              <a:rPr lang="cs-CZ" sz="1600" kern="1200" baseline="3000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vyzkum.cz</a:t>
            </a:r>
            <a:endParaRPr lang="cs-CZ" sz="11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0" name="Přímá spojovací čára 29"/>
          <p:cNvCxnSpPr/>
          <p:nvPr/>
        </p:nvCxnSpPr>
        <p:spPr>
          <a:xfrm rot="10800000">
            <a:off x="428596" y="6500834"/>
            <a:ext cx="7429552" cy="1588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ázek 8" descr="linka_logo_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7265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vvi.cz/" TargetMode="External"/><Relationship Id="rId2" Type="http://schemas.openxmlformats.org/officeDocument/2006/relationships/hyperlink" Target="http://www.vyzkum.cz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IMPLEMENTACE METODIKY 17+ </a:t>
            </a:r>
            <a:br>
              <a:rPr lang="cs-CZ" dirty="0" smtClean="0"/>
            </a:br>
            <a:r>
              <a:rPr lang="cs-CZ" dirty="0" smtClean="0"/>
              <a:t>V ROCE 2017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945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Odborné panely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Odborné panely reprezentující šest oborových skupin sdružující obory definované podle </a:t>
            </a:r>
            <a:r>
              <a:rPr lang="cs-CZ" smtClean="0"/>
              <a:t>Převodníku oborů</a:t>
            </a:r>
          </a:p>
          <a:p>
            <a:pPr marL="0" indent="0">
              <a:buClrTx/>
              <a:buNone/>
            </a:pPr>
            <a:endParaRPr lang="cs-CZ" dirty="0" smtClean="0"/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Obory jsou zastoupeny vždy nejméně dvěma členy, a to s ohledem na </a:t>
            </a:r>
          </a:p>
          <a:p>
            <a:pPr marL="548640" lvl="2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100" dirty="0" smtClean="0"/>
              <a:t>zastoupení odborníků ze </a:t>
            </a:r>
            <a:r>
              <a:rPr lang="cs-CZ" sz="2100" smtClean="0"/>
              <a:t>základního výzkumu </a:t>
            </a:r>
            <a:endParaRPr lang="cs-CZ" sz="2100" dirty="0" smtClean="0"/>
          </a:p>
          <a:p>
            <a:pPr marL="548640" lvl="2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100" smtClean="0"/>
              <a:t>aplikovaného výzkumu </a:t>
            </a:r>
            <a:endParaRPr lang="cs-CZ" sz="2100" dirty="0" smtClean="0"/>
          </a:p>
          <a:p>
            <a:pPr marL="548640" lvl="2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100" dirty="0" smtClean="0"/>
              <a:t>odborníky z praxe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3495332" cy="500066"/>
          </a:xfrm>
        </p:spPr>
        <p:txBody>
          <a:bodyPr/>
          <a:lstStyle/>
          <a:p>
            <a:r>
              <a:rPr lang="cs-CZ" smtClean="0"/>
              <a:t>Odborné panely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11</a:t>
            </a:fld>
            <a:endParaRPr lang="cs-CZ"/>
          </a:p>
        </p:txBody>
      </p:sp>
      <p:pic>
        <p:nvPicPr>
          <p:cNvPr id="5" name="Zástupný symbol pro obsah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1527783"/>
            <a:ext cx="7013920" cy="494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4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Úloha odborných </a:t>
            </a:r>
            <a:r>
              <a:rPr lang="cs-CZ" dirty="0" smtClean="0"/>
              <a:t>panelů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lvl="1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400" dirty="0" smtClean="0"/>
              <a:t>Distribuce výsledků k recenznímu posouzení externím hodnotitelům na principu souladu zaměření výsledku s odborností hodnotitele (FORD, DETAILED FORD, klíčová </a:t>
            </a:r>
            <a:r>
              <a:rPr lang="cs-CZ" sz="2400" smtClean="0"/>
              <a:t>slova)</a:t>
            </a:r>
          </a:p>
          <a:p>
            <a:pPr marL="0" lvl="1" indent="0">
              <a:spcBef>
                <a:spcPts val="600"/>
              </a:spcBef>
              <a:buClrTx/>
              <a:buSzPct val="70000"/>
              <a:buNone/>
            </a:pPr>
            <a:endParaRPr lang="cs-CZ" sz="2400" dirty="0" smtClean="0"/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Návrh konečného výroku a řešení sporných případů – např. 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smtClean="0"/>
              <a:t>Nepodaří se získat dva posudky na konkrétní výsledek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smtClean="0"/>
              <a:t>Posudky hodnotitelů se </a:t>
            </a:r>
            <a:r>
              <a:rPr lang="cs-CZ" smtClean="0"/>
              <a:t>velmi liší</a:t>
            </a:r>
          </a:p>
          <a:p>
            <a:pPr marL="365760" lvl="1" indent="0">
              <a:buClrTx/>
              <a:buNone/>
            </a:pPr>
            <a:endParaRPr lang="cs-CZ" dirty="0" smtClean="0"/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Komentování </a:t>
            </a:r>
            <a:r>
              <a:rPr lang="cs-CZ" dirty="0" err="1" smtClean="0"/>
              <a:t>bibliometrických</a:t>
            </a:r>
            <a:r>
              <a:rPr lang="cs-CZ" dirty="0" smtClean="0"/>
              <a:t> analýz (nástroj 1)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Výstupy z hodnocení v roce 2017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13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2000240"/>
            <a:ext cx="8186766" cy="4237072"/>
          </a:xfrm>
        </p:spPr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400" dirty="0" smtClean="0"/>
              <a:t>Souhrnné oborové zprávy tvořené </a:t>
            </a:r>
            <a:r>
              <a:rPr lang="cs-CZ" sz="2400" dirty="0" err="1" smtClean="0"/>
              <a:t>bibliometrickými</a:t>
            </a:r>
            <a:r>
              <a:rPr lang="cs-CZ" sz="2400" dirty="0" smtClean="0"/>
              <a:t> ukazateli dle </a:t>
            </a:r>
            <a:r>
              <a:rPr lang="cs-CZ" sz="2400" smtClean="0"/>
              <a:t>jednotlivých oborů</a:t>
            </a:r>
          </a:p>
          <a:p>
            <a:pPr marL="0" lvl="1" indent="0">
              <a:spcBef>
                <a:spcPts val="600"/>
              </a:spcBef>
              <a:buClrTx/>
              <a:buSzPct val="70000"/>
              <a:buNone/>
            </a:pPr>
            <a:endParaRPr lang="cs-CZ" sz="2400" dirty="0" smtClean="0"/>
          </a:p>
          <a:p>
            <a:pPr marL="274320" lvl="1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400" dirty="0" smtClean="0"/>
              <a:t>Souhrnné zprávy o výzkumných organizacích, předané příslušným výzkumným organizacím</a:t>
            </a:r>
          </a:p>
          <a:p>
            <a:pPr marL="548640" lvl="2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100" dirty="0" err="1" smtClean="0"/>
              <a:t>bibliometrická</a:t>
            </a:r>
            <a:r>
              <a:rPr lang="cs-CZ" sz="2100" dirty="0" smtClean="0"/>
              <a:t> analýza</a:t>
            </a:r>
          </a:p>
          <a:p>
            <a:pPr marL="548640" lvl="2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100" dirty="0" smtClean="0"/>
              <a:t>přehled počtu výsledků podle jednotlivých stupňů </a:t>
            </a:r>
            <a:r>
              <a:rPr lang="cs-CZ" sz="2100" smtClean="0"/>
              <a:t>hodnocení </a:t>
            </a:r>
          </a:p>
          <a:p>
            <a:pPr marL="365760" lvl="2" indent="0">
              <a:spcBef>
                <a:spcPts val="600"/>
              </a:spcBef>
              <a:buClrTx/>
              <a:buSzPct val="70000"/>
              <a:buNone/>
            </a:pPr>
            <a:endParaRPr lang="cs-CZ" sz="2100" dirty="0" smtClean="0"/>
          </a:p>
          <a:p>
            <a:pPr marL="274320" lvl="1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400" dirty="0" smtClean="0"/>
              <a:t>Stručná souhrnná zpráva </a:t>
            </a:r>
            <a:r>
              <a:rPr lang="cs-CZ" sz="2400" smtClean="0"/>
              <a:t>pro poskytovatele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Jednání s poskytovateli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700808"/>
            <a:ext cx="8186766" cy="4680520"/>
          </a:xfrm>
        </p:spPr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400" b="1" dirty="0" smtClean="0"/>
              <a:t>Účastníci</a:t>
            </a:r>
          </a:p>
          <a:p>
            <a:pPr marL="548640" lvl="2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100" dirty="0" smtClean="0"/>
              <a:t>Zástupci poskytovatele/zřizovatele, </a:t>
            </a:r>
          </a:p>
          <a:p>
            <a:pPr marL="548640" lvl="2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100" dirty="0" smtClean="0"/>
              <a:t>Zástupci RVVI/Sekce VVI,</a:t>
            </a:r>
          </a:p>
          <a:p>
            <a:pPr marL="548640" lvl="2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100" dirty="0" smtClean="0"/>
              <a:t>Přizvaní odborníci, v případě VŠ zástupci Národního akreditačního úřadu v případě </a:t>
            </a:r>
            <a:r>
              <a:rPr lang="cs-CZ" sz="2100" smtClean="0"/>
              <a:t>hodnocení VŠ, </a:t>
            </a:r>
            <a:r>
              <a:rPr lang="cs-CZ" sz="2100" dirty="0" smtClean="0"/>
              <a:t>zástupci České konference rektorů</a:t>
            </a:r>
          </a:p>
          <a:p>
            <a:pPr marL="548640" lvl="2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400" dirty="0" smtClean="0"/>
              <a:t>(</a:t>
            </a:r>
            <a:r>
              <a:rPr lang="cs-CZ" sz="2400" smtClean="0"/>
              <a:t>místo)předsedové panelů/experti</a:t>
            </a:r>
          </a:p>
          <a:p>
            <a:pPr marL="365760" lvl="2" indent="0">
              <a:spcBef>
                <a:spcPts val="600"/>
              </a:spcBef>
              <a:buClrTx/>
              <a:buSzPct val="70000"/>
              <a:buNone/>
            </a:pPr>
            <a:endParaRPr lang="cs-CZ" sz="2400" dirty="0" smtClean="0"/>
          </a:p>
          <a:p>
            <a:pPr marL="274320" lvl="1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400" b="1" dirty="0" smtClean="0"/>
              <a:t>Předpokládaný termín </a:t>
            </a:r>
            <a:r>
              <a:rPr lang="cs-CZ" sz="2400" dirty="0" smtClean="0"/>
              <a:t>– </a:t>
            </a:r>
            <a:r>
              <a:rPr lang="cs-CZ" sz="2400" i="1" dirty="0" smtClean="0"/>
              <a:t>listopad / prosinec 2017 </a:t>
            </a:r>
            <a:r>
              <a:rPr lang="cs-CZ" sz="2400" dirty="0" smtClean="0"/>
              <a:t>(</a:t>
            </a:r>
            <a:r>
              <a:rPr lang="cs-CZ" sz="2400" smtClean="0"/>
              <a:t>návrh)</a:t>
            </a:r>
          </a:p>
          <a:p>
            <a:pPr marL="0" lvl="1" indent="0">
              <a:spcBef>
                <a:spcPts val="600"/>
              </a:spcBef>
              <a:buClrTx/>
              <a:buSzPct val="70000"/>
              <a:buNone/>
            </a:pPr>
            <a:endParaRPr lang="cs-CZ" sz="2400" dirty="0" smtClean="0"/>
          </a:p>
          <a:p>
            <a:pPr marL="274320" lvl="1">
              <a:spcBef>
                <a:spcPts val="600"/>
              </a:spcBef>
              <a:buClrTx/>
              <a:buSzPct val="70000"/>
              <a:buFont typeface="Wingdings" pitchFamily="2" charset="2"/>
              <a:buChar char="q"/>
            </a:pPr>
            <a:r>
              <a:rPr lang="cs-CZ" sz="2400" dirty="0" smtClean="0"/>
              <a:t>Předpokládá se dohoda, avšak v kompetenci poskytovatele je – v souladu se zákonem – určení výše podpory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 hodnocení v roce 2017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772816"/>
            <a:ext cx="8186766" cy="4227952"/>
          </a:xfrm>
        </p:spPr>
        <p:txBody>
          <a:bodyPr>
            <a:normAutofit/>
          </a:bodyPr>
          <a:lstStyle/>
          <a:p>
            <a:pPr lvl="0">
              <a:buClrTx/>
              <a:buFont typeface="Wingdings" pitchFamily="2" charset="2"/>
              <a:buChar char="q"/>
            </a:pPr>
            <a:r>
              <a:rPr lang="cs-CZ" b="1" dirty="0" smtClean="0"/>
              <a:t>Pomocí </a:t>
            </a:r>
            <a:r>
              <a:rPr lang="cs-CZ" b="1" dirty="0" err="1" smtClean="0"/>
              <a:t>bibliometrických</a:t>
            </a:r>
            <a:r>
              <a:rPr lang="cs-CZ" b="1" dirty="0" smtClean="0"/>
              <a:t> ukazatelů </a:t>
            </a:r>
            <a:r>
              <a:rPr lang="cs-CZ" dirty="0" smtClean="0"/>
              <a:t>zhodnotit druhy výsledků </a:t>
            </a:r>
            <a:r>
              <a:rPr lang="cs-CZ" dirty="0" err="1" smtClean="0"/>
              <a:t>J</a:t>
            </a:r>
            <a:r>
              <a:rPr lang="cs-CZ" baseline="-25000" dirty="0" err="1" smtClean="0"/>
              <a:t>imp</a:t>
            </a:r>
            <a:r>
              <a:rPr lang="cs-CZ" dirty="0" smtClean="0"/>
              <a:t>, </a:t>
            </a:r>
            <a:r>
              <a:rPr lang="cs-CZ" dirty="0" err="1" smtClean="0"/>
              <a:t>J</a:t>
            </a:r>
            <a:r>
              <a:rPr lang="cs-CZ" baseline="-25000" dirty="0" err="1" smtClean="0"/>
              <a:t>sc</a:t>
            </a:r>
            <a:r>
              <a:rPr lang="cs-CZ" baseline="-25000" dirty="0" smtClean="0"/>
              <a:t> </a:t>
            </a:r>
            <a:r>
              <a:rPr lang="cs-CZ" dirty="0" smtClean="0"/>
              <a:t>a D s rokem uplatnění 2016 a získané údaje okomentovat pomocí oborově </a:t>
            </a:r>
            <a:r>
              <a:rPr lang="cs-CZ" smtClean="0"/>
              <a:t>strukturovaných panelů</a:t>
            </a:r>
          </a:p>
          <a:p>
            <a:pPr lvl="0">
              <a:buClrTx/>
              <a:buFont typeface="Wingdings" pitchFamily="2" charset="2"/>
              <a:buChar char="q"/>
            </a:pPr>
            <a:endParaRPr lang="cs-CZ"/>
          </a:p>
          <a:p>
            <a:pPr marL="0" lvl="0" indent="0">
              <a:buClrTx/>
              <a:buNone/>
            </a:pPr>
            <a:endParaRPr lang="cs-CZ" dirty="0" smtClean="0"/>
          </a:p>
          <a:p>
            <a:pPr lvl="0">
              <a:buClrTx/>
              <a:buFont typeface="Wingdings" pitchFamily="2" charset="2"/>
              <a:buChar char="q"/>
            </a:pPr>
            <a:r>
              <a:rPr lang="cs-CZ" b="1" dirty="0" smtClean="0"/>
              <a:t>Pomocí oborově strukturovaných panelů a vzdálených recenzentů </a:t>
            </a:r>
            <a:r>
              <a:rPr lang="cs-CZ" dirty="0" smtClean="0"/>
              <a:t>zhodnotit ty výsledky, které výzkumné organizace určí, že mají být hodnoceny podle kritéria společenská relevance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Nástroje </a:t>
            </a:r>
            <a:r>
              <a:rPr lang="cs-CZ" smtClean="0"/>
              <a:t>hodnocení 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5301208"/>
          </a:xfrm>
        </p:spPr>
        <p:txBody>
          <a:bodyPr>
            <a:noAutofit/>
          </a:bodyPr>
          <a:lstStyle/>
          <a:p>
            <a:pPr marL="0" indent="0">
              <a:lnSpc>
                <a:spcPts val="800"/>
              </a:lnSpc>
              <a:buNone/>
            </a:pPr>
            <a:r>
              <a:rPr lang="cs-CZ" sz="2000" dirty="0" smtClean="0"/>
              <a:t> </a:t>
            </a:r>
          </a:p>
          <a:p>
            <a:pPr marL="0" indent="0">
              <a:buClrTx/>
              <a:buNone/>
            </a:pPr>
            <a:r>
              <a:rPr lang="cs-CZ" sz="2000" b="1" dirty="0" err="1" smtClean="0"/>
              <a:t>Bibliometrická</a:t>
            </a:r>
            <a:r>
              <a:rPr lang="cs-CZ" sz="2000" b="1" dirty="0" smtClean="0"/>
              <a:t> </a:t>
            </a:r>
            <a:r>
              <a:rPr lang="cs-CZ" sz="2000" b="1" dirty="0"/>
              <a:t>analýza (NÁSTROJ 1)</a:t>
            </a:r>
            <a:endParaRPr lang="cs-CZ" sz="2000" dirty="0"/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Výsledky indexované v</a:t>
            </a:r>
            <a:r>
              <a:rPr lang="cs-CZ" dirty="0"/>
              <a:t> mezinárodně uznávaných </a:t>
            </a:r>
            <a:r>
              <a:rPr lang="cs-CZ"/>
              <a:t>citačních </a:t>
            </a:r>
            <a:r>
              <a:rPr lang="cs-CZ" smtClean="0"/>
              <a:t>databázích </a:t>
            </a:r>
            <a:r>
              <a:rPr lang="cs-CZ" dirty="0"/>
              <a:t>budou hodnoceny mezinárodně uznávanými </a:t>
            </a:r>
            <a:r>
              <a:rPr lang="cs-CZ" err="1"/>
              <a:t>bibliometrickými</a:t>
            </a:r>
            <a:r>
              <a:rPr lang="cs-CZ"/>
              <a:t> </a:t>
            </a:r>
            <a:r>
              <a:rPr lang="cs-CZ" smtClean="0"/>
              <a:t>přístupy</a:t>
            </a:r>
          </a:p>
          <a:p>
            <a:pPr marL="0" indent="0">
              <a:buClrTx/>
              <a:buNone/>
            </a:pPr>
            <a:endParaRPr lang="cs-CZ" dirty="0" smtClean="0"/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Všechny </a:t>
            </a:r>
            <a:r>
              <a:rPr lang="cs-CZ" dirty="0" err="1" smtClean="0"/>
              <a:t>bibliometrizovatelné</a:t>
            </a:r>
            <a:r>
              <a:rPr lang="cs-CZ" dirty="0" smtClean="0"/>
              <a:t> výsledky, druhy výsledků </a:t>
            </a:r>
            <a:r>
              <a:rPr lang="cs-CZ" dirty="0" err="1" smtClean="0"/>
              <a:t>J</a:t>
            </a:r>
            <a:r>
              <a:rPr lang="cs-CZ" baseline="-25000" dirty="0" err="1" smtClean="0"/>
              <a:t>imp</a:t>
            </a:r>
            <a:r>
              <a:rPr lang="cs-CZ" baseline="-25000" dirty="0" smtClean="0"/>
              <a:t>, </a:t>
            </a:r>
            <a:r>
              <a:rPr lang="cs-CZ" dirty="0" err="1" smtClean="0"/>
              <a:t>J</a:t>
            </a:r>
            <a:r>
              <a:rPr lang="cs-CZ" baseline="-25000" dirty="0" err="1" smtClean="0"/>
              <a:t>Sc</a:t>
            </a:r>
            <a:r>
              <a:rPr lang="cs-CZ" baseline="-25000" dirty="0" smtClean="0"/>
              <a:t> </a:t>
            </a:r>
            <a:r>
              <a:rPr lang="cs-CZ" dirty="0" smtClean="0"/>
              <a:t>a D; zařazení do hodnocení je </a:t>
            </a:r>
            <a:r>
              <a:rPr lang="cs-CZ" b="1" dirty="0" smtClean="0"/>
              <a:t>automatické</a:t>
            </a:r>
            <a:r>
              <a:rPr lang="cs-CZ" dirty="0" smtClean="0"/>
              <a:t>, výsledky nemusí být „</a:t>
            </a:r>
            <a:r>
              <a:rPr lang="cs-CZ" smtClean="0"/>
              <a:t>přihlašovány“</a:t>
            </a:r>
          </a:p>
          <a:p>
            <a:pPr marL="0" indent="0">
              <a:buClrTx/>
              <a:buNone/>
            </a:pPr>
            <a:endParaRPr lang="cs-CZ" dirty="0" smtClean="0"/>
          </a:p>
          <a:p>
            <a:pPr>
              <a:buClrTx/>
              <a:buFont typeface="Wingdings" pitchFamily="2" charset="2"/>
              <a:buChar char="q"/>
            </a:pPr>
            <a:r>
              <a:rPr lang="cs-CZ" b="1" dirty="0" smtClean="0"/>
              <a:t>Výstup</a:t>
            </a:r>
            <a:r>
              <a:rPr lang="cs-CZ" dirty="0" smtClean="0"/>
              <a:t>: </a:t>
            </a:r>
            <a:r>
              <a:rPr lang="cs-CZ" dirty="0"/>
              <a:t>strukturovaný soubor </a:t>
            </a:r>
            <a:r>
              <a:rPr lang="cs-CZ" dirty="0" err="1"/>
              <a:t>bibliometrických</a:t>
            </a:r>
            <a:r>
              <a:rPr lang="cs-CZ" dirty="0"/>
              <a:t> </a:t>
            </a:r>
            <a:r>
              <a:rPr lang="cs-CZ" dirty="0" smtClean="0"/>
              <a:t>ukazatelů, </a:t>
            </a:r>
            <a:r>
              <a:rPr lang="cs-CZ" dirty="0"/>
              <a:t>panely vytvoří k výstupům odborné </a:t>
            </a:r>
            <a:r>
              <a:rPr lang="cs-CZ" dirty="0" smtClean="0"/>
              <a:t>komentáře</a:t>
            </a:r>
          </a:p>
          <a:p>
            <a:pPr>
              <a:buClrTx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428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Nástroje hodnocení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916832"/>
            <a:ext cx="8186766" cy="4392488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Výsledky se rozřazují podle oborového AIS (</a:t>
            </a:r>
            <a:r>
              <a:rPr lang="cs-CZ" dirty="0" err="1" smtClean="0"/>
              <a:t>Article</a:t>
            </a:r>
            <a:r>
              <a:rPr lang="cs-CZ" dirty="0" smtClean="0"/>
              <a:t> Influence </a:t>
            </a:r>
            <a:r>
              <a:rPr lang="cs-CZ" dirty="0" err="1" smtClean="0"/>
              <a:t>Score</a:t>
            </a:r>
            <a:r>
              <a:rPr lang="cs-CZ" dirty="0" smtClean="0"/>
              <a:t>, Web </a:t>
            </a:r>
            <a:r>
              <a:rPr lang="cs-CZ" dirty="0" err="1" smtClean="0"/>
              <a:t>of</a:t>
            </a:r>
            <a:r>
              <a:rPr lang="cs-CZ" dirty="0" smtClean="0"/>
              <a:t> Science) příslušného odborného periodika; analogicky se postupuje v případě výstupů indexovaných v databázi </a:t>
            </a:r>
            <a:r>
              <a:rPr lang="cs-CZ" dirty="0" err="1" smtClean="0"/>
              <a:t>Scopus</a:t>
            </a:r>
            <a:r>
              <a:rPr lang="cs-CZ" dirty="0" smtClean="0"/>
              <a:t> podle SJR (</a:t>
            </a:r>
            <a:r>
              <a:rPr lang="cs-CZ" dirty="0" err="1" smtClean="0"/>
              <a:t>Scimago</a:t>
            </a:r>
            <a:r>
              <a:rPr lang="cs-CZ" dirty="0" smtClean="0"/>
              <a:t> </a:t>
            </a:r>
            <a:r>
              <a:rPr lang="cs-CZ" dirty="0" err="1" smtClean="0"/>
              <a:t>Journal</a:t>
            </a:r>
            <a:r>
              <a:rPr lang="cs-CZ" dirty="0" smtClean="0"/>
              <a:t> </a:t>
            </a:r>
            <a:r>
              <a:rPr lang="cs-CZ" smtClean="0"/>
              <a:t>Rank)</a:t>
            </a:r>
            <a:endParaRPr lang="cs-CZ" dirty="0" smtClean="0"/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Sleduje se umístění v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smtClean="0"/>
              <a:t>kvartilech </a:t>
            </a:r>
            <a:endParaRPr lang="cs-CZ" dirty="0" smtClean="0"/>
          </a:p>
          <a:p>
            <a:pPr lvl="1">
              <a:buClrTx/>
              <a:buFont typeface="Wingdings" pitchFamily="2" charset="2"/>
              <a:buChar char="q"/>
            </a:pPr>
            <a:r>
              <a:rPr lang="cs-CZ" smtClean="0"/>
              <a:t>v prvním </a:t>
            </a:r>
            <a:r>
              <a:rPr lang="cs-CZ" dirty="0" smtClean="0"/>
              <a:t>decilu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Údaje budou agregovány pro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/>
              <a:t>k</a:t>
            </a:r>
            <a:r>
              <a:rPr lang="cs-CZ" smtClean="0"/>
              <a:t>aždý obor </a:t>
            </a:r>
            <a:endParaRPr lang="cs-CZ" dirty="0" smtClean="0"/>
          </a:p>
          <a:p>
            <a:pPr lvl="1">
              <a:buClrTx/>
              <a:buFont typeface="Wingdings" pitchFamily="2" charset="2"/>
              <a:buChar char="q"/>
            </a:pPr>
            <a:r>
              <a:rPr lang="cs-CZ"/>
              <a:t>k</a:t>
            </a:r>
            <a:r>
              <a:rPr lang="cs-CZ" smtClean="0"/>
              <a:t>aždou instituci </a:t>
            </a:r>
            <a:endParaRPr lang="cs-CZ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Nástroje </a:t>
            </a:r>
            <a:r>
              <a:rPr lang="cs-CZ" smtClean="0"/>
              <a:t>hodnocení 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Tx/>
              <a:buNone/>
            </a:pPr>
            <a:r>
              <a:rPr lang="cs-CZ" b="1" dirty="0" smtClean="0"/>
              <a:t>Vzdálené recenze (NÁSTROJ 2)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Recenze od domácích/zahraničních hodnotitelů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2 kritéria (výběr ze dvou možností, určuje hodnocená VO) 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sz="2400" b="1" dirty="0" smtClean="0"/>
              <a:t>Společenská relevance</a:t>
            </a:r>
            <a:r>
              <a:rPr lang="cs-CZ" sz="2400" dirty="0" smtClean="0"/>
              <a:t>, </a:t>
            </a:r>
            <a:r>
              <a:rPr lang="cs-CZ" sz="2400" i="1" dirty="0" smtClean="0"/>
              <a:t>nebo 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sz="2400" b="1" i="1" dirty="0" smtClean="0"/>
              <a:t>Přínos k poznání </a:t>
            </a:r>
            <a:r>
              <a:rPr lang="cs-CZ" sz="2400" i="1" dirty="0" smtClean="0"/>
              <a:t>(realizace od roku 2018)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err="1" smtClean="0"/>
              <a:t>Panelisté</a:t>
            </a:r>
            <a:r>
              <a:rPr lang="cs-CZ" dirty="0" smtClean="0"/>
              <a:t> koordinují recenzní posuzování výstupů zařazených do jejich oboru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b="1" dirty="0" smtClean="0"/>
              <a:t>Výstup</a:t>
            </a:r>
            <a:r>
              <a:rPr lang="cs-CZ" dirty="0" smtClean="0"/>
              <a:t>: zařazení výsledku na stupnici 1-5 se stručným zdůvodněním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Kvalitativní </a:t>
            </a:r>
            <a:r>
              <a:rPr lang="cs-CZ" smtClean="0"/>
              <a:t>stupnice 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6</a:t>
            </a:fld>
            <a:endParaRPr lang="cs-CZ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856985" cy="509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Aplikace pro sběr výsledků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772816"/>
            <a:ext cx="8186766" cy="4227952"/>
          </a:xfrm>
        </p:spPr>
        <p:txBody>
          <a:bodyPr>
            <a:normAutofit lnSpcReduction="10000"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Aplikace pro sběr výsledků pro hodnocení nástrojem 2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Přístup do aplikace bude přes </a:t>
            </a:r>
            <a:r>
              <a:rPr lang="cs-CZ" b="1" dirty="0" smtClean="0">
                <a:hlinkClick r:id="rId2"/>
              </a:rPr>
              <a:t>www.</a:t>
            </a:r>
            <a:r>
              <a:rPr lang="cs-CZ" b="1" dirty="0" err="1" smtClean="0">
                <a:hlinkClick r:id="rId2"/>
              </a:rPr>
              <a:t>vyzkum.cz</a:t>
            </a:r>
            <a:r>
              <a:rPr lang="cs-CZ" dirty="0" smtClean="0"/>
              <a:t> a přes </a:t>
            </a:r>
            <a:r>
              <a:rPr lang="cs-CZ" b="1" dirty="0" smtClean="0">
                <a:hlinkClick r:id="rId3"/>
              </a:rPr>
              <a:t>www.</a:t>
            </a:r>
            <a:r>
              <a:rPr lang="cs-CZ" b="1" dirty="0" err="1" smtClean="0">
                <a:hlinkClick r:id="rId3"/>
              </a:rPr>
              <a:t>rvvi.cz</a:t>
            </a:r>
            <a:r>
              <a:rPr lang="cs-CZ" dirty="0" smtClean="0"/>
              <a:t>  s autorizovaným přístupem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Aplikace bude zprovozněna cca do konce května 2017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b="1" dirty="0" smtClean="0"/>
              <a:t>Funkce (příklady)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smtClean="0"/>
              <a:t>Identifikace předkladatele (VO), organizační jednotky, …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smtClean="0"/>
              <a:t>Označení výsledku, vložení příloh, komentářů, …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smtClean="0"/>
              <a:t>Volbu oboru dle OECD; převodník oborů IS </a:t>
            </a:r>
            <a:r>
              <a:rPr lang="cs-CZ" dirty="0" err="1" smtClean="0"/>
              <a:t>VaVaI</a:t>
            </a:r>
            <a:r>
              <a:rPr lang="cs-CZ" dirty="0" smtClean="0"/>
              <a:t> / FORD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smtClean="0"/>
              <a:t>Výběr hodnocení dle kritéria 1 / 2 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b="1" dirty="0" smtClean="0"/>
              <a:t>Kontrolní funkce </a:t>
            </a:r>
            <a:r>
              <a:rPr lang="cs-CZ" dirty="0" smtClean="0"/>
              <a:t>pro omezení chybného vyplnění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Možnost ukládání a editace (před odesláním)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Výběr výsledků pro hodnocení v roce 2017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Výsledky vybírá výzkumná organizace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Do hodnocení nástrojem 2 vstupují výsledky mimo </a:t>
            </a:r>
            <a:r>
              <a:rPr lang="cs-CZ" dirty="0" err="1" smtClean="0"/>
              <a:t>J</a:t>
            </a:r>
            <a:r>
              <a:rPr lang="cs-CZ" baseline="-25000" dirty="0" err="1" smtClean="0"/>
              <a:t>imp</a:t>
            </a:r>
            <a:r>
              <a:rPr lang="cs-CZ" dirty="0" smtClean="0"/>
              <a:t>,</a:t>
            </a:r>
            <a:r>
              <a:rPr lang="cs-CZ" baseline="-25000" dirty="0" smtClean="0"/>
              <a:t>  </a:t>
            </a:r>
            <a:r>
              <a:rPr lang="cs-CZ" dirty="0" err="1" smtClean="0"/>
              <a:t>J</a:t>
            </a:r>
            <a:r>
              <a:rPr lang="cs-CZ" baseline="-25000" dirty="0" err="1" smtClean="0"/>
              <a:t>Sc</a:t>
            </a:r>
            <a:r>
              <a:rPr lang="cs-CZ" baseline="-25000" dirty="0" smtClean="0"/>
              <a:t> </a:t>
            </a:r>
            <a:r>
              <a:rPr lang="cs-CZ" dirty="0" smtClean="0"/>
              <a:t>a D 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smtClean="0"/>
              <a:t>Evidované v RIV ke dni 1. </a:t>
            </a:r>
            <a:r>
              <a:rPr lang="cs-CZ" dirty="0" smtClean="0"/>
              <a:t>červnu </a:t>
            </a:r>
            <a:r>
              <a:rPr lang="cs-CZ" dirty="0" smtClean="0"/>
              <a:t>2017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smtClean="0"/>
              <a:t>S rokem uplatnění 2016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Nepočítá se s </a:t>
            </a:r>
            <a:r>
              <a:rPr lang="cs-CZ" b="1" dirty="0" smtClean="0"/>
              <a:t>podíly na výsledku</a:t>
            </a:r>
            <a:r>
              <a:rPr lang="cs-CZ" dirty="0" smtClean="0"/>
              <a:t>; každá VO přihlašuje </a:t>
            </a:r>
            <a:r>
              <a:rPr lang="cs-CZ" b="1" dirty="0" smtClean="0"/>
              <a:t>své</a:t>
            </a:r>
            <a:r>
              <a:rPr lang="cs-CZ" dirty="0" smtClean="0"/>
              <a:t> výsledky, jak je odevzdala do evidence RIV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Výběr výsledků bude nutné provést do </a:t>
            </a:r>
            <a:r>
              <a:rPr lang="cs-CZ" b="1" i="1" dirty="0" smtClean="0"/>
              <a:t>31. července 2017 </a:t>
            </a:r>
            <a:r>
              <a:rPr lang="cs-CZ" dirty="0" smtClean="0"/>
              <a:t>(návrh)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Počet výsledků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772816"/>
            <a:ext cx="8186766" cy="4227952"/>
          </a:xfrm>
        </p:spPr>
        <p:txBody>
          <a:bodyPr>
            <a:no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cs-CZ" b="1" dirty="0" smtClean="0"/>
              <a:t>Počet hodnocených výsledků </a:t>
            </a:r>
            <a:r>
              <a:rPr lang="cs-CZ" dirty="0" smtClean="0"/>
              <a:t>u každé výzkumné organizace nepřekročí podíl 10 % z celkového počtu </a:t>
            </a:r>
            <a:r>
              <a:rPr lang="cs-CZ" dirty="0" err="1" smtClean="0"/>
              <a:t>nebibliometrizovatelných</a:t>
            </a:r>
            <a:r>
              <a:rPr lang="cs-CZ" dirty="0" smtClean="0"/>
              <a:t> výsledků (jiných než </a:t>
            </a:r>
            <a:r>
              <a:rPr lang="cs-CZ" dirty="0" err="1" smtClean="0"/>
              <a:t>J</a:t>
            </a:r>
            <a:r>
              <a:rPr lang="cs-CZ" baseline="-25000" dirty="0" err="1" smtClean="0"/>
              <a:t>imp</a:t>
            </a:r>
            <a:r>
              <a:rPr lang="cs-CZ" dirty="0" smtClean="0"/>
              <a:t>,</a:t>
            </a:r>
            <a:r>
              <a:rPr lang="cs-CZ" baseline="-25000" dirty="0" smtClean="0"/>
              <a:t>  </a:t>
            </a:r>
            <a:r>
              <a:rPr lang="cs-CZ" dirty="0" err="1" smtClean="0"/>
              <a:t>J</a:t>
            </a:r>
            <a:r>
              <a:rPr lang="cs-CZ" baseline="-25000" dirty="0" err="1" smtClean="0"/>
              <a:t>Sc</a:t>
            </a:r>
            <a:r>
              <a:rPr lang="cs-CZ" baseline="-25000" dirty="0" smtClean="0"/>
              <a:t> </a:t>
            </a:r>
            <a:r>
              <a:rPr lang="cs-CZ" dirty="0" smtClean="0"/>
              <a:t>a D)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b="1" dirty="0" smtClean="0"/>
              <a:t>Pro stanovení podílu 10 % jsou rozhodující výsledky </a:t>
            </a:r>
            <a:r>
              <a:rPr lang="cs-CZ" dirty="0" smtClean="0"/>
              <a:t>(záznamy o nich), nikoliv tzv. podíly na výsledcích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Počty výsledků pro jednotlivé výzkumné organizace stanoví RVVI/ Sekce VVI </a:t>
            </a:r>
            <a:r>
              <a:rPr lang="cs-CZ" dirty="0" smtClean="0"/>
              <a:t>cca do </a:t>
            </a:r>
            <a:r>
              <a:rPr lang="cs-CZ" dirty="0" smtClean="0"/>
              <a:t>15. června 2017 (www.</a:t>
            </a:r>
            <a:r>
              <a:rPr lang="cs-CZ" dirty="0" err="1" smtClean="0"/>
              <a:t>vyzkum.cz</a:t>
            </a:r>
            <a:r>
              <a:rPr lang="cs-CZ" dirty="0" smtClean="0"/>
              <a:t>) 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cs-CZ" dirty="0" smtClean="0"/>
              <a:t>V případě některých výzkumných organizací se uvede přehled zastoupení jednotlivých výzkumných funkčních celků na objemu vybraných výsledků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VI logo">
  <a:themeElements>
    <a:clrScheme name="Stupně šedi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VVI_logo_3</Template>
  <TotalTime>1830</TotalTime>
  <Words>376</Words>
  <Application>Microsoft Office PowerPoint</Application>
  <PresentationFormat>Předvádění na obrazovce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VVI logo</vt:lpstr>
      <vt:lpstr>IMPLEMENTACE METODIKY 17+  V ROCE 2017</vt:lpstr>
      <vt:lpstr>Cíl hodnocení v roce 2017</vt:lpstr>
      <vt:lpstr>Nástroje hodnocení </vt:lpstr>
      <vt:lpstr>Nástroje hodnocení</vt:lpstr>
      <vt:lpstr>Nástroje hodnocení </vt:lpstr>
      <vt:lpstr>Kvalitativní stupnice </vt:lpstr>
      <vt:lpstr>Aplikace pro sběr výsledků</vt:lpstr>
      <vt:lpstr>Výběr výsledků pro hodnocení v roce 2017</vt:lpstr>
      <vt:lpstr>Počet výsledků</vt:lpstr>
      <vt:lpstr>Odborné panely</vt:lpstr>
      <vt:lpstr>Odborné panely</vt:lpstr>
      <vt:lpstr>Úloha odborných panelů</vt:lpstr>
      <vt:lpstr>Výstupy z hodnocení v roce 2017</vt:lpstr>
      <vt:lpstr>Jednání s poskytovateli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ZÁSADY METODIKY 17+</dc:title>
  <dc:creator>Pávková Markéta</dc:creator>
  <cp:lastModifiedBy>Miholová Kateřina</cp:lastModifiedBy>
  <cp:revision>165</cp:revision>
  <cp:lastPrinted>2016-06-27T13:12:24Z</cp:lastPrinted>
  <dcterms:created xsi:type="dcterms:W3CDTF">2016-06-27T11:23:08Z</dcterms:created>
  <dcterms:modified xsi:type="dcterms:W3CDTF">2017-06-07T11:22:53Z</dcterms:modified>
</cp:coreProperties>
</file>