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378" y="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5885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67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531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546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0001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9753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181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0567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3760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5390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26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517AF-F454-4EB6-B95D-1082A3A1D07E}" type="datetimeFigureOut">
              <a:rPr lang="cs-CZ" smtClean="0"/>
              <a:t>19.5.2017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F586A-1352-40E2-A648-B6FF8D3E9B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439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Obdélník 81"/>
          <p:cNvSpPr/>
          <p:nvPr/>
        </p:nvSpPr>
        <p:spPr>
          <a:xfrm>
            <a:off x="1844162" y="1664541"/>
            <a:ext cx="2424276" cy="3364344"/>
          </a:xfrm>
          <a:prstGeom prst="rect">
            <a:avLst/>
          </a:prstGeom>
          <a:pattFill prst="pct20">
            <a:fgClr>
              <a:srgbClr val="92D050"/>
            </a:fgClr>
            <a:bgClr>
              <a:schemeClr val="bg1"/>
            </a:bgClr>
          </a:pattFill>
          <a:ln w="2222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7" name="Ovál 66"/>
          <p:cNvSpPr/>
          <p:nvPr/>
        </p:nvSpPr>
        <p:spPr>
          <a:xfrm>
            <a:off x="2555776" y="1805635"/>
            <a:ext cx="1368152" cy="127444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b="1" dirty="0" smtClean="0">
                <a:solidFill>
                  <a:schemeClr val="tx1"/>
                </a:solidFill>
              </a:rPr>
              <a:t>Komentovaná oborová </a:t>
            </a:r>
            <a:r>
              <a:rPr lang="cs-CZ" sz="1000" b="1" dirty="0" err="1" smtClean="0">
                <a:solidFill>
                  <a:schemeClr val="tx1"/>
                </a:solidFill>
              </a:rPr>
              <a:t>bibliometrická</a:t>
            </a:r>
            <a:r>
              <a:rPr lang="cs-CZ" sz="1000" b="1" dirty="0" smtClean="0">
                <a:solidFill>
                  <a:schemeClr val="tx1"/>
                </a:solidFill>
              </a:rPr>
              <a:t> analýza</a:t>
            </a:r>
            <a:endParaRPr lang="cs-CZ" b="1" dirty="0"/>
          </a:p>
        </p:txBody>
      </p:sp>
      <p:sp>
        <p:nvSpPr>
          <p:cNvPr id="68" name="Ovál 67"/>
          <p:cNvSpPr/>
          <p:nvPr/>
        </p:nvSpPr>
        <p:spPr>
          <a:xfrm>
            <a:off x="2555776" y="3550758"/>
            <a:ext cx="1368152" cy="127444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b="1" dirty="0" smtClean="0">
                <a:solidFill>
                  <a:schemeClr val="tx1"/>
                </a:solidFill>
              </a:rPr>
              <a:t>Hodnocení vybraných</a:t>
            </a:r>
          </a:p>
          <a:p>
            <a:pPr algn="ctr"/>
            <a:r>
              <a:rPr lang="cs-CZ" sz="1000" b="1" dirty="0" smtClean="0">
                <a:solidFill>
                  <a:schemeClr val="tx1"/>
                </a:solidFill>
              </a:rPr>
              <a:t>výsledků</a:t>
            </a:r>
          </a:p>
          <a:p>
            <a:pPr algn="ctr"/>
            <a:r>
              <a:rPr lang="cs-CZ" sz="1000" b="1" dirty="0" smtClean="0">
                <a:solidFill>
                  <a:schemeClr val="tx1"/>
                </a:solidFill>
              </a:rPr>
              <a:t>-vzdálené recenze</a:t>
            </a:r>
            <a:endParaRPr lang="cs-CZ" b="1" dirty="0"/>
          </a:p>
        </p:txBody>
      </p:sp>
      <p:grpSp>
        <p:nvGrpSpPr>
          <p:cNvPr id="59" name="Skupina 58"/>
          <p:cNvGrpSpPr/>
          <p:nvPr/>
        </p:nvGrpSpPr>
        <p:grpSpPr>
          <a:xfrm>
            <a:off x="3974116" y="2007469"/>
            <a:ext cx="2888192" cy="2259207"/>
            <a:chOff x="3574882" y="2121795"/>
            <a:chExt cx="2829274" cy="2187199"/>
          </a:xfrm>
        </p:grpSpPr>
        <p:sp>
          <p:nvSpPr>
            <p:cNvPr id="4" name="Rovnoramenný trojúhelník 3"/>
            <p:cNvSpPr/>
            <p:nvPr/>
          </p:nvSpPr>
          <p:spPr>
            <a:xfrm rot="1984621">
              <a:off x="3574882" y="2121795"/>
              <a:ext cx="2829274" cy="2187199"/>
            </a:xfrm>
            <a:prstGeom prst="triangle">
              <a:avLst>
                <a:gd name="adj" fmla="val 49979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8" name="Přímá spojnice 7"/>
            <p:cNvCxnSpPr/>
            <p:nvPr/>
          </p:nvCxnSpPr>
          <p:spPr>
            <a:xfrm flipH="1">
              <a:off x="4499992" y="3685877"/>
              <a:ext cx="1080122" cy="53521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nice 14"/>
            <p:cNvCxnSpPr/>
            <p:nvPr/>
          </p:nvCxnSpPr>
          <p:spPr>
            <a:xfrm>
              <a:off x="4319972" y="2858005"/>
              <a:ext cx="0" cy="12190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H="1" flipV="1">
              <a:off x="4499992" y="2780928"/>
              <a:ext cx="1074592" cy="7016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1" name="Přímá spojnice se šipkou 70"/>
          <p:cNvCxnSpPr/>
          <p:nvPr/>
        </p:nvCxnSpPr>
        <p:spPr>
          <a:xfrm>
            <a:off x="4807310" y="3466605"/>
            <a:ext cx="183769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Šipka doprava 74"/>
          <p:cNvSpPr/>
          <p:nvPr/>
        </p:nvSpPr>
        <p:spPr>
          <a:xfrm rot="14600640">
            <a:off x="5324920" y="3657545"/>
            <a:ext cx="186585" cy="211191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6" name="Šipka doprava 75"/>
          <p:cNvSpPr/>
          <p:nvPr/>
        </p:nvSpPr>
        <p:spPr>
          <a:xfrm rot="7550759">
            <a:off x="5266099" y="3089811"/>
            <a:ext cx="187086" cy="20076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0" name="TextovéPole 79"/>
          <p:cNvSpPr txBox="1"/>
          <p:nvPr/>
        </p:nvSpPr>
        <p:spPr>
          <a:xfrm>
            <a:off x="4999737" y="3293835"/>
            <a:ext cx="901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 B C D</a:t>
            </a:r>
            <a:endParaRPr lang="cs-CZ" sz="1600" b="1" dirty="0"/>
          </a:p>
        </p:txBody>
      </p:sp>
      <p:sp>
        <p:nvSpPr>
          <p:cNvPr id="83" name="TextovéPole 82"/>
          <p:cNvSpPr txBox="1"/>
          <p:nvPr/>
        </p:nvSpPr>
        <p:spPr>
          <a:xfrm rot="16200000">
            <a:off x="859659" y="3160855"/>
            <a:ext cx="2855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Souhrnné oborové zprávy</a:t>
            </a:r>
            <a:endParaRPr lang="cs-CZ" sz="1600" dirty="0"/>
          </a:p>
        </p:txBody>
      </p:sp>
      <p:sp>
        <p:nvSpPr>
          <p:cNvPr id="86" name="Ovál 85"/>
          <p:cNvSpPr/>
          <p:nvPr/>
        </p:nvSpPr>
        <p:spPr>
          <a:xfrm>
            <a:off x="6351342" y="2188672"/>
            <a:ext cx="1368152" cy="127444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b="1" dirty="0" smtClean="0">
                <a:solidFill>
                  <a:schemeClr val="tx1"/>
                </a:solidFill>
              </a:rPr>
              <a:t>Souhrnná zpráva pro poskytovatele</a:t>
            </a:r>
            <a:endParaRPr lang="cs-CZ" b="1" dirty="0"/>
          </a:p>
        </p:txBody>
      </p:sp>
      <p:sp>
        <p:nvSpPr>
          <p:cNvPr id="87" name="Ovál 86"/>
          <p:cNvSpPr/>
          <p:nvPr/>
        </p:nvSpPr>
        <p:spPr>
          <a:xfrm>
            <a:off x="4712747" y="767921"/>
            <a:ext cx="1368152" cy="127444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b="1" dirty="0" smtClean="0">
                <a:solidFill>
                  <a:schemeClr val="tx1"/>
                </a:solidFill>
              </a:rPr>
              <a:t>Zprávy za výzkumné organizace</a:t>
            </a:r>
            <a:endParaRPr lang="cs-CZ" b="1" dirty="0"/>
          </a:p>
        </p:txBody>
      </p:sp>
      <p:sp>
        <p:nvSpPr>
          <p:cNvPr id="88" name="Ovál 87"/>
          <p:cNvSpPr/>
          <p:nvPr/>
        </p:nvSpPr>
        <p:spPr>
          <a:xfrm>
            <a:off x="6342549" y="767921"/>
            <a:ext cx="1368152" cy="127444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b="1" dirty="0" smtClean="0">
                <a:solidFill>
                  <a:schemeClr val="tx1"/>
                </a:solidFill>
              </a:rPr>
              <a:t>Hodnocení stavu výzkumu, vývoje </a:t>
            </a:r>
          </a:p>
          <a:p>
            <a:pPr algn="ctr"/>
            <a:r>
              <a:rPr lang="cs-CZ" sz="1000" b="1" dirty="0" smtClean="0">
                <a:solidFill>
                  <a:schemeClr val="tx1"/>
                </a:solidFill>
              </a:rPr>
              <a:t>a inovací</a:t>
            </a:r>
            <a:endParaRPr lang="cs-CZ" b="1" dirty="0"/>
          </a:p>
        </p:txBody>
      </p:sp>
      <p:sp>
        <p:nvSpPr>
          <p:cNvPr id="89" name="Ovál 88"/>
          <p:cNvSpPr/>
          <p:nvPr/>
        </p:nvSpPr>
        <p:spPr>
          <a:xfrm>
            <a:off x="6351342" y="4178620"/>
            <a:ext cx="1368152" cy="12744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b="1" dirty="0" smtClean="0">
                <a:solidFill>
                  <a:schemeClr val="tx1"/>
                </a:solidFill>
              </a:rPr>
              <a:t>Výsledky kompletního hodnocení na úrovni poskytovatele</a:t>
            </a:r>
            <a:endParaRPr lang="cs-CZ" b="1" dirty="0"/>
          </a:p>
        </p:txBody>
      </p:sp>
      <p:sp>
        <p:nvSpPr>
          <p:cNvPr id="90" name="Ovál 89"/>
          <p:cNvSpPr/>
          <p:nvPr/>
        </p:nvSpPr>
        <p:spPr>
          <a:xfrm>
            <a:off x="4659445" y="4973987"/>
            <a:ext cx="1368152" cy="12744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b="1" dirty="0" smtClean="0">
                <a:solidFill>
                  <a:schemeClr val="tx1"/>
                </a:solidFill>
              </a:rPr>
              <a:t>Koncepční dokumenty </a:t>
            </a:r>
            <a:r>
              <a:rPr lang="cs-CZ" sz="1000" b="1" dirty="0" err="1" smtClean="0">
                <a:solidFill>
                  <a:schemeClr val="tx1"/>
                </a:solidFill>
              </a:rPr>
              <a:t>VaVaI</a:t>
            </a:r>
            <a:r>
              <a:rPr lang="cs-CZ" sz="1000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cs-CZ" sz="1000" b="1" dirty="0" smtClean="0">
                <a:solidFill>
                  <a:schemeClr val="tx1"/>
                </a:solidFill>
              </a:rPr>
              <a:t>pro úroveň poskytovatele schválené vládou a pod.</a:t>
            </a:r>
            <a:endParaRPr lang="cs-CZ" b="1" dirty="0"/>
          </a:p>
        </p:txBody>
      </p:sp>
      <p:cxnSp>
        <p:nvCxnSpPr>
          <p:cNvPr id="91" name="Přímá spojnice se šipkou 90"/>
          <p:cNvCxnSpPr/>
          <p:nvPr/>
        </p:nvCxnSpPr>
        <p:spPr>
          <a:xfrm>
            <a:off x="5588832" y="2088432"/>
            <a:ext cx="80732" cy="20217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Přímá spojnice se šipkou 91"/>
          <p:cNvCxnSpPr/>
          <p:nvPr/>
        </p:nvCxnSpPr>
        <p:spPr>
          <a:xfrm flipH="1" flipV="1">
            <a:off x="6111465" y="2564162"/>
            <a:ext cx="225322" cy="307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Přímá spojnice se šipkou 92"/>
          <p:cNvCxnSpPr/>
          <p:nvPr/>
        </p:nvCxnSpPr>
        <p:spPr>
          <a:xfrm flipH="1">
            <a:off x="6150506" y="1902301"/>
            <a:ext cx="272435" cy="20521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Přímá spojnice se šipkou 93"/>
          <p:cNvCxnSpPr/>
          <p:nvPr/>
        </p:nvCxnSpPr>
        <p:spPr>
          <a:xfrm flipH="1" flipV="1">
            <a:off x="6080899" y="4475348"/>
            <a:ext cx="270443" cy="6268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Přímá spojnice se šipkou 94"/>
          <p:cNvCxnSpPr/>
          <p:nvPr/>
        </p:nvCxnSpPr>
        <p:spPr>
          <a:xfrm flipV="1">
            <a:off x="5459788" y="4674204"/>
            <a:ext cx="94651" cy="24366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vnoramenný trojúhelník 2"/>
          <p:cNvSpPr/>
          <p:nvPr/>
        </p:nvSpPr>
        <p:spPr>
          <a:xfrm rot="2013597">
            <a:off x="5133965" y="2130335"/>
            <a:ext cx="1262110" cy="996443"/>
          </a:xfrm>
          <a:prstGeom prst="triangle">
            <a:avLst>
              <a:gd name="adj" fmla="val 4889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3" name="TextovéPole 132"/>
          <p:cNvSpPr txBox="1"/>
          <p:nvPr/>
        </p:nvSpPr>
        <p:spPr>
          <a:xfrm>
            <a:off x="406303" y="476672"/>
            <a:ext cx="4246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Schéma jednání o výsledku hodnocení </a:t>
            </a:r>
            <a:r>
              <a:rPr lang="cs-CZ" b="1" dirty="0" smtClean="0"/>
              <a:t>VO – „tripartitní dohoda“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 rot="20112763">
            <a:off x="5170791" y="2524517"/>
            <a:ext cx="1027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b="1" dirty="0" smtClean="0"/>
              <a:t>RVVI/Sekce</a:t>
            </a:r>
          </a:p>
          <a:p>
            <a:pPr algn="ctr"/>
            <a:r>
              <a:rPr lang="cs-CZ" sz="1200" b="1" dirty="0" smtClean="0"/>
              <a:t> VVI</a:t>
            </a:r>
            <a:endParaRPr lang="cs-CZ" sz="1200" b="1" dirty="0"/>
          </a:p>
        </p:txBody>
      </p:sp>
      <p:sp>
        <p:nvSpPr>
          <p:cNvPr id="5" name="Rovnoramenný trojúhelník 4"/>
          <p:cNvSpPr/>
          <p:nvPr/>
        </p:nvSpPr>
        <p:spPr>
          <a:xfrm rot="2028530">
            <a:off x="5168240" y="3596101"/>
            <a:ext cx="1197663" cy="991317"/>
          </a:xfrm>
          <a:prstGeom prst="triangle">
            <a:avLst>
              <a:gd name="adj" fmla="val 46014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5" name="TextovéPole 54"/>
          <p:cNvSpPr txBox="1"/>
          <p:nvPr/>
        </p:nvSpPr>
        <p:spPr>
          <a:xfrm rot="19995474">
            <a:off x="5104187" y="3828519"/>
            <a:ext cx="11108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b="1" dirty="0" smtClean="0"/>
              <a:t>Poskytovatelé/zřizovatelé</a:t>
            </a:r>
          </a:p>
          <a:p>
            <a:pPr algn="ctr"/>
            <a:r>
              <a:rPr lang="cs-CZ" sz="1200" b="1" dirty="0" smtClean="0"/>
              <a:t>+ další dle </a:t>
            </a:r>
            <a:r>
              <a:rPr lang="cs-CZ" sz="1200" b="1" dirty="0" err="1" smtClean="0"/>
              <a:t>segm</a:t>
            </a:r>
            <a:r>
              <a:rPr lang="cs-CZ" sz="1200" b="1" dirty="0" smtClean="0"/>
              <a:t>.</a:t>
            </a:r>
            <a:endParaRPr lang="cs-CZ" sz="1200" b="1" dirty="0"/>
          </a:p>
        </p:txBody>
      </p:sp>
      <p:sp>
        <p:nvSpPr>
          <p:cNvPr id="6" name="Rovnoramenný trojúhelník 5"/>
          <p:cNvSpPr/>
          <p:nvPr/>
        </p:nvSpPr>
        <p:spPr>
          <a:xfrm rot="16200000">
            <a:off x="3582318" y="2880436"/>
            <a:ext cx="1178206" cy="1071050"/>
          </a:xfrm>
          <a:prstGeom prst="triangle">
            <a:avLst>
              <a:gd name="adj" fmla="val 59658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6" name="TextovéPole 65"/>
          <p:cNvSpPr txBox="1"/>
          <p:nvPr/>
        </p:nvSpPr>
        <p:spPr>
          <a:xfrm>
            <a:off x="3944450" y="319282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Experti</a:t>
            </a:r>
            <a:endParaRPr lang="cs-CZ" sz="1400" b="1" dirty="0"/>
          </a:p>
        </p:txBody>
      </p:sp>
    </p:spTree>
    <p:extLst>
      <p:ext uri="{BB962C8B-B14F-4D97-AF65-F5344CB8AC3E}">
        <p14:creationId xmlns:p14="http://schemas.microsoft.com/office/powerpoint/2010/main" val="100653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70</Words>
  <Application>Microsoft Office PowerPoint</Application>
  <PresentationFormat>Předvádění na obrazovce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Červínka Josef</dc:creator>
  <cp:lastModifiedBy>Miholová Kateřina</cp:lastModifiedBy>
  <cp:revision>3</cp:revision>
  <cp:lastPrinted>2017-05-19T10:46:35Z</cp:lastPrinted>
  <dcterms:created xsi:type="dcterms:W3CDTF">2017-05-18T14:44:34Z</dcterms:created>
  <dcterms:modified xsi:type="dcterms:W3CDTF">2017-05-19T10:49:15Z</dcterms:modified>
</cp:coreProperties>
</file>