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78" r:id="rId3"/>
    <p:sldId id="368" r:id="rId4"/>
    <p:sldId id="385" r:id="rId5"/>
    <p:sldId id="370" r:id="rId6"/>
    <p:sldId id="374" r:id="rId7"/>
    <p:sldId id="371" r:id="rId8"/>
    <p:sldId id="373" r:id="rId9"/>
    <p:sldId id="375" r:id="rId10"/>
    <p:sldId id="376" r:id="rId11"/>
    <p:sldId id="386" r:id="rId12"/>
    <p:sldId id="379" r:id="rId13"/>
    <p:sldId id="381" r:id="rId14"/>
    <p:sldId id="380" r:id="rId15"/>
    <p:sldId id="382" r:id="rId16"/>
    <p:sldId id="383" r:id="rId17"/>
    <p:sldId id="310" r:id="rId18"/>
    <p:sldId id="384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 Srholec" initials="MS" lastIdx="6" clrIdx="0">
    <p:extLst>
      <p:ext uri="{19B8F6BF-5375-455C-9EA6-DF929625EA0E}">
        <p15:presenceInfo xmlns:p15="http://schemas.microsoft.com/office/powerpoint/2012/main" userId="525d8447b006c8a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65" autoAdjust="0"/>
    <p:restoredTop sz="92093" autoAdjust="0"/>
  </p:normalViewPr>
  <p:slideViewPr>
    <p:cSldViewPr snapToGrid="0">
      <p:cViewPr varScale="1">
        <p:scale>
          <a:sx n="84" d="100"/>
          <a:sy n="84" d="100"/>
        </p:scale>
        <p:origin x="51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B6338-3CCB-4505-B7F7-E93BA7BAB38D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1291F-B4D6-4131-B75A-C53FF4479DBD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3950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4908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7055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72557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733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50190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418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7403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75578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Aft>
                <a:spcPts val="600"/>
              </a:spcAft>
              <a:buClr>
                <a:schemeClr val="tx1">
                  <a:lumMod val="50000"/>
                </a:schemeClr>
              </a:buClr>
              <a:buFontTx/>
              <a:buChar char="-"/>
            </a:pPr>
            <a:endParaRPr lang="en-US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4283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4084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5725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cs-CZ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049CD6-A172-4B8B-A1E7-6B85C1C77C42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0075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4401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3425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0145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1769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5393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000" kern="120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61291F-B4D6-4131-B75A-C53FF4479DBD}" type="slidenum">
              <a:rPr lang="cs-CZ" smtClean="0"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3682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AC48D-BCB3-4F59-BC68-4308A0D717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833B19-79B2-4F55-BEAB-02012FE637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DCFD8-E5F2-40ED-99EB-AF64DD323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12A7-D6BD-45E5-96FA-4D5F920517A8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A71AB-301C-4933-AFBF-2F3B7A4F1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F2DD4-7F7C-4D73-9B46-5BCE80E71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500A5-0731-453B-8BC8-AFCA2F71E6F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7703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C5B2A-A604-4E67-95C6-B47152877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C03954-657E-42A4-8047-72DBCFE9A9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91E9F-EF11-4B1C-8835-53CCCB286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12A7-D6BD-45E5-96FA-4D5F920517A8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2AD6E-20CE-4903-BCB1-C33D46317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306F7-978C-4CEC-995D-D423D557C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500A5-0731-453B-8BC8-AFCA2F71E6F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0662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A2B501-277B-45DC-B761-E740A1A25B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675E08-1B80-4BF4-BD7B-91E1E7C48C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18FDF-B19E-448E-9808-6FD9430E0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12A7-D6BD-45E5-96FA-4D5F920517A8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AD5F9-556A-4FD9-846D-3ADF84A84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6B75E-6717-4E88-843C-772916AAA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500A5-0731-453B-8BC8-AFCA2F71E6F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796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4178C984-DF88-4E41-BBE3-44062FC75417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51331A21-0B39-4203-8EE5-E6D6EA03767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  <a:br>
              <a:rPr lang="en-US" dirty="0"/>
            </a:br>
            <a:r>
              <a:rPr lang="en-US" dirty="0"/>
              <a:t>Slide title can be extended to two lines</a:t>
            </a:r>
          </a:p>
        </p:txBody>
      </p:sp>
    </p:spTree>
    <p:extLst>
      <p:ext uri="{BB962C8B-B14F-4D97-AF65-F5344CB8AC3E}">
        <p14:creationId xmlns:p14="http://schemas.microsoft.com/office/powerpoint/2010/main" val="47213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DA9F9-65D3-4A35-B9EC-528B5377A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61626-ADFC-45E0-8D3E-BE9EFCAE9A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554F6-6A63-4EF7-8B14-B5F19E703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12A7-D6BD-45E5-96FA-4D5F920517A8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66140-A3F5-41BE-8ED8-BB62EAB9E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EF567-9FCA-47A6-B509-04C516C04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500A5-0731-453B-8BC8-AFCA2F71E6F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9964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6C6C6-3076-40BD-BCAC-EE0E3A513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E4E3F-B7CD-4481-AA6B-B624A9FFF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23C0A-1E77-40F3-804B-575018C3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12A7-D6BD-45E5-96FA-4D5F920517A8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61EBA-5C18-4E13-AB16-6B7EDBE2E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5DA96-6ACF-46FF-A1C7-9A2C4FDB9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500A5-0731-453B-8BC8-AFCA2F71E6F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157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DFF35-733A-43C5-B720-7493DE23F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BAE1E-0983-45CA-BCA9-BCCC8238BD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184E90-91FE-4C77-8F05-5A75795BD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0A8D4E-6137-49E6-8305-1421451FC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12A7-D6BD-45E5-96FA-4D5F920517A8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CDE8CE-1780-4684-8AD1-F916E419D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2C6BFB-718F-470A-8321-EF3C70EBC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500A5-0731-453B-8BC8-AFCA2F71E6F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8265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DDE74-C4EF-4D1F-9EDB-5DF717C6C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D05E84-A02E-4622-9634-0F365B6605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60D815-15C2-48D5-B122-C674748FDA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2B10F6-28B8-460F-B1D4-F47A5D5592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279C0B-0CEB-45B7-BDCD-0CBE360749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4A9700-CE3A-498F-9EFF-A1BF21FA2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12A7-D6BD-45E5-96FA-4D5F920517A8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E9E35-2849-479B-8D18-86EE79746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35951C-9A53-438E-AEBB-2CAEB74C5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500A5-0731-453B-8BC8-AFCA2F71E6F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6916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06614-0C37-47D7-8F29-EFF970046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10492D-09DC-47CD-9DD4-2E6AB5565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12A7-D6BD-45E5-96FA-4D5F920517A8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155096-226E-41C0-A225-ED5840B84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0DAAB6-B557-4130-A6D5-A9861EA9E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500A5-0731-453B-8BC8-AFCA2F71E6F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1521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B09BBE-67D1-44FC-9004-C22C6096B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12A7-D6BD-45E5-96FA-4D5F920517A8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A2EE82-13B4-4905-A94C-072892667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C44E6-7575-49DF-B5EA-D8CBDF513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500A5-0731-453B-8BC8-AFCA2F71E6F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7472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79915-73E5-448A-97AE-1B2E850E9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677CD-8C9D-4573-B9E4-9DED419D6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94D799-FADD-4560-BAE0-79B88C4A54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CCD9C-91FB-46CB-883C-B53DA5071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12A7-D6BD-45E5-96FA-4D5F920517A8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7E11FA-BD4C-4CE0-A1F6-DB75457CA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FA500D-CB62-4036-ADC2-3E2DC4D80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500A5-0731-453B-8BC8-AFCA2F71E6F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720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534C1-C51D-4B59-8702-00D3430CE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0D2CFF-6BD6-4CB6-9D0A-9641829BF5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915167-7F43-4A02-8A48-5FB0F70C76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03F45B-1612-4843-AC60-7E64E7EDA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12A7-D6BD-45E5-96FA-4D5F920517A8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AA4DF-0D7F-41D7-9023-D478B80EE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E59DA3-BAE6-4909-9A5E-A9D18E664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500A5-0731-453B-8BC8-AFCA2F71E6F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9361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6CF9EB-8DCC-489D-B693-CA89FD207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D3F2D6-9F50-456C-8C1B-3F131EC1B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9596A-50F6-438B-86CF-4617B80FE5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512A7-D6BD-45E5-96FA-4D5F920517A8}" type="datetimeFigureOut">
              <a:rPr lang="cs-CZ" smtClean="0"/>
              <a:t>29.05.2024</a:t>
            </a:fld>
            <a:endParaRPr lang="cs-C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1A2B2-0456-4747-AB9A-E038B30C4A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5E6F3-8C6A-442A-8D44-4BA6270060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500A5-0731-453B-8BC8-AFCA2F71E6FB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9791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3CD9B-F778-4D30-B6E3-0476CF13B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>
            <a:normAutofit/>
          </a:bodyPr>
          <a:lstStyle/>
          <a:p>
            <a:r>
              <a:rPr lang="cs-CZ" sz="4800" b="1" dirty="0"/>
              <a:t>Co víme o dopadech a designu daňových odpočtů pro </a:t>
            </a:r>
            <a:r>
              <a:rPr lang="cs-CZ" sz="4800" b="1" dirty="0" err="1"/>
              <a:t>VaV</a:t>
            </a:r>
            <a:r>
              <a:rPr lang="cs-CZ" sz="4800" b="1" dirty="0"/>
              <a:t>?</a:t>
            </a:r>
            <a:endParaRPr lang="cs-CZ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9BD5F0-EB9A-40F0-92C3-D8400719C8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75760"/>
            <a:ext cx="9621520" cy="1082039"/>
          </a:xfrm>
        </p:spPr>
        <p:txBody>
          <a:bodyPr/>
          <a:lstStyle/>
          <a:p>
            <a:r>
              <a:rPr lang="cs-CZ" dirty="0"/>
              <a:t>Matěj Bajgar</a:t>
            </a:r>
          </a:p>
          <a:p>
            <a:r>
              <a:rPr lang="cs-CZ" dirty="0"/>
              <a:t>IES FSV UK a CERGE-EI</a:t>
            </a:r>
          </a:p>
        </p:txBody>
      </p:sp>
    </p:spTree>
    <p:extLst>
      <p:ext uri="{BB962C8B-B14F-4D97-AF65-F5344CB8AC3E}">
        <p14:creationId xmlns:p14="http://schemas.microsoft.com/office/powerpoint/2010/main" val="371932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64"/>
    </mc:Choice>
    <mc:Fallback xmlns="">
      <p:transition spd="slow" advTm="166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3606" y="1936596"/>
            <a:ext cx="7984787" cy="479087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8133EA5-3307-06A8-C0B5-A5E36E9A7633}"/>
              </a:ext>
            </a:extLst>
          </p:cNvPr>
          <p:cNvSpPr txBox="1">
            <a:spLocks/>
          </p:cNvSpPr>
          <p:nvPr/>
        </p:nvSpPr>
        <p:spPr>
          <a:xfrm>
            <a:off x="838199" y="365125"/>
            <a:ext cx="110700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dirty="0"/>
              <a:t>4. (Výdajové) daňové odpočty jsou účinnější pro menší firmy</a:t>
            </a:r>
          </a:p>
          <a:p>
            <a:r>
              <a:rPr lang="cs-CZ" sz="3600" b="1" i="1" dirty="0" err="1"/>
              <a:t>Updatovaná</a:t>
            </a:r>
            <a:r>
              <a:rPr lang="cs-CZ" sz="3600" b="1" i="1" dirty="0"/>
              <a:t> verze OECD (2020)</a:t>
            </a:r>
            <a:endParaRPr lang="cs-CZ" sz="3600" i="1" dirty="0"/>
          </a:p>
        </p:txBody>
      </p:sp>
    </p:spTree>
    <p:extLst>
      <p:ext uri="{BB962C8B-B14F-4D97-AF65-F5344CB8AC3E}">
        <p14:creationId xmlns:p14="http://schemas.microsoft.com/office/powerpoint/2010/main" val="3356445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0021" cy="1325563"/>
          </a:xfrm>
        </p:spPr>
        <p:txBody>
          <a:bodyPr>
            <a:normAutofit/>
          </a:bodyPr>
          <a:lstStyle/>
          <a:p>
            <a:r>
              <a:rPr lang="cs-CZ" sz="3600" b="1" dirty="0"/>
              <a:t>4. (Výdajové) daňové odpočty jsou účinnější pro menší firmy</a:t>
            </a:r>
            <a:endParaRPr lang="cs-CZ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EFB7A-5461-4363-BFF0-312303E3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14791"/>
            <a:ext cx="11162211" cy="5243209"/>
          </a:xfrm>
        </p:spPr>
        <p:txBody>
          <a:bodyPr>
            <a:noAutofit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cs-CZ" sz="2400" i="1" dirty="0" err="1">
                <a:solidFill>
                  <a:schemeClr val="bg2">
                    <a:lumMod val="10000"/>
                  </a:schemeClr>
                </a:solidFill>
              </a:rPr>
              <a:t>Dechezlepretre</a:t>
            </a: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 et al. (</a:t>
            </a:r>
            <a:r>
              <a:rPr lang="cs-CZ" sz="2400" i="1" dirty="0" err="1">
                <a:solidFill>
                  <a:schemeClr val="bg2">
                    <a:lumMod val="10000"/>
                  </a:schemeClr>
                </a:solidFill>
              </a:rPr>
              <a:t>American</a:t>
            </a: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400" i="1" dirty="0" err="1">
                <a:solidFill>
                  <a:schemeClr val="bg2">
                    <a:lumMod val="10000"/>
                  </a:schemeClr>
                </a:solidFill>
              </a:rPr>
              <a:t>Economic</a:t>
            </a: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400" i="1" dirty="0" err="1">
                <a:solidFill>
                  <a:schemeClr val="bg2">
                    <a:lumMod val="10000"/>
                  </a:schemeClr>
                </a:solidFill>
              </a:rPr>
              <a:t>Journal</a:t>
            </a: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cs-CZ" sz="2400" i="1" dirty="0" err="1">
                <a:solidFill>
                  <a:schemeClr val="bg2">
                    <a:lumMod val="10000"/>
                  </a:schemeClr>
                </a:solidFill>
              </a:rPr>
              <a:t>Economic</a:t>
            </a: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400" i="1" dirty="0" err="1">
                <a:solidFill>
                  <a:schemeClr val="bg2">
                    <a:lumMod val="10000"/>
                  </a:schemeClr>
                </a:solidFill>
              </a:rPr>
              <a:t>Policy</a:t>
            </a: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, 2023)</a:t>
            </a:r>
          </a:p>
          <a:p>
            <a:pPr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Dodatečné </a:t>
            </a:r>
            <a:r>
              <a:rPr lang="cs-CZ" sz="2400" dirty="0" err="1">
                <a:solidFill>
                  <a:schemeClr val="bg2">
                    <a:lumMod val="10000"/>
                  </a:schemeClr>
                </a:solidFill>
              </a:rPr>
              <a:t>VaV</a:t>
            </a: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 z 1 libry odpočtu:</a:t>
            </a:r>
          </a:p>
          <a:p>
            <a:pPr lvl="1">
              <a:buClr>
                <a:schemeClr val="tx1"/>
              </a:buClr>
            </a:pPr>
            <a:r>
              <a:rPr lang="cs-CZ" dirty="0">
                <a:solidFill>
                  <a:schemeClr val="bg2">
                    <a:lumMod val="10000"/>
                  </a:schemeClr>
                </a:solidFill>
              </a:rPr>
              <a:t>2.9-3.9 libry u malých a střední firem</a:t>
            </a:r>
          </a:p>
          <a:p>
            <a:pPr lvl="1">
              <a:buClr>
                <a:schemeClr val="tx1"/>
              </a:buClr>
            </a:pPr>
            <a:r>
              <a:rPr lang="cs-CZ" dirty="0">
                <a:solidFill>
                  <a:schemeClr val="bg2">
                    <a:lumMod val="10000"/>
                  </a:schemeClr>
                </a:solidFill>
              </a:rPr>
              <a:t>1.9 liber u velkých firem</a:t>
            </a:r>
          </a:p>
          <a:p>
            <a:pPr lvl="1">
              <a:buClr>
                <a:schemeClr val="tx1"/>
              </a:buClr>
            </a:pPr>
            <a:endParaRPr lang="cs-CZ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Clr>
                <a:schemeClr val="tx1"/>
              </a:buClr>
            </a:pP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OECD (2020)</a:t>
            </a:r>
          </a:p>
          <a:p>
            <a:pPr>
              <a:buClr>
                <a:schemeClr val="tx1"/>
              </a:buClr>
            </a:pPr>
            <a:endParaRPr lang="cs-CZ" sz="24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Vyšší efekty u firem, pro které je obtížnější financovat </a:t>
            </a:r>
            <a:r>
              <a:rPr lang="cs-CZ" sz="2400" dirty="0" err="1">
                <a:solidFill>
                  <a:schemeClr val="bg2">
                    <a:lumMod val="10000"/>
                  </a:schemeClr>
                </a:solidFill>
              </a:rPr>
              <a:t>VaV</a:t>
            </a:r>
            <a:endParaRPr lang="cs-CZ" sz="2400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Clr>
                <a:schemeClr val="tx1"/>
              </a:buClr>
            </a:pP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Kasahara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et al. (2014),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Rao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(2016),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Acconcia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Cantabene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(2018),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Dechezlepretre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et al. (2023)</a:t>
            </a:r>
          </a:p>
        </p:txBody>
      </p:sp>
    </p:spTree>
    <p:extLst>
      <p:ext uri="{BB962C8B-B14F-4D97-AF65-F5344CB8AC3E}">
        <p14:creationId xmlns:p14="http://schemas.microsoft.com/office/powerpoint/2010/main" val="2905874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0021" cy="1325563"/>
          </a:xfrm>
        </p:spPr>
        <p:txBody>
          <a:bodyPr>
            <a:normAutofit/>
          </a:bodyPr>
          <a:lstStyle/>
          <a:p>
            <a:r>
              <a:rPr lang="cs-CZ" sz="3600" b="1" dirty="0"/>
              <a:t>5. Většina zemí silněji podporuje </a:t>
            </a:r>
            <a:r>
              <a:rPr lang="cs-CZ" sz="3600" b="1" dirty="0" err="1"/>
              <a:t>VaV</a:t>
            </a:r>
            <a:r>
              <a:rPr lang="cs-CZ" sz="3600" b="1" dirty="0"/>
              <a:t> v menších firmách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EFB7A-5461-4363-BFF0-312303E3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4440" y="2115316"/>
            <a:ext cx="9507133" cy="4377559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A. </a:t>
            </a:r>
            <a:r>
              <a:rPr lang="cs-CZ" sz="2400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Zastropování</a:t>
            </a:r>
            <a:r>
              <a:rPr lang="cs-CZ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podpory</a:t>
            </a:r>
          </a:p>
          <a:p>
            <a:pPr algn="l"/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Lze uplatnit jen prvních X Kč </a:t>
            </a:r>
            <a:r>
              <a:rPr lang="cs-CZ" sz="24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VaV</a:t>
            </a:r>
            <a:endParaRPr lang="cs-CZ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z 22 zemí OECD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Příklady stropů</a:t>
            </a:r>
          </a:p>
          <a:p>
            <a:pPr lvl="1"/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Norsko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strop 50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milionů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Kč</a:t>
            </a:r>
            <a:endParaRPr lang="en-US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Švédsko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strop 32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milionů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Kč</a:t>
            </a:r>
            <a:endParaRPr lang="en-US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Německo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strop 100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milionů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Kč</a:t>
            </a:r>
          </a:p>
          <a:p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Ovlivní malou část firem ale výrazný vliv na náklady odpočtů</a:t>
            </a:r>
          </a:p>
          <a:p>
            <a:pPr marL="457200" lvl="1" indent="0">
              <a:buNone/>
            </a:pPr>
            <a:endParaRPr lang="cs-CZ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95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0021" cy="1325563"/>
          </a:xfrm>
        </p:spPr>
        <p:txBody>
          <a:bodyPr>
            <a:normAutofit/>
          </a:bodyPr>
          <a:lstStyle/>
          <a:p>
            <a:r>
              <a:rPr lang="cs-CZ" sz="3600" b="1" dirty="0"/>
              <a:t>5. Většina zemí silněji podporuje </a:t>
            </a:r>
            <a:r>
              <a:rPr lang="cs-CZ" sz="3600" b="1" dirty="0" err="1"/>
              <a:t>VaV</a:t>
            </a:r>
            <a:r>
              <a:rPr lang="cs-CZ" sz="3600" b="1" dirty="0"/>
              <a:t> v menších firmách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47E81A6-9432-CEFF-5633-4FA171A054F1}"/>
              </a:ext>
            </a:extLst>
          </p:cNvPr>
          <p:cNvSpPr txBox="1">
            <a:spLocks/>
          </p:cNvSpPr>
          <p:nvPr/>
        </p:nvSpPr>
        <p:spPr>
          <a:xfrm>
            <a:off x="1243585" y="2364827"/>
            <a:ext cx="7095743" cy="52432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Font typeface="Arial" panose="020B0604020202020204" pitchFamily="34" charset="0"/>
              <a:buNone/>
            </a:pPr>
            <a:r>
              <a:rPr lang="cs-CZ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B. Snížená úroveň nad určitou úrovní</a:t>
            </a:r>
            <a:endParaRPr lang="cs-CZ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Vyšší míra podpory pro prvních X Kč, pak nižší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Další 3 z 22 zemí OECD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Příklady prahů</a:t>
            </a:r>
          </a:p>
          <a:p>
            <a:pPr lvl="1"/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Nizozemí – nižší sazba nad 9 milionů Kč</a:t>
            </a:r>
          </a:p>
          <a:p>
            <a:pPr lvl="1"/>
            <a:r>
              <a:rPr lang="cs-CZ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Francie - n</a:t>
            </a:r>
            <a:r>
              <a:rPr lang="en-US" dirty="0" err="1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ižší</a:t>
            </a:r>
            <a:r>
              <a:rPr lang="en-US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sazba</a:t>
            </a:r>
            <a:r>
              <a:rPr lang="en-US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nad</a:t>
            </a:r>
            <a:r>
              <a:rPr lang="en-US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 2500 </a:t>
            </a:r>
            <a:r>
              <a:rPr lang="en-US" dirty="0" err="1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milionů</a:t>
            </a:r>
            <a:r>
              <a:rPr lang="en-US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 (</a:t>
            </a:r>
            <a:r>
              <a:rPr lang="cs-CZ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vysoké, </a:t>
            </a:r>
            <a:r>
              <a:rPr lang="en-US" dirty="0" err="1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netýká</a:t>
            </a:r>
            <a:r>
              <a:rPr lang="en-US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 se </a:t>
            </a:r>
            <a:r>
              <a:rPr lang="en-US" dirty="0" err="1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téměř</a:t>
            </a:r>
            <a:r>
              <a:rPr lang="en-US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žádných</a:t>
            </a:r>
            <a:r>
              <a:rPr lang="en-US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firem</a:t>
            </a:r>
            <a:r>
              <a:rPr lang="en-US" dirty="0">
                <a:solidFill>
                  <a:srgbClr val="222222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)</a:t>
            </a:r>
            <a:endParaRPr lang="cs-CZ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92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0021" cy="1325563"/>
          </a:xfrm>
        </p:spPr>
        <p:txBody>
          <a:bodyPr>
            <a:normAutofit/>
          </a:bodyPr>
          <a:lstStyle/>
          <a:p>
            <a:r>
              <a:rPr lang="cs-CZ" sz="3600" b="1" dirty="0"/>
              <a:t>5. Většina zemí silněji podporuje </a:t>
            </a:r>
            <a:r>
              <a:rPr lang="cs-CZ" sz="3600" b="1" dirty="0" err="1"/>
              <a:t>VaV</a:t>
            </a:r>
            <a:r>
              <a:rPr lang="cs-CZ" sz="3600" b="1" dirty="0"/>
              <a:t> v menších firmách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EFB7A-5461-4363-BFF0-312303E3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1982" y="2691594"/>
            <a:ext cx="9514490" cy="4377559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C. Vyšší míra podpory pro malé a střední firmy</a:t>
            </a:r>
            <a:endParaRPr lang="cs-CZ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Vyšší sazba odpočtů (nebo samostatný odpočet) pro MSP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z 22 zemí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Například Austrálie, Japonsko, Velká Británie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endParaRPr lang="cs-CZ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979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0021" cy="1325563"/>
          </a:xfrm>
        </p:spPr>
        <p:txBody>
          <a:bodyPr>
            <a:normAutofit/>
          </a:bodyPr>
          <a:lstStyle/>
          <a:p>
            <a:r>
              <a:rPr lang="cs-CZ" sz="3600" b="1" dirty="0"/>
              <a:t>5. Většina zemí silněji podporuje </a:t>
            </a:r>
            <a:r>
              <a:rPr lang="cs-CZ" sz="3600" b="1" dirty="0" err="1"/>
              <a:t>VaV</a:t>
            </a:r>
            <a:r>
              <a:rPr lang="cs-CZ" sz="3600" b="1" dirty="0"/>
              <a:t> v menších firmách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EFB7A-5461-4363-BFF0-312303E3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5921" y="2795751"/>
            <a:ext cx="7771348" cy="4377559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D. </a:t>
            </a:r>
            <a:r>
              <a:rPr lang="cs-CZ" sz="2400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Refundabilita</a:t>
            </a:r>
            <a:r>
              <a:rPr lang="cs-CZ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odpočtů u ztrátových firem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z 22 zemí nabízí pro malé a střední podniky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z 22 zemí nabízí i pro velké podniky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endParaRPr lang="cs-CZ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540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0021" cy="1325563"/>
          </a:xfrm>
        </p:spPr>
        <p:txBody>
          <a:bodyPr>
            <a:normAutofit/>
          </a:bodyPr>
          <a:lstStyle/>
          <a:p>
            <a:r>
              <a:rPr lang="cs-CZ" sz="3600" b="1" dirty="0"/>
              <a:t>Země, kde odpočty neobsahují žádné z výše zmíněných opatření: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EFB7A-5461-4363-BFF0-312303E3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3283" y="2291255"/>
            <a:ext cx="10016358" cy="4377559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Česko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Slovensko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r>
              <a:rPr lang="cs-C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Chile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endParaRPr lang="cs-CZ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endParaRPr lang="cs-CZ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endParaRPr 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 6. České odpočty „s vanilkovou příchutí“ jsou výjimkou</a:t>
            </a:r>
            <a:endParaRPr lang="cs-CZ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Download Question Mark Question Response Royalty-Free Stock Illustration  Image - Pixabay">
            <a:extLst>
              <a:ext uri="{FF2B5EF4-FFF2-40B4-BE49-F238E27FC236}">
                <a16:creationId xmlns:a16="http://schemas.microsoft.com/office/drawing/2014/main" id="{500738D6-8E09-9FCD-E026-AA0C7485E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683" y="1270135"/>
            <a:ext cx="3622431" cy="362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940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28497" y="2469932"/>
            <a:ext cx="10053256" cy="4290108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sz="2400" dirty="0"/>
              <a:t>1. Investice do </a:t>
            </a:r>
            <a:r>
              <a:rPr lang="cs-CZ" sz="2400" dirty="0" err="1"/>
              <a:t>VaV</a:t>
            </a:r>
            <a:r>
              <a:rPr lang="cs-CZ" sz="2400" dirty="0"/>
              <a:t> jsou ovlivněny selháními trhu </a:t>
            </a:r>
          </a:p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sz="2400" dirty="0"/>
              <a:t>2. Výdajové odpočty jsou účinný nástroj pro podporu </a:t>
            </a:r>
            <a:r>
              <a:rPr lang="cs-CZ" sz="2400" dirty="0" err="1"/>
              <a:t>VaV</a:t>
            </a:r>
            <a:endParaRPr lang="cs-CZ" sz="2400" dirty="0"/>
          </a:p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sz="2400" dirty="0"/>
              <a:t>3. Příjmové odpočty nejsou účinný nástroj pro podporu VAV</a:t>
            </a:r>
          </a:p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sz="2400" dirty="0"/>
              <a:t>4. (Výdajové) daňové odpočty jsou účinnější pro menší firmy</a:t>
            </a:r>
          </a:p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sz="2400" dirty="0"/>
              <a:t>5. Většina zemí silněji podporuje </a:t>
            </a:r>
            <a:r>
              <a:rPr lang="cs-CZ" sz="2400" dirty="0" err="1"/>
              <a:t>VaV</a:t>
            </a:r>
            <a:r>
              <a:rPr lang="cs-CZ" sz="2400" dirty="0"/>
              <a:t> v menších firmách</a:t>
            </a:r>
          </a:p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r>
              <a:rPr lang="cs-CZ" sz="2400" dirty="0"/>
              <a:t>6. České odpočty „s vanilkovou příchutí“ jsou výjimkou</a:t>
            </a:r>
          </a:p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endParaRPr lang="cs-CZ" sz="2400" dirty="0"/>
          </a:p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br>
              <a:rPr lang="cs-CZ" sz="2400" dirty="0"/>
            </a:br>
            <a:endParaRPr lang="cs-CZ" sz="2400" dirty="0"/>
          </a:p>
          <a:p>
            <a:pPr marL="0" indent="0">
              <a:spcAft>
                <a:spcPts val="600"/>
              </a:spcAft>
              <a:buClr>
                <a:schemeClr val="tx1">
                  <a:lumMod val="50000"/>
                </a:schemeClr>
              </a:buClr>
              <a:buNone/>
            </a:pPr>
            <a:endParaRPr lang="cs-CZ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59510" cy="1325563"/>
          </a:xfrm>
        </p:spPr>
        <p:txBody>
          <a:bodyPr/>
          <a:lstStyle/>
          <a:p>
            <a:r>
              <a:rPr lang="cs-CZ" sz="3600" dirty="0"/>
              <a:t>Co víme o dopadech a designu daňových odpočtů pro </a:t>
            </a:r>
            <a:r>
              <a:rPr lang="cs-CZ" sz="3600" dirty="0" err="1"/>
              <a:t>VaV</a:t>
            </a:r>
            <a:r>
              <a:rPr lang="cs-CZ" sz="3600" dirty="0"/>
              <a:t>?</a:t>
            </a:r>
            <a:endParaRPr lang="cs-CZ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0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0021" cy="1325563"/>
          </a:xfrm>
        </p:spPr>
        <p:txBody>
          <a:bodyPr>
            <a:normAutofit/>
          </a:bodyPr>
          <a:lstStyle/>
          <a:p>
            <a:r>
              <a:rPr lang="cs-CZ" sz="3600" b="1" dirty="0"/>
              <a:t>K další diskuzi</a:t>
            </a:r>
            <a:endParaRPr lang="cs-CZ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EFB7A-5461-4363-BFF0-312303E3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007476"/>
            <a:ext cx="11162211" cy="4850524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endParaRPr lang="cs-CZ" sz="24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Zvýšení podpory pro </a:t>
            </a:r>
            <a:r>
              <a:rPr lang="cs-CZ" sz="2400" dirty="0" err="1">
                <a:solidFill>
                  <a:schemeClr val="bg2">
                    <a:lumMod val="10000"/>
                  </a:schemeClr>
                </a:solidFill>
              </a:rPr>
              <a:t>VaV</a:t>
            </a: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 do určité výše?</a:t>
            </a:r>
          </a:p>
          <a:p>
            <a:pPr lvl="1"/>
            <a:r>
              <a:rPr lang="cs-CZ" i="1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Příklad: 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V ČR by zvýšená podpora pro </a:t>
            </a:r>
            <a:r>
              <a:rPr lang="cs-CZ" dirty="0" err="1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VaV</a:t>
            </a:r>
            <a:r>
              <a:rPr lang="cs-CZ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do výše 25 milionů…</a:t>
            </a:r>
          </a:p>
          <a:p>
            <a:pPr lvl="2"/>
            <a:r>
              <a:rPr lang="cs-CZ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…zvýšila podporu pro 9 z 10 relevantních firem</a:t>
            </a:r>
          </a:p>
          <a:p>
            <a:pPr lvl="2"/>
            <a:r>
              <a:rPr lang="cs-CZ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…snížila náklady navýšení o dvě třetiny</a:t>
            </a:r>
          </a:p>
          <a:p>
            <a:pPr lvl="2"/>
            <a:endParaRPr lang="cs-CZ" sz="24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Clr>
                <a:schemeClr val="tx1"/>
              </a:buClr>
            </a:pPr>
            <a:r>
              <a:rPr lang="cs-CZ" sz="2400" dirty="0" err="1">
                <a:solidFill>
                  <a:schemeClr val="bg2">
                    <a:lumMod val="10000"/>
                  </a:schemeClr>
                </a:solidFill>
              </a:rPr>
              <a:t>Refundabilita</a:t>
            </a: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 (pro některé typy firem?, do určité úrovně?)</a:t>
            </a:r>
          </a:p>
          <a:p>
            <a:pPr>
              <a:buClr>
                <a:schemeClr val="tx1"/>
              </a:buClr>
            </a:pPr>
            <a:endParaRPr lang="cs-CZ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413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1. Investice do </a:t>
            </a:r>
            <a:r>
              <a:rPr lang="cs-CZ" sz="3600" b="1" dirty="0" err="1"/>
              <a:t>VaV</a:t>
            </a:r>
            <a:r>
              <a:rPr lang="cs-CZ" sz="3600" b="1" dirty="0"/>
              <a:t> jsou ovlivněny selháními trhu  </a:t>
            </a:r>
            <a:endParaRPr lang="cs-CZ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EFB7A-5461-4363-BFF0-312303E3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14791"/>
            <a:ext cx="11162211" cy="5243209"/>
          </a:xfrm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</a:pPr>
            <a:endParaRPr lang="cs-CZ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cs-CZ" sz="2400" b="1" dirty="0">
                <a:solidFill>
                  <a:schemeClr val="bg2">
                    <a:lumMod val="10000"/>
                  </a:schemeClr>
                </a:solidFill>
              </a:rPr>
              <a:t>1. </a:t>
            </a:r>
            <a:r>
              <a:rPr lang="cs-CZ" sz="2400" b="1" dirty="0" err="1">
                <a:solidFill>
                  <a:schemeClr val="bg2">
                    <a:lumMod val="10000"/>
                  </a:schemeClr>
                </a:solidFill>
              </a:rPr>
              <a:t>VaV</a:t>
            </a:r>
            <a:r>
              <a:rPr lang="cs-CZ" sz="24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400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 pozitivní externality (efekty přelévání)</a:t>
            </a:r>
          </a:p>
          <a:p>
            <a:pPr marL="0" indent="0">
              <a:buClr>
                <a:schemeClr val="tx1"/>
              </a:buClr>
              <a:buNone/>
            </a:pPr>
            <a:endParaRPr lang="cs-CZ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cs-CZ" sz="2400" b="1" dirty="0">
                <a:solidFill>
                  <a:schemeClr val="bg2">
                    <a:lumMod val="10000"/>
                  </a:schemeClr>
                </a:solidFill>
              </a:rPr>
              <a:t>2. </a:t>
            </a:r>
            <a:r>
              <a:rPr lang="cs-CZ" sz="2400" b="1" dirty="0" err="1">
                <a:solidFill>
                  <a:schemeClr val="bg2">
                    <a:lumMod val="10000"/>
                  </a:schemeClr>
                </a:solidFill>
              </a:rPr>
              <a:t>VaV</a:t>
            </a:r>
            <a:r>
              <a:rPr lang="cs-CZ" sz="2400" b="1" dirty="0">
                <a:solidFill>
                  <a:schemeClr val="bg2">
                    <a:lumMod val="10000"/>
                  </a:schemeClr>
                </a:solidFill>
              </a:rPr>
              <a:t> je obtížnější financovat než jiné druhy investic</a:t>
            </a:r>
          </a:p>
          <a:p>
            <a:pPr marL="457200" lvl="1" indent="0">
              <a:buClr>
                <a:schemeClr val="tx1"/>
              </a:buClr>
              <a:buNone/>
            </a:pPr>
            <a:r>
              <a:rPr lang="en-US" i="1" dirty="0">
                <a:solidFill>
                  <a:schemeClr val="bg2">
                    <a:lumMod val="10000"/>
                  </a:schemeClr>
                </a:solidFill>
              </a:rPr>
              <a:t>Hall a Lerner (Handbook of Economics of Innovation, 2010)</a:t>
            </a:r>
            <a:r>
              <a:rPr lang="cs-CZ" i="1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lvl="1">
              <a:buClr>
                <a:schemeClr val="tx1"/>
              </a:buClr>
            </a:pPr>
            <a:r>
              <a:rPr lang="cs-CZ" dirty="0">
                <a:solidFill>
                  <a:schemeClr val="bg2">
                    <a:lumMod val="10000"/>
                  </a:schemeClr>
                </a:solidFill>
              </a:rPr>
              <a:t>Financování </a:t>
            </a:r>
            <a:r>
              <a:rPr lang="cs-CZ" dirty="0" err="1">
                <a:solidFill>
                  <a:schemeClr val="bg2">
                    <a:lumMod val="10000"/>
                  </a:schemeClr>
                </a:solidFill>
              </a:rPr>
              <a:t>VaV</a:t>
            </a:r>
            <a:r>
              <a:rPr lang="cs-CZ" dirty="0">
                <a:solidFill>
                  <a:schemeClr val="bg2">
                    <a:lumMod val="10000"/>
                  </a:schemeClr>
                </a:solidFill>
              </a:rPr>
              <a:t>…</a:t>
            </a:r>
          </a:p>
          <a:p>
            <a:pPr lvl="2"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Nese vysoké riziko</a:t>
            </a:r>
          </a:p>
          <a:p>
            <a:pPr lvl="2"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Je ovlivněné obavami z vyzrazení nápadů</a:t>
            </a:r>
          </a:p>
          <a:p>
            <a:pPr lvl="2"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Nelze použít jako zástavu</a:t>
            </a:r>
          </a:p>
          <a:p>
            <a:pPr>
              <a:buClr>
                <a:schemeClr val="tx1"/>
              </a:buClr>
            </a:pPr>
            <a:endParaRPr lang="cs-CZ" sz="2400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cs-CZ" sz="2400" dirty="0">
                <a:solidFill>
                  <a:srgbClr val="FF0000"/>
                </a:solidFill>
                <a:sym typeface="Wingdings" panose="05000000000000000000" pitchFamily="2" charset="2"/>
              </a:rPr>
              <a:t> Volný trh povede k nedostatečným investicím do </a:t>
            </a:r>
            <a:r>
              <a:rPr lang="cs-CZ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VaV</a:t>
            </a:r>
            <a:r>
              <a:rPr lang="cs-CZ" sz="24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	</a:t>
            </a:r>
          </a:p>
          <a:p>
            <a:pPr lvl="1">
              <a:buClr>
                <a:schemeClr val="tx1"/>
              </a:buClr>
            </a:pPr>
            <a:endParaRPr lang="cs-CZ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Clr>
                <a:schemeClr val="tx1"/>
              </a:buClr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cs-CZ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506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>
            <a:extLst>
              <a:ext uri="{FF2B5EF4-FFF2-40B4-BE49-F238E27FC236}">
                <a16:creationId xmlns:a16="http://schemas.microsoft.com/office/drawing/2014/main" id="{735A6D5A-F401-471D-A7DB-1455C2CCC54B}"/>
              </a:ext>
            </a:extLst>
          </p:cNvPr>
          <p:cNvSpPr txBox="1">
            <a:spLocks/>
          </p:cNvSpPr>
          <p:nvPr/>
        </p:nvSpPr>
        <p:spPr>
          <a:xfrm>
            <a:off x="838200" y="14110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Příklad studie na téma efektů přetékání</a:t>
            </a:r>
          </a:p>
          <a:p>
            <a:r>
              <a:rPr lang="cs-CZ" sz="3200" i="1" dirty="0" err="1"/>
              <a:t>Bloom</a:t>
            </a:r>
            <a:r>
              <a:rPr lang="cs-CZ" sz="3200" i="1" dirty="0"/>
              <a:t> et al. (</a:t>
            </a:r>
            <a:r>
              <a:rPr lang="cs-CZ" sz="3200" i="1" dirty="0" err="1"/>
              <a:t>Econometrica</a:t>
            </a:r>
            <a:r>
              <a:rPr lang="cs-CZ" sz="3200" i="1" dirty="0"/>
              <a:t>, 2013)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77C194-8258-40F6-985A-5B65ADA04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8360" y="1503990"/>
            <a:ext cx="7904280" cy="406223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328BFB2-A606-D731-5C7E-2202CA917D4F}"/>
              </a:ext>
            </a:extLst>
          </p:cNvPr>
          <p:cNvSpPr/>
          <p:nvPr/>
        </p:nvSpPr>
        <p:spPr>
          <a:xfrm>
            <a:off x="5331968" y="2307772"/>
            <a:ext cx="2211832" cy="19899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C6970E-0E3B-006B-2141-D7DBDE8E508A}"/>
              </a:ext>
            </a:extLst>
          </p:cNvPr>
          <p:cNvSpPr txBox="1"/>
          <p:nvPr/>
        </p:nvSpPr>
        <p:spPr>
          <a:xfrm>
            <a:off x="809172" y="5566229"/>
            <a:ext cx="1051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i="1" dirty="0" err="1"/>
              <a:t>Lychagin</a:t>
            </a:r>
            <a:r>
              <a:rPr lang="cs-CZ" sz="2400" i="1" dirty="0"/>
              <a:t> et al. (</a:t>
            </a:r>
            <a:r>
              <a:rPr lang="cs-CZ" sz="2400" i="1" dirty="0" err="1"/>
              <a:t>Journal</a:t>
            </a:r>
            <a:r>
              <a:rPr lang="cs-CZ" sz="2400" i="1" dirty="0"/>
              <a:t> </a:t>
            </a:r>
            <a:r>
              <a:rPr lang="cs-CZ" sz="2400" i="1" dirty="0" err="1"/>
              <a:t>of</a:t>
            </a:r>
            <a:r>
              <a:rPr lang="cs-CZ" sz="2400" i="1" dirty="0"/>
              <a:t> </a:t>
            </a:r>
            <a:r>
              <a:rPr lang="cs-CZ" sz="2400" i="1" dirty="0" err="1"/>
              <a:t>Industrial</a:t>
            </a:r>
            <a:r>
              <a:rPr lang="cs-CZ" sz="2400" i="1" dirty="0"/>
              <a:t> </a:t>
            </a:r>
            <a:r>
              <a:rPr lang="cs-CZ" sz="2400" i="1" dirty="0" err="1"/>
              <a:t>Economics</a:t>
            </a:r>
            <a:r>
              <a:rPr lang="cs-CZ" sz="2400" i="1" dirty="0"/>
              <a:t>, 2016): </a:t>
            </a:r>
            <a:r>
              <a:rPr lang="cs-CZ" sz="2400" dirty="0"/>
              <a:t>„</a:t>
            </a:r>
            <a:r>
              <a:rPr lang="en-US" sz="2400" dirty="0"/>
              <a:t>We find that geographic location is important for</a:t>
            </a:r>
            <a:r>
              <a:rPr lang="cs-CZ" sz="2400" dirty="0"/>
              <a:t> </a:t>
            </a:r>
            <a:r>
              <a:rPr lang="en-US" sz="2400" dirty="0"/>
              <a:t>productivity.</a:t>
            </a:r>
            <a:r>
              <a:rPr lang="cs-CZ" sz="2400" dirty="0"/>
              <a:t> …</a:t>
            </a:r>
            <a:r>
              <a:rPr lang="en-US" sz="2400" dirty="0"/>
              <a:t> The geographic</a:t>
            </a:r>
            <a:r>
              <a:rPr lang="cs-CZ" sz="2400" dirty="0"/>
              <a:t> </a:t>
            </a:r>
            <a:r>
              <a:rPr lang="en-US" sz="2400" dirty="0"/>
              <a:t>location of a firm</a:t>
            </a:r>
            <a:r>
              <a:rPr lang="cs-CZ" sz="2400" dirty="0"/>
              <a:t>‘</a:t>
            </a:r>
            <a:r>
              <a:rPr lang="en-US" sz="2400" dirty="0"/>
              <a:t>s researchers is more important than its headquarters.</a:t>
            </a:r>
            <a:r>
              <a:rPr lang="cs-CZ" sz="2400" dirty="0"/>
              <a:t>“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0098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1. Investice do </a:t>
            </a:r>
            <a:r>
              <a:rPr lang="cs-CZ" sz="3600" b="1" dirty="0" err="1"/>
              <a:t>VaV</a:t>
            </a:r>
            <a:r>
              <a:rPr lang="cs-CZ" sz="3600" b="1" dirty="0"/>
              <a:t> jsou ovlivněny selháními trhu  </a:t>
            </a:r>
            <a:endParaRPr lang="cs-CZ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EFB7A-5461-4363-BFF0-312303E3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14791"/>
            <a:ext cx="11162211" cy="5243209"/>
          </a:xfrm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</a:pPr>
            <a:endParaRPr lang="cs-CZ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cs-CZ" sz="2400" b="1" dirty="0">
                <a:solidFill>
                  <a:schemeClr val="bg2">
                    <a:lumMod val="10000"/>
                  </a:schemeClr>
                </a:solidFill>
              </a:rPr>
              <a:t>1. </a:t>
            </a:r>
            <a:r>
              <a:rPr lang="cs-CZ" sz="2400" b="1" dirty="0" err="1">
                <a:solidFill>
                  <a:schemeClr val="bg2">
                    <a:lumMod val="10000"/>
                  </a:schemeClr>
                </a:solidFill>
              </a:rPr>
              <a:t>VaV</a:t>
            </a:r>
            <a:r>
              <a:rPr lang="cs-CZ" sz="24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400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 pozitivní externality (efekty přelévání)</a:t>
            </a:r>
          </a:p>
          <a:p>
            <a:pPr marL="0" indent="0">
              <a:buClr>
                <a:schemeClr val="tx1"/>
              </a:buClr>
              <a:buNone/>
            </a:pPr>
            <a:endParaRPr lang="cs-CZ" sz="2400" b="1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cs-CZ" sz="2400" b="1" dirty="0">
                <a:solidFill>
                  <a:schemeClr val="bg2">
                    <a:lumMod val="10000"/>
                  </a:schemeClr>
                </a:solidFill>
              </a:rPr>
              <a:t>2. </a:t>
            </a:r>
            <a:r>
              <a:rPr lang="cs-CZ" sz="2400" b="1" dirty="0" err="1">
                <a:solidFill>
                  <a:schemeClr val="bg2">
                    <a:lumMod val="10000"/>
                  </a:schemeClr>
                </a:solidFill>
              </a:rPr>
              <a:t>VaV</a:t>
            </a:r>
            <a:r>
              <a:rPr lang="cs-CZ" sz="2400" b="1" dirty="0">
                <a:solidFill>
                  <a:schemeClr val="bg2">
                    <a:lumMod val="10000"/>
                  </a:schemeClr>
                </a:solidFill>
              </a:rPr>
              <a:t> je obtížnější financovat než jiné druhy investic</a:t>
            </a:r>
          </a:p>
          <a:p>
            <a:pPr marL="457200" lvl="1" indent="0">
              <a:buClr>
                <a:schemeClr val="tx1"/>
              </a:buClr>
              <a:buNone/>
            </a:pPr>
            <a:r>
              <a:rPr lang="en-US" i="1" dirty="0">
                <a:solidFill>
                  <a:schemeClr val="bg2">
                    <a:lumMod val="10000"/>
                  </a:schemeClr>
                </a:solidFill>
              </a:rPr>
              <a:t>Hall a Lerner (Handbook of Economics of Innovation, 2010)</a:t>
            </a:r>
            <a:r>
              <a:rPr lang="cs-CZ" i="1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lvl="1">
              <a:buClr>
                <a:schemeClr val="tx1"/>
              </a:buClr>
            </a:pPr>
            <a:r>
              <a:rPr lang="cs-CZ" dirty="0">
                <a:solidFill>
                  <a:schemeClr val="bg2">
                    <a:lumMod val="10000"/>
                  </a:schemeClr>
                </a:solidFill>
              </a:rPr>
              <a:t>Financování </a:t>
            </a:r>
            <a:r>
              <a:rPr lang="cs-CZ" dirty="0" err="1">
                <a:solidFill>
                  <a:schemeClr val="bg2">
                    <a:lumMod val="10000"/>
                  </a:schemeClr>
                </a:solidFill>
              </a:rPr>
              <a:t>VaV</a:t>
            </a:r>
            <a:r>
              <a:rPr lang="cs-CZ" dirty="0">
                <a:solidFill>
                  <a:schemeClr val="bg2">
                    <a:lumMod val="10000"/>
                  </a:schemeClr>
                </a:solidFill>
              </a:rPr>
              <a:t>…</a:t>
            </a:r>
          </a:p>
          <a:p>
            <a:pPr lvl="2"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Nese vysoké riziko</a:t>
            </a:r>
          </a:p>
          <a:p>
            <a:pPr lvl="2"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Je ovlivněné obavami z vyzrazení nápadů</a:t>
            </a:r>
          </a:p>
          <a:p>
            <a:pPr lvl="2"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Nelze použít jako zástavu</a:t>
            </a:r>
          </a:p>
          <a:p>
            <a:pPr>
              <a:buClr>
                <a:schemeClr val="tx1"/>
              </a:buClr>
            </a:pPr>
            <a:endParaRPr lang="cs-CZ" sz="2400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cs-CZ" sz="2400" dirty="0">
                <a:solidFill>
                  <a:srgbClr val="FF0000"/>
                </a:solidFill>
                <a:sym typeface="Wingdings" panose="05000000000000000000" pitchFamily="2" charset="2"/>
              </a:rPr>
              <a:t> Volný trh povede k nedostatečným investicím do </a:t>
            </a:r>
            <a:r>
              <a:rPr lang="cs-CZ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VaV</a:t>
            </a:r>
            <a:r>
              <a:rPr lang="cs-CZ" sz="2400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	</a:t>
            </a:r>
          </a:p>
          <a:p>
            <a:pPr lvl="1">
              <a:buClr>
                <a:schemeClr val="tx1"/>
              </a:buClr>
            </a:pPr>
            <a:endParaRPr lang="cs-CZ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Clr>
                <a:schemeClr val="tx1"/>
              </a:buClr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Clr>
                <a:schemeClr val="tx1"/>
              </a:buClr>
              <a:buNone/>
            </a:pPr>
            <a:endParaRPr lang="cs-CZ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50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2. Výdajové odpočty jsou účinný nástroj pro podporu </a:t>
            </a:r>
            <a:r>
              <a:rPr lang="cs-CZ" sz="3600" b="1" dirty="0" err="1"/>
              <a:t>VaV</a:t>
            </a:r>
            <a:endParaRPr lang="cs-CZ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EFB7A-5461-4363-BFF0-312303E3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13490"/>
            <a:ext cx="11162211" cy="5344509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Federální daňový kredit v USA: </a:t>
            </a:r>
            <a:r>
              <a:rPr lang="cs-CZ" sz="2400" b="1" dirty="0">
                <a:solidFill>
                  <a:schemeClr val="bg2">
                    <a:lumMod val="10000"/>
                  </a:schemeClr>
                </a:solidFill>
              </a:rPr>
              <a:t>1 dolar odpočtu </a:t>
            </a:r>
            <a:r>
              <a:rPr lang="cs-CZ" sz="2400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 1.8 dolaru </a:t>
            </a:r>
            <a:r>
              <a:rPr lang="cs-CZ" sz="2400" b="1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VaV</a:t>
            </a:r>
            <a:endParaRPr lang="cs-CZ" sz="2400" b="1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  <a:p>
            <a:pPr lvl="1">
              <a:buClr>
                <a:schemeClr val="tx1"/>
              </a:buClr>
            </a:pP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Rao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Journal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of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Public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Economics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, 2016)</a:t>
            </a:r>
          </a:p>
          <a:p>
            <a:pPr>
              <a:buClr>
                <a:schemeClr val="tx1"/>
              </a:buClr>
            </a:pPr>
            <a:endParaRPr lang="cs-CZ" sz="2400" b="1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20 zemí OECD:</a:t>
            </a:r>
            <a:r>
              <a:rPr lang="cs-CZ" sz="2400" b="1" dirty="0">
                <a:solidFill>
                  <a:schemeClr val="bg2">
                    <a:lumMod val="10000"/>
                  </a:schemeClr>
                </a:solidFill>
              </a:rPr>
              <a:t> 1 euro odpočtu </a:t>
            </a:r>
            <a:r>
              <a:rPr lang="cs-CZ" sz="2400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 1.4 dolaru </a:t>
            </a:r>
            <a:r>
              <a:rPr lang="cs-CZ" sz="2400" b="1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VaV</a:t>
            </a:r>
            <a:endParaRPr lang="cs-CZ" sz="2400" b="1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Clr>
                <a:schemeClr val="tx1"/>
              </a:buClr>
            </a:pP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OECD (2020)</a:t>
            </a:r>
          </a:p>
          <a:p>
            <a:pPr lvl="1">
              <a:buClr>
                <a:schemeClr val="tx1"/>
              </a:buClr>
            </a:pPr>
            <a:endParaRPr lang="cs-CZ" sz="2000" i="1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Daňový kredit ve Velké Británii:</a:t>
            </a:r>
            <a:r>
              <a:rPr lang="cs-CZ" sz="2400" b="1" dirty="0">
                <a:solidFill>
                  <a:schemeClr val="bg2">
                    <a:lumMod val="10000"/>
                  </a:schemeClr>
                </a:solidFill>
              </a:rPr>
              <a:t> 1 libra odpočtu </a:t>
            </a:r>
            <a:r>
              <a:rPr lang="cs-CZ" sz="2400" b="1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 1.9-3.9 liber </a:t>
            </a:r>
            <a:r>
              <a:rPr lang="cs-CZ" sz="2400" b="1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VaV</a:t>
            </a:r>
            <a:endParaRPr lang="cs-CZ" sz="2400" b="1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Clr>
                <a:schemeClr val="tx1"/>
              </a:buClr>
            </a:pP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Dechezlepretre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et al. (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American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Economic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Journal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Economic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Policy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, 2023)</a:t>
            </a:r>
          </a:p>
          <a:p>
            <a:pPr lvl="1">
              <a:buClr>
                <a:schemeClr val="tx1"/>
              </a:buClr>
            </a:pPr>
            <a:r>
              <a:rPr lang="cs-CZ" sz="2000" b="1" dirty="0">
                <a:solidFill>
                  <a:schemeClr val="bg2">
                    <a:lumMod val="10000"/>
                  </a:schemeClr>
                </a:solidFill>
              </a:rPr>
              <a:t>Dále efekty na</a:t>
            </a:r>
          </a:p>
          <a:p>
            <a:pPr lvl="2">
              <a:buClr>
                <a:schemeClr val="tx1"/>
              </a:buClr>
            </a:pPr>
            <a:r>
              <a:rPr lang="cs-CZ" u="sng" dirty="0">
                <a:solidFill>
                  <a:schemeClr val="bg2">
                    <a:lumMod val="10000"/>
                  </a:schemeClr>
                </a:solidFill>
              </a:rPr>
              <a:t>Patentové žádosti </a:t>
            </a:r>
            <a:r>
              <a:rPr lang="cs-CZ" dirty="0">
                <a:solidFill>
                  <a:schemeClr val="bg2">
                    <a:lumMod val="10000"/>
                  </a:schemeClr>
                </a:solidFill>
              </a:rPr>
              <a:t>podpořených firem</a:t>
            </a:r>
          </a:p>
          <a:p>
            <a:pPr lvl="2">
              <a:buClr>
                <a:schemeClr val="tx1"/>
              </a:buClr>
            </a:pPr>
            <a:r>
              <a:rPr lang="cs-CZ" u="sng" dirty="0">
                <a:solidFill>
                  <a:schemeClr val="bg2">
                    <a:lumMod val="10000"/>
                  </a:schemeClr>
                </a:solidFill>
              </a:rPr>
              <a:t>Zaměstnanost, tržby a produktivitu </a:t>
            </a:r>
            <a:r>
              <a:rPr lang="cs-CZ" dirty="0">
                <a:solidFill>
                  <a:schemeClr val="bg2">
                    <a:lumMod val="10000"/>
                  </a:schemeClr>
                </a:solidFill>
              </a:rPr>
              <a:t>podpořených firem</a:t>
            </a:r>
          </a:p>
          <a:p>
            <a:pPr lvl="2">
              <a:buClr>
                <a:schemeClr val="tx1"/>
              </a:buClr>
            </a:pPr>
            <a:r>
              <a:rPr lang="cs-CZ" u="sng" dirty="0">
                <a:solidFill>
                  <a:schemeClr val="bg2">
                    <a:lumMod val="10000"/>
                  </a:schemeClr>
                </a:solidFill>
              </a:rPr>
              <a:t>Inovace technologicky blízkých firem </a:t>
            </a:r>
            <a:r>
              <a:rPr lang="cs-CZ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cs-CZ" b="1" dirty="0">
                <a:solidFill>
                  <a:srgbClr val="00B050"/>
                </a:solidFill>
                <a:sym typeface="Wingdings" panose="05000000000000000000" pitchFamily="2" charset="2"/>
              </a:rPr>
              <a:t> efekty přelévání</a:t>
            </a: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endParaRPr lang="cs-CZ" sz="2400" dirty="0">
              <a:sym typeface="Wingdings" panose="05000000000000000000" pitchFamily="2" charset="2"/>
            </a:endParaRPr>
          </a:p>
          <a:p>
            <a:pPr>
              <a:spcAft>
                <a:spcPts val="600"/>
              </a:spcAft>
              <a:buClr>
                <a:schemeClr val="tx1">
                  <a:lumMod val="50000"/>
                </a:schemeClr>
              </a:buClr>
            </a:pPr>
            <a:r>
              <a:rPr lang="cs-CZ" sz="2400" u="sng" dirty="0">
                <a:sym typeface="Wingdings" panose="05000000000000000000" pitchFamily="2" charset="2"/>
              </a:rPr>
              <a:t>Další země</a:t>
            </a:r>
            <a:r>
              <a:rPr lang="cs-CZ" sz="2400" dirty="0">
                <a:sym typeface="Wingdings" panose="05000000000000000000" pitchFamily="2" charset="2"/>
              </a:rPr>
              <a:t>:</a:t>
            </a:r>
            <a:r>
              <a:rPr lang="cs-CZ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Austrálie: IR ~ </a:t>
            </a:r>
            <a:r>
              <a:rPr lang="cs-CZ" sz="2400" b="1" dirty="0">
                <a:solidFill>
                  <a:srgbClr val="FF0000"/>
                </a:solidFill>
                <a:cs typeface="Arial" panose="020B0604020202020204" pitchFamily="34" charset="0"/>
              </a:rPr>
              <a:t>0.8-2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(Thomson &amp; </a:t>
            </a:r>
            <a:r>
              <a:rPr lang="cs-CZ" sz="2400" dirty="0" err="1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Skali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, 2016); Belgie: IR ~ </a:t>
            </a:r>
            <a:r>
              <a:rPr lang="cs-CZ" sz="2400" b="1" dirty="0">
                <a:solidFill>
                  <a:srgbClr val="FF0000"/>
                </a:solidFill>
                <a:cs typeface="Arial" panose="020B0604020202020204" pitchFamily="34" charset="0"/>
              </a:rPr>
              <a:t>2-3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(</a:t>
            </a:r>
            <a:r>
              <a:rPr lang="cs-CZ" sz="2400" dirty="0" err="1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Dumont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, 2017); Kanada: IR ~ </a:t>
            </a:r>
            <a:r>
              <a:rPr lang="cs-CZ" sz="2400" b="1" dirty="0">
                <a:solidFill>
                  <a:srgbClr val="FF0000"/>
                </a:solidFill>
                <a:cs typeface="Arial" panose="020B0604020202020204" pitchFamily="34" charset="0"/>
              </a:rPr>
              <a:t>1-3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(</a:t>
            </a:r>
            <a:r>
              <a:rPr lang="cs-CZ" sz="2400" dirty="0" err="1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Agrawal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et al., 2020); Norsko: IR ~ </a:t>
            </a:r>
            <a:r>
              <a:rPr lang="cs-CZ" sz="2400" b="1" dirty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(</a:t>
            </a:r>
            <a:r>
              <a:rPr lang="cs-CZ" sz="2400" dirty="0" err="1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Benediktow</a:t>
            </a:r>
            <a:r>
              <a:rPr lang="cs-CZ" sz="2400" dirty="0">
                <a:solidFill>
                  <a:schemeClr val="tx1">
                    <a:lumMod val="50000"/>
                  </a:schemeClr>
                </a:solidFill>
                <a:cs typeface="Arial" panose="020B0604020202020204" pitchFamily="34" charset="0"/>
              </a:rPr>
              <a:t> et al., 2018)</a:t>
            </a:r>
            <a:endParaRPr lang="cs-CZ" sz="2400" u="sng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28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BBAADB-82BB-05B3-7468-77FC565B6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12539"/>
            <a:ext cx="11912196" cy="70895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2. Daňové odpočty jsou účinný nástroj</a:t>
            </a:r>
            <a:br>
              <a:rPr lang="cs-CZ" sz="3600" b="1" dirty="0"/>
            </a:br>
            <a:r>
              <a:rPr lang="en-US" sz="3100" b="1" i="1" dirty="0"/>
              <a:t>Bloom, Van Reenen a Williams (Journal of Economic Perspectives, 2019)</a:t>
            </a:r>
            <a:br>
              <a:rPr lang="en-US" sz="3100" b="1" i="1" dirty="0"/>
            </a:br>
            <a:endParaRPr lang="cs-CZ" sz="3600" i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8231E4-BA97-4EA5-1B17-8980147E7F88}"/>
              </a:ext>
            </a:extLst>
          </p:cNvPr>
          <p:cNvSpPr/>
          <p:nvPr/>
        </p:nvSpPr>
        <p:spPr>
          <a:xfrm>
            <a:off x="838200" y="3776472"/>
            <a:ext cx="7693152" cy="32004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416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3. Příjmové odpočty </a:t>
            </a:r>
            <a:r>
              <a:rPr lang="cs-CZ" sz="3600" b="1" u="sng" dirty="0"/>
              <a:t>nejsou</a:t>
            </a:r>
            <a:r>
              <a:rPr lang="cs-CZ" sz="3600" b="1" dirty="0"/>
              <a:t> účinný nástroj pro podporu VAV</a:t>
            </a:r>
            <a:br>
              <a:rPr lang="cs-CZ" sz="3600" b="1" dirty="0"/>
            </a:br>
            <a:r>
              <a:rPr lang="en-US" sz="3100" b="1" i="1" dirty="0"/>
              <a:t>Bloom, Van Reenen a Williams (Journal of Economic Perspectives, 2019)</a:t>
            </a:r>
            <a:br>
              <a:rPr lang="en-US" sz="3100" b="1" i="1" dirty="0"/>
            </a:br>
            <a:endParaRPr lang="cs-CZ" sz="3600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C75D42-FABA-0CA9-724B-495FF7871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12539"/>
            <a:ext cx="11912196" cy="708958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8231E4-BA97-4EA5-1B17-8980147E7F88}"/>
              </a:ext>
            </a:extLst>
          </p:cNvPr>
          <p:cNvSpPr/>
          <p:nvPr/>
        </p:nvSpPr>
        <p:spPr>
          <a:xfrm>
            <a:off x="929640" y="4105656"/>
            <a:ext cx="7620000" cy="3291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40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06959" cy="1325563"/>
          </a:xfrm>
        </p:spPr>
        <p:txBody>
          <a:bodyPr>
            <a:normAutofit/>
          </a:bodyPr>
          <a:lstStyle/>
          <a:p>
            <a:r>
              <a:rPr lang="cs-CZ" sz="3600" b="1" dirty="0"/>
              <a:t>3. Příjmové odpočty nejsou účinný nástroj pro podporu VAV</a:t>
            </a:r>
            <a:br>
              <a:rPr lang="cs-CZ" sz="3600" b="1" dirty="0"/>
            </a:br>
            <a:r>
              <a:rPr lang="cs-CZ" sz="3600" b="1" dirty="0" err="1"/>
              <a:t>Gaessler</a:t>
            </a:r>
            <a:r>
              <a:rPr lang="cs-CZ" sz="3600" b="1" dirty="0"/>
              <a:t>, </a:t>
            </a:r>
            <a:r>
              <a:rPr lang="cs-CZ" sz="3600" b="1" dirty="0" err="1"/>
              <a:t>Hall</a:t>
            </a:r>
            <a:r>
              <a:rPr lang="cs-CZ" sz="3600" b="1" dirty="0"/>
              <a:t> a </a:t>
            </a:r>
            <a:r>
              <a:rPr lang="cs-CZ" sz="3600" b="1" dirty="0" err="1"/>
              <a:t>Harhoff</a:t>
            </a:r>
            <a:r>
              <a:rPr lang="cs-CZ" sz="3600" b="1" dirty="0"/>
              <a:t> (</a:t>
            </a:r>
            <a:r>
              <a:rPr lang="cs-CZ" sz="3600" b="1" dirty="0" err="1"/>
              <a:t>Research</a:t>
            </a:r>
            <a:r>
              <a:rPr lang="cs-CZ" sz="3600" b="1" dirty="0"/>
              <a:t> </a:t>
            </a:r>
            <a:r>
              <a:rPr lang="cs-CZ" sz="3600" b="1" dirty="0" err="1"/>
              <a:t>Policy</a:t>
            </a:r>
            <a:r>
              <a:rPr lang="cs-CZ" sz="3600" b="1" dirty="0"/>
              <a:t>, 2021)</a:t>
            </a:r>
            <a:endParaRPr lang="cs-CZ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EFB7A-5461-4363-BFF0-312303E3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93" y="2627586"/>
            <a:ext cx="9257210" cy="4072759"/>
          </a:xfrm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cs-CZ" sz="2400" b="1" dirty="0">
                <a:solidFill>
                  <a:schemeClr val="bg2">
                    <a:lumMod val="10000"/>
                  </a:schemeClr>
                </a:solidFill>
              </a:rPr>
              <a:t>Patent boxy</a:t>
            </a:r>
          </a:p>
          <a:p>
            <a:pPr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Zvyšují počet transferů duševního vlastnictví mezi zeměmi</a:t>
            </a:r>
          </a:p>
          <a:p>
            <a:pPr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Nezvyšují investice do </a:t>
            </a:r>
            <a:r>
              <a:rPr lang="cs-CZ" sz="2400" dirty="0" err="1">
                <a:solidFill>
                  <a:schemeClr val="bg2">
                    <a:lumMod val="10000"/>
                  </a:schemeClr>
                </a:solidFill>
              </a:rPr>
              <a:t>VaV</a:t>
            </a: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 ani počet nových patentů </a:t>
            </a:r>
          </a:p>
          <a:p>
            <a:pPr marL="0" indent="0">
              <a:buClr>
                <a:schemeClr val="tx1"/>
              </a:buClr>
              <a:buNone/>
            </a:pPr>
            <a:endParaRPr lang="cs-CZ" sz="2400" dirty="0">
              <a:solidFill>
                <a:schemeClr val="bg2">
                  <a:lumMod val="10000"/>
                </a:schemeClr>
              </a:solidFill>
              <a:sym typeface="Wingdings" panose="05000000000000000000" pitchFamily="2" charset="2"/>
            </a:endParaRPr>
          </a:p>
        </p:txBody>
      </p:sp>
      <p:pic>
        <p:nvPicPr>
          <p:cNvPr id="1026" name="Picture 2" descr="An example of the first page of a patent document. | Download Scientific  Diagram">
            <a:extLst>
              <a:ext uri="{FF2B5EF4-FFF2-40B4-BE49-F238E27FC236}">
                <a16:creationId xmlns:a16="http://schemas.microsoft.com/office/drawing/2014/main" id="{66F28441-034B-A63A-DED4-B25AC0AD7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214" y="1690688"/>
            <a:ext cx="3832619" cy="500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38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D9B7E-0EA9-42D0-9817-206098141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0021" cy="1325563"/>
          </a:xfrm>
        </p:spPr>
        <p:txBody>
          <a:bodyPr>
            <a:normAutofit/>
          </a:bodyPr>
          <a:lstStyle/>
          <a:p>
            <a:r>
              <a:rPr lang="cs-CZ" sz="3600" b="1" dirty="0"/>
              <a:t>4. (Výdajové) daňové odpočty jsou účinnější pro menší firmy</a:t>
            </a:r>
            <a:endParaRPr lang="cs-CZ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EFB7A-5461-4363-BFF0-312303E35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14791"/>
            <a:ext cx="11162211" cy="5243209"/>
          </a:xfrm>
        </p:spPr>
        <p:txBody>
          <a:bodyPr>
            <a:noAutofit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cs-CZ" sz="2400" i="1" dirty="0" err="1">
                <a:solidFill>
                  <a:schemeClr val="bg2">
                    <a:lumMod val="10000"/>
                  </a:schemeClr>
                </a:solidFill>
              </a:rPr>
              <a:t>Dechezlepretre</a:t>
            </a: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 et al. (</a:t>
            </a:r>
            <a:r>
              <a:rPr lang="cs-CZ" sz="2400" i="1" dirty="0" err="1">
                <a:solidFill>
                  <a:schemeClr val="bg2">
                    <a:lumMod val="10000"/>
                  </a:schemeClr>
                </a:solidFill>
              </a:rPr>
              <a:t>American</a:t>
            </a: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400" i="1" dirty="0" err="1">
                <a:solidFill>
                  <a:schemeClr val="bg2">
                    <a:lumMod val="10000"/>
                  </a:schemeClr>
                </a:solidFill>
              </a:rPr>
              <a:t>Economic</a:t>
            </a: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400" i="1" dirty="0" err="1">
                <a:solidFill>
                  <a:schemeClr val="bg2">
                    <a:lumMod val="10000"/>
                  </a:schemeClr>
                </a:solidFill>
              </a:rPr>
              <a:t>Journal</a:t>
            </a: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cs-CZ" sz="2400" i="1" dirty="0" err="1">
                <a:solidFill>
                  <a:schemeClr val="bg2">
                    <a:lumMod val="10000"/>
                  </a:schemeClr>
                </a:solidFill>
              </a:rPr>
              <a:t>Economic</a:t>
            </a: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cs-CZ" sz="2400" i="1" dirty="0" err="1">
                <a:solidFill>
                  <a:schemeClr val="bg2">
                    <a:lumMod val="10000"/>
                  </a:schemeClr>
                </a:solidFill>
              </a:rPr>
              <a:t>Policy</a:t>
            </a: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, 2023)</a:t>
            </a:r>
          </a:p>
          <a:p>
            <a:pPr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Dodatečné </a:t>
            </a:r>
            <a:r>
              <a:rPr lang="cs-CZ" sz="2400" dirty="0" err="1">
                <a:solidFill>
                  <a:schemeClr val="bg2">
                    <a:lumMod val="10000"/>
                  </a:schemeClr>
                </a:solidFill>
              </a:rPr>
              <a:t>VaV</a:t>
            </a: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 z 1 libry odpočtu:</a:t>
            </a:r>
          </a:p>
          <a:p>
            <a:pPr lvl="1">
              <a:buClr>
                <a:schemeClr val="tx1"/>
              </a:buClr>
            </a:pPr>
            <a:r>
              <a:rPr lang="cs-CZ" dirty="0">
                <a:solidFill>
                  <a:schemeClr val="bg2">
                    <a:lumMod val="10000"/>
                  </a:schemeClr>
                </a:solidFill>
              </a:rPr>
              <a:t>2.9-3.9 libry u malých a střední firem</a:t>
            </a:r>
          </a:p>
          <a:p>
            <a:pPr lvl="1">
              <a:buClr>
                <a:schemeClr val="tx1"/>
              </a:buClr>
            </a:pPr>
            <a:r>
              <a:rPr lang="cs-CZ" dirty="0">
                <a:solidFill>
                  <a:schemeClr val="bg2">
                    <a:lumMod val="10000"/>
                  </a:schemeClr>
                </a:solidFill>
              </a:rPr>
              <a:t>1.9 liber u velkých firem</a:t>
            </a:r>
          </a:p>
          <a:p>
            <a:pPr lvl="1">
              <a:buClr>
                <a:schemeClr val="tx1"/>
              </a:buClr>
            </a:pPr>
            <a:endParaRPr lang="cs-CZ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Clr>
                <a:schemeClr val="tx1"/>
              </a:buClr>
            </a:pPr>
            <a:r>
              <a:rPr lang="cs-CZ" sz="2400" i="1" dirty="0">
                <a:solidFill>
                  <a:schemeClr val="bg2">
                    <a:lumMod val="10000"/>
                  </a:schemeClr>
                </a:solidFill>
              </a:rPr>
              <a:t>OECD (2020)</a:t>
            </a:r>
          </a:p>
          <a:p>
            <a:pPr>
              <a:buClr>
                <a:schemeClr val="tx1"/>
              </a:buClr>
            </a:pPr>
            <a:endParaRPr lang="cs-CZ" sz="24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Clr>
                <a:schemeClr val="tx1"/>
              </a:buClr>
            </a:pPr>
            <a:r>
              <a:rPr lang="cs-CZ" sz="2400" dirty="0">
                <a:solidFill>
                  <a:schemeClr val="bg2">
                    <a:lumMod val="10000"/>
                  </a:schemeClr>
                </a:solidFill>
              </a:rPr>
              <a:t>Vyšší efekty u firem, pro které je obtížnější financovat </a:t>
            </a:r>
            <a:r>
              <a:rPr lang="cs-CZ" sz="2400" dirty="0" err="1">
                <a:solidFill>
                  <a:schemeClr val="bg2">
                    <a:lumMod val="10000"/>
                  </a:schemeClr>
                </a:solidFill>
              </a:rPr>
              <a:t>VaV</a:t>
            </a:r>
            <a:endParaRPr lang="cs-CZ" sz="2400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Clr>
                <a:schemeClr val="tx1"/>
              </a:buClr>
            </a:pP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Kasahara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et al. (2014),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Rao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(2016),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Acconcia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Cantabene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(2018), </a:t>
            </a:r>
            <a:r>
              <a:rPr lang="cs-CZ" sz="2000" i="1" dirty="0" err="1">
                <a:solidFill>
                  <a:schemeClr val="bg2">
                    <a:lumMod val="10000"/>
                  </a:schemeClr>
                </a:solidFill>
              </a:rPr>
              <a:t>Dechezlepretre</a:t>
            </a:r>
            <a:r>
              <a:rPr lang="cs-CZ" sz="2000" i="1" dirty="0">
                <a:solidFill>
                  <a:schemeClr val="bg2">
                    <a:lumMod val="10000"/>
                  </a:schemeClr>
                </a:solidFill>
              </a:rPr>
              <a:t> et al. (2023)</a:t>
            </a:r>
          </a:p>
        </p:txBody>
      </p:sp>
    </p:spTree>
    <p:extLst>
      <p:ext uri="{BB962C8B-B14F-4D97-AF65-F5344CB8AC3E}">
        <p14:creationId xmlns:p14="http://schemas.microsoft.com/office/powerpoint/2010/main" val="2264167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4713</TotalTime>
  <Words>993</Words>
  <Application>Microsoft Office PowerPoint</Application>
  <PresentationFormat>Widescreen</PresentationFormat>
  <Paragraphs>143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Co víme o dopadech a designu daňových odpočtů pro VaV?</vt:lpstr>
      <vt:lpstr>1. Investice do VaV jsou ovlivněny selháními trhu  </vt:lpstr>
      <vt:lpstr>PowerPoint Presentation</vt:lpstr>
      <vt:lpstr>1. Investice do VaV jsou ovlivněny selháními trhu  </vt:lpstr>
      <vt:lpstr>2. Výdajové odpočty jsou účinný nástroj pro podporu VaV</vt:lpstr>
      <vt:lpstr>2. Daňové odpočty jsou účinný nástroj Bloom, Van Reenen a Williams (Journal of Economic Perspectives, 2019) </vt:lpstr>
      <vt:lpstr>3. Příjmové odpočty nejsou účinný nástroj pro podporu VAV Bloom, Van Reenen a Williams (Journal of Economic Perspectives, 2019) </vt:lpstr>
      <vt:lpstr>3. Příjmové odpočty nejsou účinný nástroj pro podporu VAV Gaessler, Hall a Harhoff (Research Policy, 2021)</vt:lpstr>
      <vt:lpstr>4. (Výdajové) daňové odpočty jsou účinnější pro menší firmy</vt:lpstr>
      <vt:lpstr>PowerPoint Presentation</vt:lpstr>
      <vt:lpstr>4. (Výdajové) daňové odpočty jsou účinnější pro menší firmy</vt:lpstr>
      <vt:lpstr>5. Většina zemí silněji podporuje VaV v menších firmách</vt:lpstr>
      <vt:lpstr>5. Většina zemí silněji podporuje VaV v menších firmách</vt:lpstr>
      <vt:lpstr>5. Většina zemí silněji podporuje VaV v menších firmách</vt:lpstr>
      <vt:lpstr>5. Většina zemí silněji podporuje VaV v menších firmách</vt:lpstr>
      <vt:lpstr>Země, kde odpočty neobsahují žádné z výše zmíněných opatření:</vt:lpstr>
      <vt:lpstr>Co víme o dopadech a designu daňových odpočtů pro VaV?</vt:lpstr>
      <vt:lpstr>K další diskuzi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Bajgar Matej</dc:creator>
  <cp:lastModifiedBy>Matej</cp:lastModifiedBy>
  <cp:revision>253</cp:revision>
  <dcterms:created xsi:type="dcterms:W3CDTF">2021-08-25T17:09:54Z</dcterms:created>
  <dcterms:modified xsi:type="dcterms:W3CDTF">2024-05-29T11:41:26Z</dcterms:modified>
</cp:coreProperties>
</file>