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91" r:id="rId2"/>
    <p:sldId id="302" r:id="rId3"/>
    <p:sldId id="303" r:id="rId4"/>
    <p:sldId id="288" r:id="rId5"/>
    <p:sldId id="305" r:id="rId6"/>
    <p:sldId id="306" r:id="rId7"/>
    <p:sldId id="300" r:id="rId8"/>
    <p:sldId id="304" r:id="rId9"/>
    <p:sldId id="307" r:id="rId10"/>
    <p:sldId id="299" r:id="rId1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8" autoAdjust="0"/>
    <p:restoredTop sz="94629"/>
  </p:normalViewPr>
  <p:slideViewPr>
    <p:cSldViewPr>
      <p:cViewPr varScale="1">
        <p:scale>
          <a:sx n="106" d="100"/>
          <a:sy n="106" d="100"/>
        </p:scale>
        <p:origin x="168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7C2F7-6212-49A2-9152-5BD82F168803}" type="datetimeFigureOut">
              <a:rPr lang="cs-CZ" smtClean="0"/>
              <a:t>09.04.2025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Sekce pro vědu, výzkum a inovace ÚV ČR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7DB48-257C-439D-8A35-9E4D908DA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6016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5A52C-6D1B-40DF-BB0E-81CB827BD593}" type="datetimeFigureOut">
              <a:rPr lang="cs-CZ" smtClean="0"/>
              <a:t>09.04.2025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Sekce pro vědu, výzkum a inovace ÚV ČR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3133C-7E7C-4071-A0D3-885F7A6A5B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45448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E7403F-65EB-B149-8376-B2D8EE5131BB}" type="slidenum">
              <a:rPr kumimoji="0" lang="cs-CZ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Sekce pro vědu, výzkum a inovace ÚV ČR</a:t>
            </a:r>
          </a:p>
        </p:txBody>
      </p:sp>
    </p:spTree>
    <p:extLst>
      <p:ext uri="{BB962C8B-B14F-4D97-AF65-F5344CB8AC3E}">
        <p14:creationId xmlns:p14="http://schemas.microsoft.com/office/powerpoint/2010/main" val="8532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Sekce pro vědu, výzkum a inovace ÚV ČR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13133C-7E7C-4071-A0D3-885F7A6A5B4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72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F9E25E-A7AD-7324-E127-4C53FC925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FA918CFA-BDC7-FBA5-8546-55ED4E8A02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F5BB648-DD12-F190-FBB6-0D36218D6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8A0B2F1-8D55-8B34-5D8A-77AB97125FB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Sekce pro vědu, výzkum a inovace ÚV ČR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E8E94DF-3DCA-63EF-8E7F-CF3FF15A47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13133C-7E7C-4071-A0D3-885F7A6A5B4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5829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E7403F-65EB-B149-8376-B2D8EE5131BB}" type="slidenum">
              <a:rPr kumimoji="0" lang="cs-CZ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Sekce pro vědu, výzkum a inovace ÚV ČR</a:t>
            </a:r>
          </a:p>
        </p:txBody>
      </p:sp>
    </p:spTree>
    <p:extLst>
      <p:ext uri="{BB962C8B-B14F-4D97-AF65-F5344CB8AC3E}">
        <p14:creationId xmlns:p14="http://schemas.microsoft.com/office/powerpoint/2010/main" val="54878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2" name="Obrázek 8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Obrázek 8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2"/>
          <p:cNvSpPr/>
          <p:nvPr/>
        </p:nvSpPr>
        <p:spPr>
          <a:xfrm>
            <a:off x="357120" y="6500880"/>
            <a:ext cx="54997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1600" b="0" strike="noStrike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Odbor Rady pro výzkum, vývoj a inovace | www.vyzkum.cz</a:t>
            </a:r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Line 3"/>
          <p:cNvSpPr/>
          <p:nvPr/>
        </p:nvSpPr>
        <p:spPr>
          <a:xfrm flipH="1" flipV="1">
            <a:off x="428400" y="6500520"/>
            <a:ext cx="7429680" cy="18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Obrázek 8"/>
          <p:cNvPicPr/>
          <p:nvPr/>
        </p:nvPicPr>
        <p:blipFill>
          <a:blip r:embed="rId14"/>
          <a:stretch/>
        </p:blipFill>
        <p:spPr>
          <a:xfrm>
            <a:off x="0" y="0"/>
            <a:ext cx="9142920" cy="1725480"/>
          </a:xfrm>
          <a:prstGeom prst="rect">
            <a:avLst/>
          </a:prstGeom>
          <a:ln>
            <a:noFill/>
          </a:ln>
        </p:spPr>
      </p:pic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331640" y="4581128"/>
            <a:ext cx="5661720" cy="108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 defTabSz="685800">
              <a:lnSpc>
                <a:spcPct val="150000"/>
              </a:lnSpc>
            </a:pPr>
            <a:endParaRPr lang="cs-CZ" sz="2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1526573-9CEC-FB2B-4E10-26571D7490C8}"/>
              </a:ext>
            </a:extLst>
          </p:cNvPr>
          <p:cNvSpPr/>
          <p:nvPr/>
        </p:nvSpPr>
        <p:spPr>
          <a:xfrm>
            <a:off x="1061610" y="1916832"/>
            <a:ext cx="6966774" cy="4176464"/>
          </a:xfrm>
          <a:prstGeom prst="rect">
            <a:avLst/>
          </a:prstGeom>
          <a:solidFill>
            <a:srgbClr val="F3C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150000"/>
              </a:lnSpc>
            </a:pPr>
            <a:r>
              <a:rPr lang="cs-CZ" sz="2000" b="1" dirty="0">
                <a:solidFill>
                  <a:prstClr val="black"/>
                </a:solidFill>
              </a:rPr>
              <a:t>Pracovní setkání Rady pro výzkum, vývoj a inovace</a:t>
            </a:r>
          </a:p>
          <a:p>
            <a:pPr algn="ctr" defTabSz="685800">
              <a:lnSpc>
                <a:spcPct val="150000"/>
              </a:lnSpc>
            </a:pPr>
            <a:endParaRPr lang="cs-CZ" sz="2800" b="1" dirty="0">
              <a:solidFill>
                <a:prstClr val="black"/>
              </a:solidFill>
            </a:endParaRPr>
          </a:p>
          <a:p>
            <a:pPr algn="ctr" defTabSz="685800">
              <a:lnSpc>
                <a:spcPct val="150000"/>
              </a:lnSpc>
            </a:pPr>
            <a:r>
              <a:rPr lang="cs-CZ" sz="2800" b="1" dirty="0">
                <a:solidFill>
                  <a:prstClr val="black"/>
                </a:solidFill>
              </a:rPr>
              <a:t>Metodické dokumenty </a:t>
            </a:r>
          </a:p>
          <a:p>
            <a:pPr algn="ctr" defTabSz="685800">
              <a:lnSpc>
                <a:spcPct val="150000"/>
              </a:lnSpc>
            </a:pPr>
            <a:r>
              <a:rPr lang="cs-CZ" sz="2800" b="1" dirty="0">
                <a:solidFill>
                  <a:prstClr val="black"/>
                </a:solidFill>
              </a:rPr>
              <a:t>pro oblast účelové podpory</a:t>
            </a:r>
          </a:p>
          <a:p>
            <a:pPr algn="ctr" defTabSz="685800">
              <a:lnSpc>
                <a:spcPct val="150000"/>
              </a:lnSpc>
            </a:pPr>
            <a:endParaRPr lang="cs-CZ" sz="2800" b="1" dirty="0">
              <a:solidFill>
                <a:prstClr val="black"/>
              </a:solidFill>
            </a:endParaRPr>
          </a:p>
          <a:p>
            <a:pPr algn="ctr" defTabSz="685800">
              <a:lnSpc>
                <a:spcPct val="150000"/>
              </a:lnSpc>
            </a:pPr>
            <a:r>
              <a:rPr lang="cs-CZ" sz="2000" b="1" dirty="0">
                <a:solidFill>
                  <a:prstClr val="black"/>
                </a:solidFill>
              </a:rPr>
              <a:t>27. března 2025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7846339E-1592-11C6-CDE7-DDDCB553AA80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52938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331640" y="4581128"/>
            <a:ext cx="5661720" cy="108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 defTabSz="685800">
              <a:lnSpc>
                <a:spcPct val="150000"/>
              </a:lnSpc>
            </a:pPr>
            <a:endParaRPr lang="cs-CZ" sz="2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1526573-9CEC-FB2B-4E10-26571D7490C8}"/>
              </a:ext>
            </a:extLst>
          </p:cNvPr>
          <p:cNvSpPr/>
          <p:nvPr/>
        </p:nvSpPr>
        <p:spPr>
          <a:xfrm>
            <a:off x="1061610" y="1916832"/>
            <a:ext cx="6966774" cy="4176464"/>
          </a:xfrm>
          <a:prstGeom prst="rect">
            <a:avLst/>
          </a:prstGeom>
          <a:solidFill>
            <a:srgbClr val="F3C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150000"/>
              </a:lnSpc>
            </a:pPr>
            <a:r>
              <a:rPr lang="cs-CZ" sz="2800" b="1" dirty="0">
                <a:solidFill>
                  <a:prstClr val="black"/>
                </a:solidFill>
              </a:rPr>
              <a:t>Děkuji za pozornost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23528" y="6525344"/>
            <a:ext cx="33843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/>
              <a:t>Sekce VVI ÚV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DF8DBC3D-B4E1-554E-7F4E-51E2877F3B25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10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08847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849318-AA76-22C6-D860-CCEE90D1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0" y="1700808"/>
            <a:ext cx="8229240" cy="1144800"/>
          </a:xfrm>
        </p:spPr>
        <p:txBody>
          <a:bodyPr/>
          <a:lstStyle/>
          <a:p>
            <a:r>
              <a:rPr lang="cs-CZ" sz="2000" b="1" dirty="0"/>
              <a:t>Metodické dokumenty pro oblast účelové podpory – hodnocení programů účelové podpory</a:t>
            </a:r>
            <a:br>
              <a:rPr lang="cs-CZ" sz="2000" b="1" dirty="0"/>
            </a:br>
            <a:endParaRPr lang="cs-CZ" sz="2000" dirty="0"/>
          </a:p>
        </p:txBody>
      </p:sp>
      <p:sp>
        <p:nvSpPr>
          <p:cNvPr id="42" name="Podnadpis 41">
            <a:extLst>
              <a:ext uri="{FF2B5EF4-FFF2-40B4-BE49-F238E27FC236}">
                <a16:creationId xmlns:a16="http://schemas.microsoft.com/office/drawing/2014/main" id="{21159384-D677-685A-368A-39D9A09AA0A3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380" y="2708920"/>
            <a:ext cx="8229240" cy="3744416"/>
          </a:xfrm>
        </p:spPr>
        <p:txBody>
          <a:bodyPr anchor="t"/>
          <a:lstStyle/>
          <a:p>
            <a:r>
              <a:rPr lang="cs-CZ" b="1" i="1" u="sng" dirty="0"/>
              <a:t>Aktuálně platné: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Základní principy přípravy a hodnocení programů a skupin grantových projektů výzkumu, vývoje a inovací (dále jen „</a:t>
            </a:r>
            <a:r>
              <a:rPr lang="cs-CZ" b="1" dirty="0"/>
              <a:t>Principy</a:t>
            </a:r>
            <a:r>
              <a:rPr lang="cs-CZ" dirty="0"/>
              <a:t>“), schválené usnesením vlády ze dne 13. května 2015 č. 351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Metodika hodnocení výzkumných organizací a hodnocení programů účelové podpory výzkumu, vývoje a inovací (dále jen „</a:t>
            </a:r>
            <a:r>
              <a:rPr lang="cs-CZ" b="1" dirty="0"/>
              <a:t>Metodika 17+</a:t>
            </a:r>
            <a:r>
              <a:rPr lang="cs-CZ" dirty="0"/>
              <a:t>“), schválená usnesením vlády ze dne 8. února 2017 č. 107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Postup Rady při hodnocení návrhů programů účelové podpory a skupin grantových projektů (dále jen „</a:t>
            </a:r>
            <a:r>
              <a:rPr lang="cs-CZ" b="1" dirty="0"/>
              <a:t>Postup Rady</a:t>
            </a:r>
            <a:r>
              <a:rPr lang="cs-CZ" dirty="0"/>
              <a:t>“), schválený na 351. zasedání Rady dne 29. listopadu 2019</a:t>
            </a:r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3" name="CustomShape 1">
            <a:extLst>
              <a:ext uri="{FF2B5EF4-FFF2-40B4-BE49-F238E27FC236}">
                <a16:creationId xmlns:a16="http://schemas.microsoft.com/office/drawing/2014/main" id="{49133036-DD82-F5E8-7F4E-3E5AAE65FFC4}"/>
              </a:ext>
            </a:extLst>
          </p:cNvPr>
          <p:cNvSpPr/>
          <p:nvPr/>
        </p:nvSpPr>
        <p:spPr>
          <a:xfrm>
            <a:off x="358706" y="359662"/>
            <a:ext cx="3970784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Aktuální dokumenty</a:t>
            </a:r>
          </a:p>
        </p:txBody>
      </p:sp>
      <p:sp>
        <p:nvSpPr>
          <p:cNvPr id="44" name="CustomShape 2">
            <a:extLst>
              <a:ext uri="{FF2B5EF4-FFF2-40B4-BE49-F238E27FC236}">
                <a16:creationId xmlns:a16="http://schemas.microsoft.com/office/drawing/2014/main" id="{D42FDDA7-39CF-C03B-7559-8545171A160C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5CF8B4B-4FF8-718B-A700-7646AA31B06B}"/>
              </a:ext>
            </a:extLst>
          </p:cNvPr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</p:spTree>
    <p:extLst>
      <p:ext uri="{BB962C8B-B14F-4D97-AF65-F5344CB8AC3E}">
        <p14:creationId xmlns:p14="http://schemas.microsoft.com/office/powerpoint/2010/main" val="2692917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54FC1-E4B6-CF83-4004-1FB11D995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6360CA-1ED5-5C92-2814-9FE7247EB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0" y="1700808"/>
            <a:ext cx="8229240" cy="792088"/>
          </a:xfrm>
        </p:spPr>
        <p:txBody>
          <a:bodyPr/>
          <a:lstStyle/>
          <a:p>
            <a:r>
              <a:rPr lang="cs-CZ" sz="2000" b="1" dirty="0"/>
              <a:t>Metodické dokumenty pro oblast účelové podpory – hodnocení programů účelové podpory</a:t>
            </a:r>
            <a:br>
              <a:rPr lang="cs-CZ" sz="2000" b="1" dirty="0"/>
            </a:br>
            <a:endParaRPr lang="cs-CZ" sz="2000" dirty="0"/>
          </a:p>
        </p:txBody>
      </p:sp>
      <p:sp>
        <p:nvSpPr>
          <p:cNvPr id="42" name="Podnadpis 41">
            <a:extLst>
              <a:ext uri="{FF2B5EF4-FFF2-40B4-BE49-F238E27FC236}">
                <a16:creationId xmlns:a16="http://schemas.microsoft.com/office/drawing/2014/main" id="{0BB6E901-5CCD-CE56-2653-4C413300E21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380" y="2708920"/>
            <a:ext cx="8229240" cy="2232248"/>
          </a:xfrm>
        </p:spPr>
        <p:txBody>
          <a:bodyPr anchor="t"/>
          <a:lstStyle/>
          <a:p>
            <a:r>
              <a:rPr lang="cs-CZ" b="1" i="1" u="sng" dirty="0"/>
              <a:t>Připravované: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Zásady přípravy a hodnocení programů účelové podpory výzkumu, vývoje a inovací a skupin grantových projektů a jejich dopadů (dále jen „</a:t>
            </a:r>
            <a:r>
              <a:rPr lang="cs-CZ" b="1" dirty="0"/>
              <a:t>Zásady</a:t>
            </a:r>
            <a:r>
              <a:rPr lang="cs-CZ" dirty="0"/>
              <a:t>“)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Metodický pokyn Rady pro výzkum, vývoj a inovace za účelem harmonizace metodického prostředí k poskytování účelové podpory na VaVaI napříč všemi poskytovateli (dále jen „</a:t>
            </a:r>
            <a:r>
              <a:rPr lang="cs-CZ" b="1" dirty="0"/>
              <a:t>Metodický pokyn Rady</a:t>
            </a:r>
            <a:r>
              <a:rPr lang="cs-CZ" dirty="0"/>
              <a:t>“)</a:t>
            </a:r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C0D15AF-C41A-A7ED-164C-8D027B1C4651}"/>
              </a:ext>
            </a:extLst>
          </p:cNvPr>
          <p:cNvSpPr/>
          <p:nvPr/>
        </p:nvSpPr>
        <p:spPr>
          <a:xfrm>
            <a:off x="358706" y="359662"/>
            <a:ext cx="4357310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Připravované dokumenty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B182CC49-5887-7544-015C-897E4EA0B430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367D113-B6EB-EDF5-D9AC-49EA0ABA798B}"/>
              </a:ext>
            </a:extLst>
          </p:cNvPr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  <p:sp>
        <p:nvSpPr>
          <p:cNvPr id="6" name="Podnadpis 41">
            <a:extLst>
              <a:ext uri="{FF2B5EF4-FFF2-40B4-BE49-F238E27FC236}">
                <a16:creationId xmlns:a16="http://schemas.microsoft.com/office/drawing/2014/main" id="{BA1E2BAE-C86E-5044-FD72-8CD84B224F7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380" y="5238410"/>
            <a:ext cx="8229240" cy="1618510"/>
          </a:xfrm>
        </p:spPr>
        <p:txBody>
          <a:bodyPr anchor="t"/>
          <a:lstStyle/>
          <a:p>
            <a:r>
              <a:rPr lang="cs-CZ" i="1" u="sng" dirty="0"/>
              <a:t>Poznámka: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V nově připravené Metodice hodnocení výzkumných organizací (dále jen „</a:t>
            </a:r>
            <a:r>
              <a:rPr lang="cs-CZ" b="1" dirty="0"/>
              <a:t>Metodika 25+</a:t>
            </a:r>
            <a:r>
              <a:rPr lang="cs-CZ" dirty="0"/>
              <a:t>“) již není oblast programů účelové podpory řešena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11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457200" y="3013565"/>
            <a:ext cx="7715200" cy="9914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0">
              <a:lnSpc>
                <a:spcPct val="100000"/>
              </a:lnSpc>
              <a:buSzPct val="70000"/>
            </a:pPr>
            <a:endParaRPr lang="cs-CZ" sz="2400" i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CustomShape 1"/>
          <p:cNvSpPr/>
          <p:nvPr/>
        </p:nvSpPr>
        <p:spPr>
          <a:xfrm>
            <a:off x="358706" y="359662"/>
            <a:ext cx="3970784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Vazby dokumentů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23528" y="6525344"/>
            <a:ext cx="33843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/>
              <a:t>Sekce VVI ÚV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  <p:pic>
        <p:nvPicPr>
          <p:cNvPr id="56" name="Obrázek 55">
            <a:extLst>
              <a:ext uri="{FF2B5EF4-FFF2-40B4-BE49-F238E27FC236}">
                <a16:creationId xmlns:a16="http://schemas.microsoft.com/office/drawing/2014/main" id="{0FF0DD43-452D-6E02-AEA5-53624053E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80" y="2132856"/>
            <a:ext cx="8532440" cy="387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8758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548FF-5495-B242-1521-14A2AF81C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2FB0CEDA-FAE9-4B30-AF9C-5B6819DF7AF9}"/>
              </a:ext>
            </a:extLst>
          </p:cNvPr>
          <p:cNvSpPr/>
          <p:nvPr/>
        </p:nvSpPr>
        <p:spPr>
          <a:xfrm>
            <a:off x="358706" y="359662"/>
            <a:ext cx="3970784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Zásady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95014FE6-A3A0-D676-2A66-56AEAEE7FFB8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odnadpis 41">
            <a:extLst>
              <a:ext uri="{FF2B5EF4-FFF2-40B4-BE49-F238E27FC236}">
                <a16:creationId xmlns:a16="http://schemas.microsoft.com/office/drawing/2014/main" id="{7697D3C1-C495-FD17-6276-14AD989FCD8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1305" y="1556792"/>
            <a:ext cx="7415071" cy="4752528"/>
          </a:xfrm>
        </p:spPr>
        <p:txBody>
          <a:bodyPr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700" dirty="0"/>
              <a:t>Potřeba Zásad vyplývá ze znění současného zákona 130/2002 Sb. </a:t>
            </a:r>
            <a:r>
              <a:rPr lang="cs-CZ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§ 35 odst. 2 písm. b), c), d) a i)</a:t>
            </a:r>
            <a:r>
              <a:rPr lang="cs-CZ" sz="1700" dirty="0"/>
              <a:t>, tak i ze znění nově připraveného zákona</a:t>
            </a:r>
          </a:p>
          <a:p>
            <a:endParaRPr lang="cs-CZ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700" dirty="0"/>
              <a:t>V rámci připravovaného zákona Zásady reagují na </a:t>
            </a:r>
            <a:r>
              <a:rPr lang="cs-CZ" sz="1700" dirty="0">
                <a:solidFill>
                  <a:srgbClr val="000000"/>
                </a:solidFill>
                <a:latin typeface="Arial" panose="020B0604020202020204" pitchFamily="34" charset="0"/>
              </a:rPr>
              <a:t>novou kompetenci Rady, která </a:t>
            </a:r>
            <a:r>
              <a:rPr lang="cs-CZ" sz="17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„…</a:t>
            </a:r>
            <a:r>
              <a:rPr lang="cs-CZ" sz="17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7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připravuje zásady pro hodnocení programů a jejich dopadů…“</a:t>
            </a:r>
            <a:r>
              <a:rPr lang="cs-CZ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lang="cs-CZ" sz="1700" dirty="0">
                <a:effectLst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700" dirty="0"/>
              <a:t>Vznik Zásad je ukotven i v návrhu usnesení vlády k nově připravené Metodice hodnocení výzkumných organizací (materiál byl schválen na 406. zasedání Rady dne 22. listopadu 2024)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 tvorbu Zásad byla využita analytická studie </a:t>
            </a: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„</a:t>
            </a:r>
            <a:r>
              <a:rPr lang="cs-CZ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Návrh náležitostí pro nové zásady pro hodnocení programů podpory </a:t>
            </a:r>
            <a:r>
              <a:rPr lang="cs-CZ" sz="17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VaVaI</a:t>
            </a:r>
            <a:r>
              <a:rPr lang="cs-CZ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 skupin grantových projektů“, která vznikla v rámci zakázky „Koncepční a analytická podpora RVVI“</a:t>
            </a:r>
            <a:r>
              <a:rPr lang="cs-CZ" sz="1700" dirty="0">
                <a:effectLst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700" dirty="0"/>
              <a:t>Reflexe diskuzí s poskytovateli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FC3D7BE-64A2-C06B-B3D7-174F26419750}"/>
              </a:ext>
            </a:extLst>
          </p:cNvPr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</p:spTree>
    <p:extLst>
      <p:ext uri="{BB962C8B-B14F-4D97-AF65-F5344CB8AC3E}">
        <p14:creationId xmlns:p14="http://schemas.microsoft.com/office/powerpoint/2010/main" val="2431268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AFC0A6-48D7-DA6E-8FE9-DB086D72D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  </a:t>
            </a:r>
            <a:r>
              <a:rPr lang="cs-CZ" sz="2400" b="1" dirty="0"/>
              <a:t>Zásady</a:t>
            </a:r>
            <a:br>
              <a:rPr lang="cs-CZ" sz="1800" b="1" dirty="0"/>
            </a:br>
            <a:endParaRPr lang="cs-CZ" b="1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625C1AD-91A6-04A1-D315-0C3558D91B9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1700808"/>
            <a:ext cx="8435280" cy="453650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Zaměřují se na </a:t>
            </a:r>
            <a:r>
              <a:rPr lang="cs-CZ" b="1" dirty="0"/>
              <a:t>procesy přípravy, schvalování a hodnocení programů účelové podpory a skupin grantových projektů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oskytnout metodický rámec pro přípravu</a:t>
            </a:r>
            <a:r>
              <a:rPr lang="cs-CZ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nastavují jednotný proces schvalování</a:t>
            </a:r>
            <a:r>
              <a:rPr lang="cs-CZ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odstraňují již neaktuální prvky obsažené v Principech a Postupu Rady s ohledem na postupný vývoj v oblasti účelové podpory</a:t>
            </a:r>
            <a:r>
              <a:rPr lang="cs-CZ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jasně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definují aktivity prováděné na úrovni koordinace systému účelové podpory</a:t>
            </a:r>
            <a:r>
              <a:rPr lang="cs-CZ" sz="1800" dirty="0">
                <a:effectLst/>
              </a:rPr>
              <a:t> </a:t>
            </a:r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Zásady dne 10. března 2025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projednány KHV, a to bez připomínek</a:t>
            </a: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/>
              <a:t>Výstup – dokument přijatý usnesením vlády, </a:t>
            </a:r>
            <a:r>
              <a:rPr lang="cs-CZ" dirty="0"/>
              <a:t>který stanoví minimální povinné náležitosti a základní metodický rámec, včetně doporučení, a to pro poskytovatele účelové podpory a věcně příslušné resorty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3662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AD0216D4-1A90-24EA-3CD1-DBCFDCB5DC99}"/>
              </a:ext>
            </a:extLst>
          </p:cNvPr>
          <p:cNvSpPr/>
          <p:nvPr/>
        </p:nvSpPr>
        <p:spPr>
          <a:xfrm>
            <a:off x="358706" y="359662"/>
            <a:ext cx="3970784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Metodický pokyn Rady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0B85588C-C0FA-612F-EA14-6C25F0E4EA34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odnadpis 41">
            <a:extLst>
              <a:ext uri="{FF2B5EF4-FFF2-40B4-BE49-F238E27FC236}">
                <a16:creationId xmlns:a16="http://schemas.microsoft.com/office/drawing/2014/main" id="{0E87944F-8156-5994-9985-2E1317CB747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1305" y="1196752"/>
            <a:ext cx="7631095" cy="5112568"/>
          </a:xfrm>
        </p:spPr>
        <p:txBody>
          <a:bodyPr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r>
              <a:rPr lang="cs-CZ" b="1" u="sng" dirty="0"/>
              <a:t>Národní plán obnovy </a:t>
            </a:r>
          </a:p>
          <a:p>
            <a:endParaRPr lang="cs-CZ" b="1" u="sng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/>
              <a:t>komponenta 5.3</a:t>
            </a:r>
            <a:r>
              <a:rPr lang="cs-CZ" dirty="0"/>
              <a:t> Strategicky řízený a mezinárodně konkurenceschopný ekosystém výzkumu, vývoje a inovací </a:t>
            </a:r>
            <a:r>
              <a:rPr lang="cs-CZ" sz="1600" dirty="0"/>
              <a:t>(cíle: STRATIN+, program účelové podpory Excelence, </a:t>
            </a:r>
            <a:r>
              <a:rPr lang="cs-CZ" sz="1600" i="1" dirty="0"/>
              <a:t>harmonizace poskytování účelové podpory</a:t>
            </a:r>
            <a:r>
              <a:rPr lang="cs-CZ" sz="16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Cíl 2 komponenty 5.3 - Sjednotit metodické prostředí pro poskytování podpory na výzkum, vývoj a inovace z veřejných prostředků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/>
              <a:t>Výstup - přijetí metodického pokynu Rady </a:t>
            </a:r>
            <a:r>
              <a:rPr lang="cs-CZ" dirty="0"/>
              <a:t>za účelem harmonizace metodického prostředí k poskytování účelové podpory na VaVaI napříč všemi poskytovateli → </a:t>
            </a:r>
            <a:r>
              <a:rPr lang="cs-CZ" b="1" dirty="0"/>
              <a:t>nejpozději 2.Q 2025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Splnění výstupu, tzv. milníku (č. 298</a:t>
            </a:r>
            <a:r>
              <a:rPr lang="cs-CZ"/>
              <a:t>), bude zařazeno </a:t>
            </a:r>
            <a:r>
              <a:rPr lang="cs-CZ" dirty="0"/>
              <a:t>do 6. nebo 7. platby v rámci Národního plánu obnovy od EK pro ČR - </a:t>
            </a:r>
            <a:r>
              <a:rPr lang="cs-CZ" b="1" i="1" dirty="0"/>
              <a:t>splnění všech milníků zařazených do dané platby je podmínkou pro vyplacení prostředků, při nesplnění hrozí pro ČR finanční korekce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47010EF2-7798-7400-65F8-B593AA9E01B0}"/>
              </a:ext>
            </a:extLst>
          </p:cNvPr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</p:spTree>
    <p:extLst>
      <p:ext uri="{BB962C8B-B14F-4D97-AF65-F5344CB8AC3E}">
        <p14:creationId xmlns:p14="http://schemas.microsoft.com/office/powerpoint/2010/main" val="393338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2A129-0AE5-1BF7-F31D-421704C94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93875C86-A814-BA17-8098-A4436345D2F3}"/>
              </a:ext>
            </a:extLst>
          </p:cNvPr>
          <p:cNvSpPr/>
          <p:nvPr/>
        </p:nvSpPr>
        <p:spPr>
          <a:xfrm>
            <a:off x="358706" y="359662"/>
            <a:ext cx="3970784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Metodický pokyn Rady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0035611-4A06-7804-5B0A-748765CAD8B1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8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odnadpis 41">
            <a:extLst>
              <a:ext uri="{FF2B5EF4-FFF2-40B4-BE49-F238E27FC236}">
                <a16:creationId xmlns:a16="http://schemas.microsoft.com/office/drawing/2014/main" id="{BE0F6C24-D780-D186-756A-9AA63278188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1305" y="1367774"/>
            <a:ext cx="8063143" cy="4941546"/>
          </a:xfrm>
        </p:spPr>
        <p:txBody>
          <a:bodyPr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r>
              <a:rPr lang="cs-CZ" b="1" u="sng" dirty="0"/>
              <a:t>Příprava a projednávání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Návrh komponenty 5.3 předložen na 391. zasedání Rady dne 30. 6. 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Znění komponenty 5.3 předloženo na 396. zasedání Rady dne 15. 12. 2023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Na přípravě se podíleli poskytovatelé podpory na VaVaI i zástupci příjemců a dalších zainteresovaných subjektů, a to formou jednání platforem: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800" dirty="0"/>
          </a:p>
          <a:p>
            <a:pPr marL="1080">
              <a:lnSpc>
                <a:spcPct val="100000"/>
              </a:lnSpc>
              <a:buSzPct val="70000"/>
            </a:pP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20. 3. 2024	Hodnotící proces a práce s hodnotiteli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24. 4. 2024	Příprava programů a veřejných soutěží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29. 5. 2024	Realizace projektu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26. 6. 2024	Monitorování a evaluace programů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  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4. 9. 2024	Výstupy z platformy</a:t>
            </a:r>
          </a:p>
          <a:p>
            <a:pPr marL="1080">
              <a:lnSpc>
                <a:spcPct val="100000"/>
              </a:lnSpc>
              <a:buSzPct val="70000"/>
            </a:pPr>
            <a:endParaRPr lang="cs-CZ" dirty="0"/>
          </a:p>
          <a:p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C8714FF-29F7-F430-A918-64FC6FA050B2}"/>
              </a:ext>
            </a:extLst>
          </p:cNvPr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</p:spTree>
    <p:extLst>
      <p:ext uri="{BB962C8B-B14F-4D97-AF65-F5344CB8AC3E}">
        <p14:creationId xmlns:p14="http://schemas.microsoft.com/office/powerpoint/2010/main" val="2470909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4EF02-B713-9F56-6F6C-6CA3CA7ED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B52339D-9E59-ECB1-FDEE-BC61D26BF934}"/>
              </a:ext>
            </a:extLst>
          </p:cNvPr>
          <p:cNvSpPr/>
          <p:nvPr/>
        </p:nvSpPr>
        <p:spPr>
          <a:xfrm>
            <a:off x="358706" y="359662"/>
            <a:ext cx="3970784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2400" b="1" dirty="0"/>
              <a:t>Metodický pokyn Rady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C3E3BB42-E709-64FA-2ACC-0A7582867C10}"/>
              </a:ext>
            </a:extLst>
          </p:cNvPr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9</a:t>
            </a:fld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odnadpis 41">
            <a:extLst>
              <a:ext uri="{FF2B5EF4-FFF2-40B4-BE49-F238E27FC236}">
                <a16:creationId xmlns:a16="http://schemas.microsoft.com/office/drawing/2014/main" id="{1B54260B-FB0F-3CCE-C14F-53F09BD14C5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1305" y="1367774"/>
            <a:ext cx="8495191" cy="4941546"/>
          </a:xfrm>
        </p:spPr>
        <p:txBody>
          <a:bodyPr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r>
              <a:rPr lang="cs-CZ" b="1" u="sng" dirty="0"/>
              <a:t>Příprava a projednávání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Metodický pokyn </a:t>
            </a:r>
            <a:r>
              <a:rPr lang="cs-CZ" b="1" dirty="0"/>
              <a:t>obsahuje následná opatření </a:t>
            </a:r>
            <a:r>
              <a:rPr lang="cs-CZ" dirty="0"/>
              <a:t>– témata pro další rozpracování, </a:t>
            </a:r>
            <a:r>
              <a:rPr lang="cs-CZ" b="1" dirty="0"/>
              <a:t>bude</a:t>
            </a:r>
            <a:r>
              <a:rPr lang="cs-CZ" dirty="0"/>
              <a:t> tedy </a:t>
            </a:r>
            <a:r>
              <a:rPr lang="cs-CZ" b="1" dirty="0"/>
              <a:t>průběžně aktualizován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/>
              <a:t>Následná opatření jsou již nyní řešena s poskytovateli na pracovní úrovni: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800" b="1" dirty="0"/>
          </a:p>
          <a:p>
            <a:pPr marL="1080">
              <a:lnSpc>
                <a:spcPct val="100000"/>
              </a:lnSpc>
              <a:buSzPct val="70000"/>
            </a:pP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11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. 12. 2024	jednotný vzor čestného prohlášení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 22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. 1. 2025	kontroly projektů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 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11. 2. 2025	osobní a nepřímé náklady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 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27. 2. 2025	</a:t>
            </a: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nvestiční náklady, </a:t>
            </a:r>
            <a:r>
              <a:rPr lang="cs-CZ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vnitrofaktury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dokladování způsobilých výdajů</a:t>
            </a:r>
          </a:p>
          <a:p>
            <a:pPr marL="1080">
              <a:lnSpc>
                <a:spcPct val="100000"/>
              </a:lnSpc>
              <a:buSzPct val="70000"/>
            </a:pP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 26.</a:t>
            </a:r>
            <a:r>
              <a:rPr lang="cs-CZ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3. 2025	průběžné zprávy, </a:t>
            </a: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nepřímé náklady, </a:t>
            </a:r>
            <a:r>
              <a:rPr lang="cs-CZ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vnitrofaktury</a:t>
            </a:r>
            <a:endParaRPr lang="cs-CZ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080">
              <a:lnSpc>
                <a:spcPct val="100000"/>
              </a:lnSpc>
              <a:buSzPct val="70000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/>
              <a:t>Výstup – metodický, doporučující dokument přijatý usnesením Rady</a:t>
            </a:r>
          </a:p>
          <a:p>
            <a:pPr lvl="2"/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285750" lvl="6" indent="-285750" algn="l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30225E1-DFFC-8635-29A5-2F2FE13F6099}"/>
              </a:ext>
            </a:extLst>
          </p:cNvPr>
          <p:cNvSpPr txBox="1"/>
          <p:nvPr/>
        </p:nvSpPr>
        <p:spPr>
          <a:xfrm>
            <a:off x="323528" y="6525344"/>
            <a:ext cx="34563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Sekce VVI ÚV | www.vyzkum.cz</a:t>
            </a:r>
          </a:p>
        </p:txBody>
      </p:sp>
    </p:spTree>
    <p:extLst>
      <p:ext uri="{BB962C8B-B14F-4D97-AF65-F5344CB8AC3E}">
        <p14:creationId xmlns:p14="http://schemas.microsoft.com/office/powerpoint/2010/main" val="656016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19458</TotalTime>
  <Words>942</Words>
  <Application>Microsoft Office PowerPoint</Application>
  <PresentationFormat>Předvádění na obrazovce (4:3)</PresentationFormat>
  <Paragraphs>129</Paragraphs>
  <Slides>10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Wingdings</vt:lpstr>
      <vt:lpstr>Office Theme</vt:lpstr>
      <vt:lpstr>Prezentace aplikace PowerPoint</vt:lpstr>
      <vt:lpstr>Metodické dokumenty pro oblast účelové podpory – hodnocení programů účelové podpory </vt:lpstr>
      <vt:lpstr>Metodické dokumenty pro oblast účelové podpory – hodnocení programů účelové podpory </vt:lpstr>
      <vt:lpstr>Prezentace aplikace PowerPoint</vt:lpstr>
      <vt:lpstr>Prezentace aplikace PowerPoint</vt:lpstr>
      <vt:lpstr>  Zásady 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Jiří Schmidt</dc:creator>
  <cp:lastModifiedBy>Petr Lysý</cp:lastModifiedBy>
  <cp:revision>862</cp:revision>
  <cp:lastPrinted>2024-09-17T10:59:15Z</cp:lastPrinted>
  <dcterms:created xsi:type="dcterms:W3CDTF">2009-02-02T07:55:26Z</dcterms:created>
  <dcterms:modified xsi:type="dcterms:W3CDTF">2025-04-09T02:38:56Z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DmsId">
    <vt:i4>2184892</vt:i4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Předvádění na obrazovce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