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NUSA-ICRC" id="{8623FC4E-398A-4070-9A04-02E4FC83751A}">
          <p14:sldIdLst>
            <p14:sldId id="257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41" autoAdjust="0"/>
  </p:normalViewPr>
  <p:slideViewPr>
    <p:cSldViewPr snapToGrid="0">
      <p:cViewPr varScale="1">
        <p:scale>
          <a:sx n="139" d="100"/>
          <a:sy n="139" d="100"/>
        </p:scale>
        <p:origin x="-816" y="-1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165310586225685"/>
          <c:y val="0.00616361535351731"/>
          <c:w val="0.956004642925122"/>
          <c:h val="0.929738344012889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bg1"/>
            </a:solidFill>
            <a:ln>
              <a:noFill/>
            </a:ln>
            <a:effectLst/>
          </c:spPr>
          <c:invertIfNegative val="0"/>
          <c:val>
            <c:numRef>
              <c:f>'[Projekty ICRC (6).xlsx]Projekty'!$AK$2:$AK$141</c:f>
              <c:numCache>
                <c:formatCode>0.00</c:formatCode>
                <c:ptCount val="140"/>
                <c:pt idx="0">
                  <c:v>2019.1698630137</c:v>
                </c:pt>
                <c:pt idx="1">
                  <c:v>2019.005479452055</c:v>
                </c:pt>
                <c:pt idx="2">
                  <c:v>2018.838356164384</c:v>
                </c:pt>
                <c:pt idx="3">
                  <c:v>2018.33424657534</c:v>
                </c:pt>
                <c:pt idx="4">
                  <c:v>2018.33424657534</c:v>
                </c:pt>
                <c:pt idx="5">
                  <c:v>2018.33424657534</c:v>
                </c:pt>
                <c:pt idx="6">
                  <c:v>2018.33424657534</c:v>
                </c:pt>
                <c:pt idx="7">
                  <c:v>2018.33424657534</c:v>
                </c:pt>
                <c:pt idx="8">
                  <c:v>2018.33424657534</c:v>
                </c:pt>
                <c:pt idx="9">
                  <c:v>2018.33424657534</c:v>
                </c:pt>
                <c:pt idx="10">
                  <c:v>2018.167123287671</c:v>
                </c:pt>
                <c:pt idx="11">
                  <c:v>2018.005479452055</c:v>
                </c:pt>
                <c:pt idx="12">
                  <c:v>2018.005479452055</c:v>
                </c:pt>
                <c:pt idx="13">
                  <c:v>2018.005479452055</c:v>
                </c:pt>
                <c:pt idx="14">
                  <c:v>2018.005479452055</c:v>
                </c:pt>
                <c:pt idx="15">
                  <c:v>2018.005479452055</c:v>
                </c:pt>
                <c:pt idx="16">
                  <c:v>2018.005479452055</c:v>
                </c:pt>
                <c:pt idx="17">
                  <c:v>2017.671232876712</c:v>
                </c:pt>
                <c:pt idx="18">
                  <c:v>2017.671232876712</c:v>
                </c:pt>
                <c:pt idx="19">
                  <c:v>2017.671232876712</c:v>
                </c:pt>
                <c:pt idx="20">
                  <c:v>2017.586301369863</c:v>
                </c:pt>
                <c:pt idx="21">
                  <c:v>2017.501369863014</c:v>
                </c:pt>
                <c:pt idx="22">
                  <c:v>2017.419178082192</c:v>
                </c:pt>
                <c:pt idx="23">
                  <c:v>2017.419178082192</c:v>
                </c:pt>
                <c:pt idx="24">
                  <c:v>2017.33424657534</c:v>
                </c:pt>
                <c:pt idx="25">
                  <c:v>2017.33424657534</c:v>
                </c:pt>
                <c:pt idx="26">
                  <c:v>2017.33424657534</c:v>
                </c:pt>
                <c:pt idx="27">
                  <c:v>2017.33424657534</c:v>
                </c:pt>
                <c:pt idx="28">
                  <c:v>2017.33424657534</c:v>
                </c:pt>
                <c:pt idx="29">
                  <c:v>2017.33424657534</c:v>
                </c:pt>
                <c:pt idx="30">
                  <c:v>2017.33424657534</c:v>
                </c:pt>
                <c:pt idx="31">
                  <c:v>2017.33424657534</c:v>
                </c:pt>
                <c:pt idx="32">
                  <c:v>2017.33424657534</c:v>
                </c:pt>
                <c:pt idx="33">
                  <c:v>2017.33424657534</c:v>
                </c:pt>
                <c:pt idx="34">
                  <c:v>2017.33424657534</c:v>
                </c:pt>
                <c:pt idx="35">
                  <c:v>2017.252054794521</c:v>
                </c:pt>
                <c:pt idx="36">
                  <c:v>2017.005479452055</c:v>
                </c:pt>
                <c:pt idx="37">
                  <c:v>2017.005479452055</c:v>
                </c:pt>
                <c:pt idx="38">
                  <c:v>2017.005479452055</c:v>
                </c:pt>
                <c:pt idx="39">
                  <c:v>2017.005479452055</c:v>
                </c:pt>
                <c:pt idx="40">
                  <c:v>2017.005479452055</c:v>
                </c:pt>
                <c:pt idx="41">
                  <c:v>2017.005479452055</c:v>
                </c:pt>
                <c:pt idx="42">
                  <c:v>2017.005479452055</c:v>
                </c:pt>
                <c:pt idx="43">
                  <c:v>2016.682191780822</c:v>
                </c:pt>
                <c:pt idx="44">
                  <c:v>2016.671232876712</c:v>
                </c:pt>
                <c:pt idx="45">
                  <c:v>2016.671232876712</c:v>
                </c:pt>
                <c:pt idx="46">
                  <c:v>2016.671232876712</c:v>
                </c:pt>
                <c:pt idx="47">
                  <c:v>2016.501369863014</c:v>
                </c:pt>
                <c:pt idx="48">
                  <c:v>2016.501369863014</c:v>
                </c:pt>
                <c:pt idx="49">
                  <c:v>2016.501369863014</c:v>
                </c:pt>
                <c:pt idx="50">
                  <c:v>2016.33424657534</c:v>
                </c:pt>
                <c:pt idx="51">
                  <c:v>2016.252054794521</c:v>
                </c:pt>
                <c:pt idx="52">
                  <c:v>2016.252054794521</c:v>
                </c:pt>
                <c:pt idx="53">
                  <c:v>2016.252054794521</c:v>
                </c:pt>
                <c:pt idx="54">
                  <c:v>2016.252054794521</c:v>
                </c:pt>
                <c:pt idx="55">
                  <c:v>2016.252054794521</c:v>
                </c:pt>
                <c:pt idx="56">
                  <c:v>2016.252054794521</c:v>
                </c:pt>
                <c:pt idx="57">
                  <c:v>2016.252054794521</c:v>
                </c:pt>
                <c:pt idx="58">
                  <c:v>2016.167123287671</c:v>
                </c:pt>
                <c:pt idx="59">
                  <c:v>2016.167123287671</c:v>
                </c:pt>
                <c:pt idx="60">
                  <c:v>2016.167123287671</c:v>
                </c:pt>
                <c:pt idx="61">
                  <c:v>2016.167123287671</c:v>
                </c:pt>
                <c:pt idx="62">
                  <c:v>2016.090410958904</c:v>
                </c:pt>
                <c:pt idx="63">
                  <c:v>2016.005479452055</c:v>
                </c:pt>
                <c:pt idx="64">
                  <c:v>2016.005479452055</c:v>
                </c:pt>
                <c:pt idx="65">
                  <c:v>2016.005479452055</c:v>
                </c:pt>
                <c:pt idx="66">
                  <c:v>2016.005479452055</c:v>
                </c:pt>
                <c:pt idx="67">
                  <c:v>2016.005479452055</c:v>
                </c:pt>
                <c:pt idx="68">
                  <c:v>2016.005479452055</c:v>
                </c:pt>
                <c:pt idx="69">
                  <c:v>2016.005479452055</c:v>
                </c:pt>
                <c:pt idx="70">
                  <c:v>2016.005479452055</c:v>
                </c:pt>
                <c:pt idx="71">
                  <c:v>2016.005479452055</c:v>
                </c:pt>
                <c:pt idx="72">
                  <c:v>2016.005479452055</c:v>
                </c:pt>
                <c:pt idx="73">
                  <c:v>2016.005479452055</c:v>
                </c:pt>
                <c:pt idx="74">
                  <c:v>2015.978082191781</c:v>
                </c:pt>
                <c:pt idx="75">
                  <c:v>2015.838356164384</c:v>
                </c:pt>
                <c:pt idx="76">
                  <c:v>2015.671232876712</c:v>
                </c:pt>
                <c:pt idx="77">
                  <c:v>2015.252054794521</c:v>
                </c:pt>
                <c:pt idx="78">
                  <c:v>2015.252054794521</c:v>
                </c:pt>
                <c:pt idx="79">
                  <c:v>2015.252054794521</c:v>
                </c:pt>
                <c:pt idx="80">
                  <c:v>2015.252054794521</c:v>
                </c:pt>
                <c:pt idx="81">
                  <c:v>2015.252054794521</c:v>
                </c:pt>
                <c:pt idx="82">
                  <c:v>2015.252054794521</c:v>
                </c:pt>
                <c:pt idx="83">
                  <c:v>2015.252054794521</c:v>
                </c:pt>
                <c:pt idx="84">
                  <c:v>2015.252054794521</c:v>
                </c:pt>
                <c:pt idx="85">
                  <c:v>2015.167123287671</c:v>
                </c:pt>
                <c:pt idx="86">
                  <c:v>2015.002739726028</c:v>
                </c:pt>
                <c:pt idx="87">
                  <c:v>2015.002739726028</c:v>
                </c:pt>
                <c:pt idx="88">
                  <c:v>2015.002739726028</c:v>
                </c:pt>
                <c:pt idx="89">
                  <c:v>2015.002739726028</c:v>
                </c:pt>
                <c:pt idx="90">
                  <c:v>2015.002739726028</c:v>
                </c:pt>
                <c:pt idx="91">
                  <c:v>2015.002739726028</c:v>
                </c:pt>
                <c:pt idx="92">
                  <c:v>2015.002739726028</c:v>
                </c:pt>
                <c:pt idx="93">
                  <c:v>2015.002739726028</c:v>
                </c:pt>
                <c:pt idx="94">
                  <c:v>2015.002739726028</c:v>
                </c:pt>
                <c:pt idx="95">
                  <c:v>2015.002739726028</c:v>
                </c:pt>
                <c:pt idx="96">
                  <c:v>2014.750684931507</c:v>
                </c:pt>
                <c:pt idx="97">
                  <c:v>2014.668493150685</c:v>
                </c:pt>
                <c:pt idx="98">
                  <c:v>2014.249315068493</c:v>
                </c:pt>
                <c:pt idx="99">
                  <c:v>2014.249315068493</c:v>
                </c:pt>
                <c:pt idx="100">
                  <c:v>2014.249315068493</c:v>
                </c:pt>
                <c:pt idx="101">
                  <c:v>2014.249315068493</c:v>
                </c:pt>
                <c:pt idx="102">
                  <c:v>2014.249315068493</c:v>
                </c:pt>
                <c:pt idx="103">
                  <c:v>2014.249315068493</c:v>
                </c:pt>
                <c:pt idx="104">
                  <c:v>2014.002739726028</c:v>
                </c:pt>
                <c:pt idx="105">
                  <c:v>2013.835616438356</c:v>
                </c:pt>
                <c:pt idx="106">
                  <c:v>2013.583561643836</c:v>
                </c:pt>
                <c:pt idx="107">
                  <c:v>2013.583561643836</c:v>
                </c:pt>
                <c:pt idx="108">
                  <c:v>2013.498630136986</c:v>
                </c:pt>
                <c:pt idx="109">
                  <c:v>2013.416438356164</c:v>
                </c:pt>
                <c:pt idx="110">
                  <c:v>2013.249315068493</c:v>
                </c:pt>
                <c:pt idx="111">
                  <c:v>2012.668493150685</c:v>
                </c:pt>
                <c:pt idx="112">
                  <c:v>2012.331506849315</c:v>
                </c:pt>
                <c:pt idx="113">
                  <c:v>2012.331506849315</c:v>
                </c:pt>
                <c:pt idx="114">
                  <c:v>2012.331506849315</c:v>
                </c:pt>
                <c:pt idx="115">
                  <c:v>2012.249315068493</c:v>
                </c:pt>
                <c:pt idx="116">
                  <c:v>2012.087671232877</c:v>
                </c:pt>
                <c:pt idx="117">
                  <c:v>2012.002739726028</c:v>
                </c:pt>
                <c:pt idx="118">
                  <c:v>2012.002739726028</c:v>
                </c:pt>
                <c:pt idx="119">
                  <c:v>2011.835616438356</c:v>
                </c:pt>
                <c:pt idx="120">
                  <c:v>2011.750684931507</c:v>
                </c:pt>
                <c:pt idx="121">
                  <c:v>2011.750684931507</c:v>
                </c:pt>
                <c:pt idx="122">
                  <c:v>2011.668493150685</c:v>
                </c:pt>
                <c:pt idx="123">
                  <c:v>2011.668493150685</c:v>
                </c:pt>
                <c:pt idx="124">
                  <c:v>2011.583561643836</c:v>
                </c:pt>
                <c:pt idx="125">
                  <c:v>2011.498630136986</c:v>
                </c:pt>
                <c:pt idx="126">
                  <c:v>2011.416438356164</c:v>
                </c:pt>
                <c:pt idx="127">
                  <c:v>2011.331506849315</c:v>
                </c:pt>
                <c:pt idx="128">
                  <c:v>2011.331506849315</c:v>
                </c:pt>
                <c:pt idx="129">
                  <c:v>2011.249315068493</c:v>
                </c:pt>
                <c:pt idx="130">
                  <c:v>2011.249315068493</c:v>
                </c:pt>
                <c:pt idx="131">
                  <c:v>2010.772602739726</c:v>
                </c:pt>
                <c:pt idx="132">
                  <c:v>2010.49589041096</c:v>
                </c:pt>
                <c:pt idx="133">
                  <c:v>2010.413698630137</c:v>
                </c:pt>
                <c:pt idx="134">
                  <c:v>2010.0</c:v>
                </c:pt>
                <c:pt idx="135">
                  <c:v>2009.756164383562</c:v>
                </c:pt>
                <c:pt idx="136">
                  <c:v>2009.665753424658</c:v>
                </c:pt>
                <c:pt idx="137">
                  <c:v>2009.328767123288</c:v>
                </c:pt>
                <c:pt idx="138">
                  <c:v>2009.0</c:v>
                </c:pt>
                <c:pt idx="139">
                  <c:v>2008.74794520548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55-4F23-9EF4-C3B0AC3FA995}"/>
            </c:ext>
          </c:extLst>
        </c:ser>
        <c:ser>
          <c:idx val="1"/>
          <c:order val="1"/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'[Projekty ICRC (6).xlsx]Projekty'!$AL$2:$AL$141</c:f>
              <c:numCache>
                <c:formatCode>0.00</c:formatCode>
                <c:ptCount val="140"/>
                <c:pt idx="0">
                  <c:v>4.0</c:v>
                </c:pt>
                <c:pt idx="1">
                  <c:v>8.0027397260274</c:v>
                </c:pt>
                <c:pt idx="2">
                  <c:v>2.0</c:v>
                </c:pt>
                <c:pt idx="3">
                  <c:v>3.67123287671233</c:v>
                </c:pt>
                <c:pt idx="4">
                  <c:v>4.0</c:v>
                </c:pt>
                <c:pt idx="5">
                  <c:v>3.67123287671233</c:v>
                </c:pt>
                <c:pt idx="6">
                  <c:v>3.67123287671233</c:v>
                </c:pt>
                <c:pt idx="7">
                  <c:v>3.67123287671233</c:v>
                </c:pt>
                <c:pt idx="8">
                  <c:v>3.67123287671233</c:v>
                </c:pt>
                <c:pt idx="9">
                  <c:v>3.67123287671233</c:v>
                </c:pt>
                <c:pt idx="10">
                  <c:v>4.0</c:v>
                </c:pt>
                <c:pt idx="11">
                  <c:v>2.0</c:v>
                </c:pt>
                <c:pt idx="12">
                  <c:v>5.0</c:v>
                </c:pt>
                <c:pt idx="13">
                  <c:v>0.572602739726027</c:v>
                </c:pt>
                <c:pt idx="14">
                  <c:v>4.0</c:v>
                </c:pt>
                <c:pt idx="15">
                  <c:v>2.0</c:v>
                </c:pt>
                <c:pt idx="16">
                  <c:v>0.997260273972602</c:v>
                </c:pt>
                <c:pt idx="17">
                  <c:v>4.83013698630137</c:v>
                </c:pt>
                <c:pt idx="18">
                  <c:v>4.334246575342466</c:v>
                </c:pt>
                <c:pt idx="19">
                  <c:v>2.0</c:v>
                </c:pt>
                <c:pt idx="20">
                  <c:v>0.912328767123288</c:v>
                </c:pt>
                <c:pt idx="21">
                  <c:v>0.501369863013699</c:v>
                </c:pt>
                <c:pt idx="22">
                  <c:v>0.498630136986301</c:v>
                </c:pt>
                <c:pt idx="23">
                  <c:v>3.586301369863014</c:v>
                </c:pt>
                <c:pt idx="24">
                  <c:v>3.67123287671233</c:v>
                </c:pt>
                <c:pt idx="25">
                  <c:v>3.67123287671233</c:v>
                </c:pt>
                <c:pt idx="26">
                  <c:v>3.67123287671233</c:v>
                </c:pt>
                <c:pt idx="27">
                  <c:v>3.67123287671233</c:v>
                </c:pt>
                <c:pt idx="28">
                  <c:v>3.67123287671233</c:v>
                </c:pt>
                <c:pt idx="29">
                  <c:v>3.67123287671233</c:v>
                </c:pt>
                <c:pt idx="30">
                  <c:v>3.67123287671233</c:v>
                </c:pt>
                <c:pt idx="31">
                  <c:v>3.67123287671233</c:v>
                </c:pt>
                <c:pt idx="32">
                  <c:v>2.002739726027398</c:v>
                </c:pt>
                <c:pt idx="33">
                  <c:v>3.67123287671233</c:v>
                </c:pt>
                <c:pt idx="34">
                  <c:v>3.67123287671233</c:v>
                </c:pt>
                <c:pt idx="35">
                  <c:v>0.498630136986301</c:v>
                </c:pt>
                <c:pt idx="36">
                  <c:v>0.997260273972602</c:v>
                </c:pt>
                <c:pt idx="37">
                  <c:v>1.493150684931507</c:v>
                </c:pt>
                <c:pt idx="38">
                  <c:v>3.0</c:v>
                </c:pt>
                <c:pt idx="39">
                  <c:v>3.0</c:v>
                </c:pt>
                <c:pt idx="40">
                  <c:v>1.997260273972602</c:v>
                </c:pt>
                <c:pt idx="41">
                  <c:v>3.0</c:v>
                </c:pt>
                <c:pt idx="42">
                  <c:v>3.0</c:v>
                </c:pt>
                <c:pt idx="43">
                  <c:v>2.153424657534247</c:v>
                </c:pt>
                <c:pt idx="44">
                  <c:v>1.331506849315069</c:v>
                </c:pt>
                <c:pt idx="45">
                  <c:v>0.997260273972602</c:v>
                </c:pt>
                <c:pt idx="46">
                  <c:v>0.928767123287671</c:v>
                </c:pt>
                <c:pt idx="47">
                  <c:v>1.501369863013698</c:v>
                </c:pt>
                <c:pt idx="48">
                  <c:v>4.0</c:v>
                </c:pt>
                <c:pt idx="49">
                  <c:v>0.501369863013699</c:v>
                </c:pt>
                <c:pt idx="50">
                  <c:v>3.0</c:v>
                </c:pt>
                <c:pt idx="51">
                  <c:v>3.753424657534247</c:v>
                </c:pt>
                <c:pt idx="52">
                  <c:v>3.753424657534247</c:v>
                </c:pt>
                <c:pt idx="53">
                  <c:v>3.753424657534247</c:v>
                </c:pt>
                <c:pt idx="54">
                  <c:v>3.0</c:v>
                </c:pt>
                <c:pt idx="55">
                  <c:v>3.753424657534247</c:v>
                </c:pt>
                <c:pt idx="56">
                  <c:v>3.753424657534247</c:v>
                </c:pt>
                <c:pt idx="57">
                  <c:v>3.753424657534247</c:v>
                </c:pt>
                <c:pt idx="58">
                  <c:v>4.0</c:v>
                </c:pt>
                <c:pt idx="59">
                  <c:v>3.0</c:v>
                </c:pt>
                <c:pt idx="60">
                  <c:v>4.0</c:v>
                </c:pt>
                <c:pt idx="61">
                  <c:v>2.835616438356161</c:v>
                </c:pt>
                <c:pt idx="62">
                  <c:v>1.493150684931507</c:v>
                </c:pt>
                <c:pt idx="63">
                  <c:v>5.832876712328767</c:v>
                </c:pt>
                <c:pt idx="64">
                  <c:v>4.0</c:v>
                </c:pt>
                <c:pt idx="65">
                  <c:v>0.997260273972602</c:v>
                </c:pt>
                <c:pt idx="66">
                  <c:v>4.0</c:v>
                </c:pt>
                <c:pt idx="67">
                  <c:v>2.997260273972603</c:v>
                </c:pt>
                <c:pt idx="68">
                  <c:v>0.997260273972602</c:v>
                </c:pt>
                <c:pt idx="69">
                  <c:v>0.997260273972602</c:v>
                </c:pt>
                <c:pt idx="70">
                  <c:v>5.0</c:v>
                </c:pt>
                <c:pt idx="71">
                  <c:v>2.997260273972603</c:v>
                </c:pt>
                <c:pt idx="72">
                  <c:v>5.0</c:v>
                </c:pt>
                <c:pt idx="73">
                  <c:v>5.0</c:v>
                </c:pt>
                <c:pt idx="74">
                  <c:v>0.93972602739726</c:v>
                </c:pt>
                <c:pt idx="75">
                  <c:v>2.997260273972603</c:v>
                </c:pt>
                <c:pt idx="76">
                  <c:v>3.495890410958903</c:v>
                </c:pt>
                <c:pt idx="77">
                  <c:v>3.750684931506849</c:v>
                </c:pt>
                <c:pt idx="78">
                  <c:v>3.750684931506849</c:v>
                </c:pt>
                <c:pt idx="79">
                  <c:v>3.750684931506849</c:v>
                </c:pt>
                <c:pt idx="80">
                  <c:v>3.750684931506849</c:v>
                </c:pt>
                <c:pt idx="81">
                  <c:v>3.750684931506849</c:v>
                </c:pt>
                <c:pt idx="82">
                  <c:v>3.750684931506849</c:v>
                </c:pt>
                <c:pt idx="83">
                  <c:v>3.750684931506849</c:v>
                </c:pt>
                <c:pt idx="84">
                  <c:v>3.750684931506849</c:v>
                </c:pt>
                <c:pt idx="85">
                  <c:v>4.0</c:v>
                </c:pt>
                <c:pt idx="86">
                  <c:v>5.002739726027396</c:v>
                </c:pt>
                <c:pt idx="87">
                  <c:v>4.0</c:v>
                </c:pt>
                <c:pt idx="88">
                  <c:v>4.0</c:v>
                </c:pt>
                <c:pt idx="89">
                  <c:v>4.0</c:v>
                </c:pt>
                <c:pt idx="90">
                  <c:v>1.495890410958904</c:v>
                </c:pt>
                <c:pt idx="91">
                  <c:v>1.0</c:v>
                </c:pt>
                <c:pt idx="92">
                  <c:v>1.0</c:v>
                </c:pt>
                <c:pt idx="93">
                  <c:v>1.0</c:v>
                </c:pt>
                <c:pt idx="94">
                  <c:v>3.0</c:v>
                </c:pt>
                <c:pt idx="95">
                  <c:v>3.0</c:v>
                </c:pt>
                <c:pt idx="96">
                  <c:v>2.252054794520548</c:v>
                </c:pt>
                <c:pt idx="97">
                  <c:v>3.189041095890411</c:v>
                </c:pt>
                <c:pt idx="98">
                  <c:v>3.753424657534247</c:v>
                </c:pt>
                <c:pt idx="99">
                  <c:v>3.753424657534247</c:v>
                </c:pt>
                <c:pt idx="100">
                  <c:v>3.753424657534247</c:v>
                </c:pt>
                <c:pt idx="101">
                  <c:v>3.753424657534247</c:v>
                </c:pt>
                <c:pt idx="102">
                  <c:v>3.753424657534247</c:v>
                </c:pt>
                <c:pt idx="103">
                  <c:v>4.753424657534246</c:v>
                </c:pt>
                <c:pt idx="104">
                  <c:v>2.0</c:v>
                </c:pt>
                <c:pt idx="105">
                  <c:v>2.0</c:v>
                </c:pt>
                <c:pt idx="106">
                  <c:v>2.334246575342465</c:v>
                </c:pt>
                <c:pt idx="107">
                  <c:v>1.164383561643836</c:v>
                </c:pt>
                <c:pt idx="108">
                  <c:v>3.504109589041096</c:v>
                </c:pt>
                <c:pt idx="109">
                  <c:v>0.997260273972602</c:v>
                </c:pt>
                <c:pt idx="110">
                  <c:v>2.753424657534247</c:v>
                </c:pt>
                <c:pt idx="111">
                  <c:v>3.495890410958903</c:v>
                </c:pt>
                <c:pt idx="112">
                  <c:v>2.668493150684932</c:v>
                </c:pt>
                <c:pt idx="113">
                  <c:v>2.668493150684932</c:v>
                </c:pt>
                <c:pt idx="114">
                  <c:v>2.668493150684932</c:v>
                </c:pt>
                <c:pt idx="115">
                  <c:v>1.997260273972602</c:v>
                </c:pt>
                <c:pt idx="116">
                  <c:v>1.997260273972602</c:v>
                </c:pt>
                <c:pt idx="117">
                  <c:v>2.745205479452055</c:v>
                </c:pt>
                <c:pt idx="118">
                  <c:v>1.997260273972602</c:v>
                </c:pt>
                <c:pt idx="119">
                  <c:v>2.164383561643836</c:v>
                </c:pt>
                <c:pt idx="120">
                  <c:v>2.745205479452055</c:v>
                </c:pt>
                <c:pt idx="121">
                  <c:v>2.745205479452055</c:v>
                </c:pt>
                <c:pt idx="122">
                  <c:v>1.997260273972602</c:v>
                </c:pt>
                <c:pt idx="123">
                  <c:v>2.997260273972603</c:v>
                </c:pt>
                <c:pt idx="124">
                  <c:v>1.912328767123288</c:v>
                </c:pt>
                <c:pt idx="125">
                  <c:v>0.501369863013699</c:v>
                </c:pt>
                <c:pt idx="126">
                  <c:v>2.997260273972603</c:v>
                </c:pt>
                <c:pt idx="127">
                  <c:v>2.997260273972603</c:v>
                </c:pt>
                <c:pt idx="128">
                  <c:v>1.997260273972602</c:v>
                </c:pt>
                <c:pt idx="129">
                  <c:v>3.750684931506849</c:v>
                </c:pt>
                <c:pt idx="130">
                  <c:v>3.750684931506849</c:v>
                </c:pt>
                <c:pt idx="131">
                  <c:v>3.0</c:v>
                </c:pt>
                <c:pt idx="132">
                  <c:v>3.0</c:v>
                </c:pt>
                <c:pt idx="133">
                  <c:v>3.0</c:v>
                </c:pt>
                <c:pt idx="134">
                  <c:v>5.0</c:v>
                </c:pt>
                <c:pt idx="135">
                  <c:v>1.73972602739726</c:v>
                </c:pt>
                <c:pt idx="136">
                  <c:v>4.334246575342466</c:v>
                </c:pt>
                <c:pt idx="137">
                  <c:v>5.671232876712328</c:v>
                </c:pt>
                <c:pt idx="138">
                  <c:v>3.0</c:v>
                </c:pt>
                <c:pt idx="139">
                  <c:v>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55-4F23-9EF4-C3B0AC3FA995}"/>
            </c:ext>
          </c:extLst>
        </c:ser>
        <c:ser>
          <c:idx val="2"/>
          <c:order val="2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'[Projekty ICRC (6).xlsx]Projekty'!$AM$2:$AM$141</c:f>
              <c:numCache>
                <c:formatCode>0.00</c:formatCode>
                <c:ptCount val="14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4.923287671232877</c:v>
                </c:pt>
                <c:pt idx="18">
                  <c:v>5.002739726027396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5.002739726027396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4.506849315068493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5.005479452054795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3.002739726027398</c:v>
                </c:pt>
                <c:pt idx="109">
                  <c:v>1.002739726027397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>
                  <c:v>5.002739726027396</c:v>
                </c:pt>
                <c:pt idx="119">
                  <c:v>5.002739726027396</c:v>
                </c:pt>
                <c:pt idx="120">
                  <c:v>5.005479452054795</c:v>
                </c:pt>
                <c:pt idx="121">
                  <c:v>5.005479452054795</c:v>
                </c:pt>
                <c:pt idx="122">
                  <c:v>0.0</c:v>
                </c:pt>
                <c:pt idx="123">
                  <c:v>2.002739726027398</c:v>
                </c:pt>
                <c:pt idx="124">
                  <c:v>0.0</c:v>
                </c:pt>
                <c:pt idx="125">
                  <c:v>0.0</c:v>
                </c:pt>
                <c:pt idx="126">
                  <c:v>5.005479452054795</c:v>
                </c:pt>
                <c:pt idx="127">
                  <c:v>0.0</c:v>
                </c:pt>
                <c:pt idx="128">
                  <c:v>0.0</c:v>
                </c:pt>
                <c:pt idx="129">
                  <c:v>0.0</c:v>
                </c:pt>
                <c:pt idx="130">
                  <c:v>0.0</c:v>
                </c:pt>
                <c:pt idx="131">
                  <c:v>5.002739726027396</c:v>
                </c:pt>
                <c:pt idx="132">
                  <c:v>5.002739726027396</c:v>
                </c:pt>
                <c:pt idx="133">
                  <c:v>5.002739726027396</c:v>
                </c:pt>
                <c:pt idx="134">
                  <c:v>0.0</c:v>
                </c:pt>
                <c:pt idx="135">
                  <c:v>5.002739726027396</c:v>
                </c:pt>
                <c:pt idx="136">
                  <c:v>0.0</c:v>
                </c:pt>
                <c:pt idx="137">
                  <c:v>5.005479452054795</c:v>
                </c:pt>
                <c:pt idx="138">
                  <c:v>5.002739726027396</c:v>
                </c:pt>
                <c:pt idx="139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155-4F23-9EF4-C3B0AC3FA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6400168"/>
        <c:axId val="-2136306312"/>
      </c:barChart>
      <c:catAx>
        <c:axId val="-2136400168"/>
        <c:scaling>
          <c:orientation val="minMax"/>
        </c:scaling>
        <c:delete val="1"/>
        <c:axPos val="l"/>
        <c:majorTickMark val="none"/>
        <c:minorTickMark val="none"/>
        <c:tickLblPos val="nextTo"/>
        <c:crossAx val="-2136306312"/>
        <c:crosses val="autoZero"/>
        <c:auto val="1"/>
        <c:lblAlgn val="ctr"/>
        <c:lblOffset val="100"/>
        <c:noMultiLvlLbl val="0"/>
      </c:catAx>
      <c:valAx>
        <c:axId val="-2136306312"/>
        <c:scaling>
          <c:orientation val="minMax"/>
          <c:max val="2028.0"/>
          <c:min val="2009.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crossAx val="-2136400168"/>
        <c:crosses val="autoZero"/>
        <c:crossBetween val="between"/>
        <c:majorUnit val="1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0.02957</cdr:x>
      <cdr:y>0.62562</cdr:y>
    </cdr:from>
    <cdr:to>
      <cdr:x>0.23954</cdr:x>
      <cdr:y>0.73017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337258" y="3647832"/>
          <a:ext cx="2394857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cs-CZ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E952-C7C7-4B00-9336-658C81DE004F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ED32-BC54-4B3E-B101-90C3D63BB1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615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3074D-3296-428B-B4BC-7A48DB62995F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7D169-6F70-4890-A597-FEF6FE3F96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144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7F11C-E70F-4602-AAF9-C0D45FD6EB0C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7E1F-5077-48C4-ACAD-65456ADFED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385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/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6459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1500"/>
            </a:lvl1pPr>
          </a:lstStyle>
          <a:p>
            <a:pPr lvl="0"/>
            <a:r>
              <a:rPr lang="cs-CZ" noProof="0"/>
              <a:t>Kliknutím na ikonu přidáte obrázek.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3955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0470-BC89-4560-B736-0183329CD09C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C9298-97D6-415A-82A7-2BC1D8B4C47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9176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668E6-6F2D-4E50-8837-67DC1409F47A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78F0C-5AA8-454C-8BF6-CFF25245FC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818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10D13-63C1-4A54-A7BF-A3EB8B0A0F63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2C88-94AC-4893-A639-2DC5EB092D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73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29171-A672-41EB-9797-05F8B4BCFD76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CC33-047F-40C4-8C36-6C9A7B3122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294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C76D9-92C9-495C-B4B5-CF5BF873309E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F2512-3DD7-415B-ABC4-F4ACA63042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082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87661-10DD-4916-AAC3-01A983A1F38F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4B90-1358-4409-A66D-B25ACACEAD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18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FF33E-7F01-47A5-B355-5658EF82E91E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7804F-A1F8-47C0-8EF4-F91CEF7878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892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833B3-2440-4293-A28D-2DFD71637928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95058-037F-4BAA-9F36-CE0E5A6675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6913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614F8A-2387-48F5-A562-FD6AA19399A9}" type="datetimeFigureOut">
              <a:rPr lang="cs-CZ"/>
              <a:pPr>
                <a:defRPr/>
              </a:pPr>
              <a:t>14/01/21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8BDC30-5E38-488F-A3C9-435EE3D765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660829"/>
            <a:ext cx="9144000" cy="438279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Fakultní nemocnice u sv. Anny v Brně</a:t>
            </a:r>
          </a:p>
        </p:txBody>
      </p:sp>
      <p:sp>
        <p:nvSpPr>
          <p:cNvPr id="4" name="TextBox 8"/>
          <p:cNvSpPr txBox="1"/>
          <p:nvPr/>
        </p:nvSpPr>
        <p:spPr>
          <a:xfrm>
            <a:off x="1524000" y="1415089"/>
            <a:ext cx="9144000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8284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8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Lato Black" charset="0"/>
                <a:cs typeface="Lato Black" charset="0"/>
              </a:rPr>
              <a:t>Mezinárodní centrum klinického výzkumu </a:t>
            </a:r>
          </a:p>
          <a:p>
            <a:pPr algn="ctr" defTabSz="18284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8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Lato Black" charset="0"/>
                <a:cs typeface="Lato Black" charset="0"/>
              </a:rPr>
              <a:t>FNUSA-ICRC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Lato Black" charset="0"/>
              <a:cs typeface="Lato Black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134208" y="5329060"/>
            <a:ext cx="7684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eaLnBrk="1" hangingPunct="1"/>
            <a:r>
              <a:rPr lang="cs-CZ" altLang="cs-CZ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Montserrat Light"/>
                <a:cs typeface="Montserrat Light"/>
              </a:rPr>
              <a:t>Prezentace pro zasedání Rady pro výzkum, vývoj a inovace</a:t>
            </a:r>
            <a:endParaRPr lang="en-US" altLang="cs-CZ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Montserrat Light"/>
              <a:cs typeface="Montserrat Light"/>
            </a:endParaRPr>
          </a:p>
        </p:txBody>
      </p:sp>
      <p:pic>
        <p:nvPicPr>
          <p:cNvPr id="11" name="Obrázek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61" y="5337275"/>
            <a:ext cx="577790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1134208" y="5753221"/>
            <a:ext cx="38441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eaLnBrk="1" hangingPunct="1"/>
            <a:r>
              <a:rPr lang="cs-CZ" altLang="cs-CZ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Montserrat Light"/>
                <a:cs typeface="Montserrat Light"/>
              </a:rPr>
              <a:t>Brno, 29.</a:t>
            </a:r>
            <a:r>
              <a:rPr lang="en-US" altLang="cs-CZ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Montserrat Light"/>
                <a:cs typeface="Montserrat Light"/>
              </a:rPr>
              <a:t> </a:t>
            </a:r>
            <a:r>
              <a:rPr lang="cs-CZ" altLang="cs-CZ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Montserrat Light"/>
                <a:cs typeface="Montserrat Light"/>
              </a:rPr>
              <a:t>ledna </a:t>
            </a:r>
            <a:r>
              <a:rPr lang="en-US" altLang="cs-CZ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Montserrat Light"/>
                <a:cs typeface="Montserrat Light"/>
              </a:rPr>
              <a:t>20</a:t>
            </a:r>
            <a:r>
              <a:rPr lang="cs-CZ" altLang="cs-CZ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Montserrat Light"/>
                <a:cs typeface="Montserrat Light"/>
              </a:rPr>
              <a:t>21</a:t>
            </a:r>
            <a:endParaRPr lang="en-US" altLang="cs-CZ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Montserrat Light"/>
              <a:cs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941263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24788" y="2195808"/>
            <a:ext cx="8514812" cy="4204991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Fakultní nemocnice u sv. Anny v Brně - Mezinárodní centrum klinického výzkumu </a:t>
            </a:r>
            <a:r>
              <a:rPr lang="cs-CZ" sz="1600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(CZ.1.05/1.1.00/02.0123) </a:t>
            </a:r>
            <a:r>
              <a:rPr lang="cs-CZ" sz="1600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2010-2015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Cíl projektu: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Založení Mezinárodního centra klinického výzkumu jako multidisciplinárního Centra excelence aplikovaného kardiovaskulárního a </a:t>
            </a:r>
            <a:r>
              <a:rPr lang="cs-CZ" sz="13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neurovědního</a:t>
            </a:r>
            <a:r>
              <a:rPr lang="cs-CZ" sz="13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výzkumu, lékařského vzdělávání, klinické péče a transferu technologií.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Celkové náklady:	</a:t>
            </a: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4,3 mld. Kč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Investiční </a:t>
            </a: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náklady:</a:t>
            </a: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1,6 mld. Kč stavba + 1,2 mld. Kč infrastruktura </a:t>
            </a: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	</a:t>
            </a:r>
            <a:endParaRPr lang="cs-CZ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Neinvestiční </a:t>
            </a: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náklady:</a:t>
            </a: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1,5 mld. Kč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3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Translační medicína </a:t>
            </a:r>
            <a:r>
              <a:rPr lang="cs-CZ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(LQ1605) </a:t>
            </a:r>
            <a:r>
              <a:rPr lang="cs-CZ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2016-2020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Cíl projektu: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Rozvinout FNUSA-ICRC do mezinárodně konkurenceschopného a udržitelného multidisciplinárního centra excelence v translačním lékařském výzkumu.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Zajistit dlouhodobou udržitelnost FNUSA-ICRC, což umožní jeho rozvoj a integraci mezi národní a mezinárodní výzkumné infrastruktury.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Celkové náklady:	</a:t>
            </a: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1,8 mld. Kč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cs-CZ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 toho:</a:t>
            </a: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1 mld. Kč přímá dotace z projektu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	800 mil. Kč zajištěn formou kofinancujících zdrojů</a:t>
            </a:r>
          </a:p>
        </p:txBody>
      </p:sp>
      <p:pic>
        <p:nvPicPr>
          <p:cNvPr id="4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3419475" cy="596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Přímá spojnice 18"/>
          <p:cNvCxnSpPr>
            <a:cxnSpLocks/>
          </p:cNvCxnSpPr>
          <p:nvPr/>
        </p:nvCxnSpPr>
        <p:spPr>
          <a:xfrm>
            <a:off x="3689350" y="1466353"/>
            <a:ext cx="8350250" cy="0"/>
          </a:xfrm>
          <a:prstGeom prst="line">
            <a:avLst/>
          </a:prstGeom>
          <a:ln w="4762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ál 19"/>
          <p:cNvSpPr/>
          <p:nvPr/>
        </p:nvSpPr>
        <p:spPr>
          <a:xfrm>
            <a:off x="3973513" y="961528"/>
            <a:ext cx="1052513" cy="1052513"/>
          </a:xfrm>
          <a:prstGeom prst="ellipse">
            <a:avLst/>
          </a:prstGeom>
          <a:solidFill>
            <a:srgbClr val="E00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" name="Ovál 20"/>
          <p:cNvSpPr/>
          <p:nvPr/>
        </p:nvSpPr>
        <p:spPr>
          <a:xfrm>
            <a:off x="6023769" y="986928"/>
            <a:ext cx="1052513" cy="105251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2" name="Ovál 21"/>
          <p:cNvSpPr/>
          <p:nvPr/>
        </p:nvSpPr>
        <p:spPr>
          <a:xfrm>
            <a:off x="8098632" y="974228"/>
            <a:ext cx="1052513" cy="105251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solidFill>
                <a:srgbClr val="0070C0"/>
              </a:solidFill>
            </a:endParaRPr>
          </a:p>
        </p:txBody>
      </p:sp>
      <p:sp>
        <p:nvSpPr>
          <p:cNvPr id="23" name="Ovál 22"/>
          <p:cNvSpPr/>
          <p:nvPr/>
        </p:nvSpPr>
        <p:spPr>
          <a:xfrm>
            <a:off x="10289382" y="963116"/>
            <a:ext cx="1052513" cy="105251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4" name="TextovéPole 42"/>
          <p:cNvSpPr txBox="1">
            <a:spLocks noChangeArrowheads="1"/>
          </p:cNvSpPr>
          <p:nvPr/>
        </p:nvSpPr>
        <p:spPr bwMode="auto">
          <a:xfrm>
            <a:off x="3323431" y="297338"/>
            <a:ext cx="21709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en-US" altLang="cs-CZ" sz="1800" b="1" dirty="0">
                <a:solidFill>
                  <a:srgbClr val="FF0000"/>
                </a:solidFill>
              </a:rPr>
              <a:t>VI</a:t>
            </a:r>
            <a:r>
              <a:rPr lang="cs-CZ" altLang="cs-CZ" sz="1800" b="1" dirty="0">
                <a:solidFill>
                  <a:srgbClr val="FF0000"/>
                </a:solidFill>
              </a:rPr>
              <a:t>ZE</a:t>
            </a:r>
            <a:r>
              <a:rPr lang="en-US" altLang="cs-CZ" sz="1800" b="1" dirty="0">
                <a:solidFill>
                  <a:srgbClr val="FF0000"/>
                </a:solidFill>
              </a:rPr>
              <a:t> | PROJE</a:t>
            </a:r>
            <a:r>
              <a:rPr lang="cs-CZ" altLang="cs-CZ" sz="1800" b="1" dirty="0">
                <a:solidFill>
                  <a:srgbClr val="FF0000"/>
                </a:solidFill>
              </a:rPr>
              <a:t>K</a:t>
            </a:r>
            <a:r>
              <a:rPr lang="en-US" altLang="cs-CZ" sz="1800" b="1" dirty="0">
                <a:solidFill>
                  <a:srgbClr val="FF0000"/>
                </a:solidFill>
              </a:rPr>
              <a:t>T</a:t>
            </a:r>
            <a:r>
              <a:rPr lang="cs-CZ" altLang="cs-CZ" sz="1800" b="1" dirty="0">
                <a:solidFill>
                  <a:srgbClr val="FF0000"/>
                </a:solidFill>
              </a:rPr>
              <a:t> OP VAVPI</a:t>
            </a:r>
          </a:p>
        </p:txBody>
      </p:sp>
      <p:sp>
        <p:nvSpPr>
          <p:cNvPr id="25" name="TextovéPole 69"/>
          <p:cNvSpPr txBox="1">
            <a:spLocks noChangeArrowheads="1"/>
          </p:cNvSpPr>
          <p:nvPr/>
        </p:nvSpPr>
        <p:spPr bwMode="auto">
          <a:xfrm>
            <a:off x="7765124" y="45243"/>
            <a:ext cx="16805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en-US" altLang="cs-CZ" sz="1800" b="1" dirty="0">
                <a:solidFill>
                  <a:srgbClr val="0070C0"/>
                </a:solidFill>
              </a:rPr>
              <a:t>CENT</a:t>
            </a:r>
            <a:r>
              <a:rPr lang="cs-CZ" altLang="cs-CZ" sz="1800" b="1" dirty="0">
                <a:solidFill>
                  <a:srgbClr val="0070C0"/>
                </a:solidFill>
              </a:rPr>
              <a:t>RUM</a:t>
            </a:r>
          </a:p>
          <a:p>
            <a:pPr algn="ctr" eaLnBrk="1" hangingPunct="1"/>
            <a:r>
              <a:rPr lang="cs-CZ" altLang="cs-CZ" sz="1800" b="1" dirty="0">
                <a:solidFill>
                  <a:srgbClr val="0070C0"/>
                </a:solidFill>
              </a:rPr>
              <a:t>TRANSLAČNÍ MEDICÍNY</a:t>
            </a:r>
          </a:p>
        </p:txBody>
      </p:sp>
      <p:sp>
        <p:nvSpPr>
          <p:cNvPr id="26" name="TextovéPole 70"/>
          <p:cNvSpPr txBox="1">
            <a:spLocks noChangeArrowheads="1"/>
          </p:cNvSpPr>
          <p:nvPr/>
        </p:nvSpPr>
        <p:spPr bwMode="auto">
          <a:xfrm>
            <a:off x="9805194" y="58985"/>
            <a:ext cx="20034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cs-CZ" altLang="cs-CZ" sz="1800" b="1" dirty="0">
                <a:solidFill>
                  <a:srgbClr val="00B050"/>
                </a:solidFill>
              </a:rPr>
              <a:t>KOMPETITIVNÍ</a:t>
            </a:r>
          </a:p>
          <a:p>
            <a:pPr algn="ctr" eaLnBrk="1" hangingPunct="1"/>
            <a:r>
              <a:rPr lang="cs-CZ" altLang="cs-CZ" sz="1800" b="1" dirty="0">
                <a:solidFill>
                  <a:srgbClr val="00B050"/>
                </a:solidFill>
              </a:rPr>
              <a:t>VÝZKUMNÉ CENTRUM</a:t>
            </a:r>
          </a:p>
        </p:txBody>
      </p:sp>
      <p:sp>
        <p:nvSpPr>
          <p:cNvPr id="27" name="Ovál 26"/>
          <p:cNvSpPr/>
          <p:nvPr/>
        </p:nvSpPr>
        <p:spPr>
          <a:xfrm>
            <a:off x="4021138" y="1009153"/>
            <a:ext cx="957263" cy="95726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8" name="TextovéPole 39"/>
          <p:cNvSpPr txBox="1">
            <a:spLocks noChangeArrowheads="1"/>
          </p:cNvSpPr>
          <p:nvPr/>
        </p:nvSpPr>
        <p:spPr bwMode="auto">
          <a:xfrm>
            <a:off x="4021138" y="1259185"/>
            <a:ext cx="957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en-US" altLang="cs-CZ" sz="2400" b="1" dirty="0">
                <a:solidFill>
                  <a:srgbClr val="E00034"/>
                </a:solidFill>
              </a:rPr>
              <a:t>2011</a:t>
            </a:r>
            <a:endParaRPr lang="cs-CZ" altLang="cs-CZ" sz="2400" b="1" dirty="0">
              <a:solidFill>
                <a:srgbClr val="E00034"/>
              </a:solidFill>
            </a:endParaRPr>
          </a:p>
        </p:txBody>
      </p:sp>
      <p:sp>
        <p:nvSpPr>
          <p:cNvPr id="29" name="Ovál 28"/>
          <p:cNvSpPr/>
          <p:nvPr/>
        </p:nvSpPr>
        <p:spPr>
          <a:xfrm>
            <a:off x="6071394" y="1034553"/>
            <a:ext cx="957263" cy="95726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0" name="TextovéPole 53"/>
          <p:cNvSpPr txBox="1">
            <a:spLocks noChangeArrowheads="1"/>
          </p:cNvSpPr>
          <p:nvPr/>
        </p:nvSpPr>
        <p:spPr bwMode="auto">
          <a:xfrm>
            <a:off x="6071394" y="1284585"/>
            <a:ext cx="957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en-US" altLang="cs-CZ" sz="2400" b="1" dirty="0">
                <a:solidFill>
                  <a:srgbClr val="7030A0"/>
                </a:solidFill>
              </a:rPr>
              <a:t>2013</a:t>
            </a:r>
            <a:endParaRPr lang="cs-CZ" altLang="cs-CZ" sz="2800" b="1" dirty="0">
              <a:solidFill>
                <a:srgbClr val="7030A0"/>
              </a:solidFill>
            </a:endParaRPr>
          </a:p>
        </p:txBody>
      </p:sp>
      <p:sp>
        <p:nvSpPr>
          <p:cNvPr id="31" name="Ovál 30"/>
          <p:cNvSpPr/>
          <p:nvPr/>
        </p:nvSpPr>
        <p:spPr>
          <a:xfrm>
            <a:off x="8146257" y="1021853"/>
            <a:ext cx="957263" cy="9572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2" name="TextovéPole 60"/>
          <p:cNvSpPr txBox="1">
            <a:spLocks noChangeArrowheads="1"/>
          </p:cNvSpPr>
          <p:nvPr/>
        </p:nvSpPr>
        <p:spPr bwMode="auto">
          <a:xfrm>
            <a:off x="8146257" y="1271885"/>
            <a:ext cx="957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en-US" altLang="cs-CZ" sz="2400" b="1" dirty="0">
                <a:solidFill>
                  <a:schemeClr val="bg1"/>
                </a:solidFill>
              </a:rPr>
              <a:t>2015</a:t>
            </a:r>
            <a:endParaRPr lang="cs-CZ" altLang="cs-CZ" sz="2400" b="1" dirty="0">
              <a:solidFill>
                <a:schemeClr val="bg1"/>
              </a:solidFill>
            </a:endParaRPr>
          </a:p>
        </p:txBody>
      </p:sp>
      <p:sp>
        <p:nvSpPr>
          <p:cNvPr id="33" name="Ovál 32"/>
          <p:cNvSpPr/>
          <p:nvPr/>
        </p:nvSpPr>
        <p:spPr>
          <a:xfrm>
            <a:off x="10337007" y="1010741"/>
            <a:ext cx="957263" cy="95726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4" name="TextovéPole 66"/>
          <p:cNvSpPr txBox="1">
            <a:spLocks noChangeArrowheads="1"/>
          </p:cNvSpPr>
          <p:nvPr/>
        </p:nvSpPr>
        <p:spPr bwMode="auto">
          <a:xfrm>
            <a:off x="10337007" y="1260772"/>
            <a:ext cx="957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en-US" altLang="cs-CZ" sz="2400" b="1" dirty="0">
                <a:solidFill>
                  <a:schemeClr val="bg1"/>
                </a:solidFill>
              </a:rPr>
              <a:t>20</a:t>
            </a:r>
            <a:r>
              <a:rPr lang="cs-CZ" altLang="cs-CZ" sz="2400" b="1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5" name="TextovéPole 42">
            <a:extLst>
              <a:ext uri="{FF2B5EF4-FFF2-40B4-BE49-F238E27FC236}">
                <a16:creationId xmlns:a16="http://schemas.microsoft.com/office/drawing/2014/main" xmlns="" id="{1FFF1AC2-2CDD-4C3D-9D9F-6BA8B57BA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9575" y="105573"/>
            <a:ext cx="21709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algn="ctr" eaLnBrk="1" hangingPunct="1"/>
            <a:r>
              <a:rPr lang="cs-CZ" altLang="cs-CZ" sz="1800" b="1" dirty="0">
                <a:solidFill>
                  <a:srgbClr val="7030A0"/>
                </a:solidFill>
              </a:rPr>
              <a:t>I. EVALUOVANÉ</a:t>
            </a:r>
          </a:p>
          <a:p>
            <a:pPr algn="ctr" eaLnBrk="1" hangingPunct="1"/>
            <a:r>
              <a:rPr lang="cs-CZ" altLang="cs-CZ" sz="1800" b="1" dirty="0">
                <a:solidFill>
                  <a:srgbClr val="7030A0"/>
                </a:solidFill>
              </a:rPr>
              <a:t>CENTRUM </a:t>
            </a:r>
          </a:p>
          <a:p>
            <a:pPr algn="ctr" eaLnBrk="1" hangingPunct="1"/>
            <a:r>
              <a:rPr lang="cs-CZ" altLang="cs-CZ" sz="1800" b="1" dirty="0">
                <a:solidFill>
                  <a:srgbClr val="7030A0"/>
                </a:solidFill>
              </a:rPr>
              <a:t>OP VAVPI</a:t>
            </a:r>
          </a:p>
        </p:txBody>
      </p:sp>
    </p:spTree>
    <p:extLst>
      <p:ext uri="{BB962C8B-B14F-4D97-AF65-F5344CB8AC3E}">
        <p14:creationId xmlns:p14="http://schemas.microsoft.com/office/powerpoint/2010/main" val="1405732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57828" y="334663"/>
            <a:ext cx="9486445" cy="449718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VÝZNAMNÉ VÝSLEDKY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31329" y="884858"/>
            <a:ext cx="11542582" cy="5378378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Bylo publikováno více než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1 500 článků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impaktovaných časopisech s téměř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20 500 citacemi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(průměrně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13,47 citace na publikaci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 Z toho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45% s korespondujícím autorem z FNUSA-ICRC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 více než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8 200 citacemi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(průměrně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12,62 citací na publikaci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Téměř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40%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článků bylo publikováno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časopisech Q1,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více jak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65%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těchto článků je výsledkem spolupráce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 mezinárodními partnery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necelých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50%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článků je v režimu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Open Access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Získali jsme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 patenty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více než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80 dalších aplikovaných výsledků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užitné a průmyslové vzory, softwary apod.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Tyto výsledky jsou výstupem více než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125 řešených výzkumných projektů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</a:pPr>
            <a:r>
              <a:rPr lang="cs-CZ" sz="2000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Nová metoda a zařízení pro přesnější diagnostiku </a:t>
            </a:r>
            <a:r>
              <a:rPr lang="cs-CZ" sz="2000" b="1" cap="al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dyssynchronie</a:t>
            </a:r>
            <a:r>
              <a:rPr lang="cs-CZ" sz="2000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srdečních komor (PATENT)</a:t>
            </a:r>
            <a:endParaRPr lang="cs-CZ" sz="2000" cap="al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současnosti je u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30 % pacientů diagnostikována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dyssynchronie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chybně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(vizuální odhad, EKG, Echokardiografie)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Pomáhá lépe vyšetřovat pacienty se srdečním selháním = přesnější diagnóza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dyssynchronie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srdečních komor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Hlavní přínosy:</a:t>
            </a: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přesnější diagnóza pacientů se srdečním selháním a správné určení léčby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minimalizace nepomáhajících implantací kardiostimulátorů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Chráněno americkým patentem + přihláška evropského patentu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600"/>
              <a:buFont typeface="Noto Sans Symbols"/>
              <a:buChar char="▪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Prototypy testovány v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IKEM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FN Královské Vinohrady,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Hammersmith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Hospital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atd.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200" b="1" cap="al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cap="al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Elektroporační</a:t>
            </a:r>
            <a:r>
              <a:rPr lang="cs-CZ" sz="2000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metoda ablace katetrizací (PATENT)</a:t>
            </a:r>
            <a:endParaRPr lang="cs-CZ" sz="2000" cap="al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současnosti je radiofrekvenční metoda ablace (RFA) fibrilace síní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úspěšná pouze u 50-80% pacientů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Nová ablační strategie – </a:t>
            </a:r>
            <a:r>
              <a:rPr lang="cs-CZ" sz="1400" cap="al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Elektroporace</a:t>
            </a:r>
            <a:r>
              <a:rPr lang="cs-CZ" sz="1400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zlepšuje bezpečnostní profil srdečních ablací a podle prvních výsledků se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blíží její efektivita 100%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Hlavní přínosy:</a:t>
            </a:r>
          </a:p>
          <a:p>
            <a:pPr marL="720725" indent="-2762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minimalizace nežádoucích efektů </a:t>
            </a:r>
            <a:r>
              <a:rPr lang="cs-CZ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RFA</a:t>
            </a:r>
            <a:endParaRPr lang="cs-CZ" sz="14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20725" indent="-2762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snížení nutnosti opakování zákroků </a:t>
            </a:r>
          </a:p>
          <a:p>
            <a:pPr marL="720725" indent="-2762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efektivnější terapie fibrilace síní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Chráněno českým patentem + přihláška evropského patentu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Prototypy testovány na Veterinární a farmaceutické univerzitě a Výzkumném ústavu veterinárního lékařství</a:t>
            </a:r>
          </a:p>
        </p:txBody>
      </p:sp>
      <p:pic>
        <p:nvPicPr>
          <p:cNvPr id="4" name="Google Shape;259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71636" y="2515913"/>
            <a:ext cx="252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/>
          <p:cNvSpPr txBox="1"/>
          <p:nvPr/>
        </p:nvSpPr>
        <p:spPr>
          <a:xfrm>
            <a:off x="6680644" y="3050827"/>
            <a:ext cx="3026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</a:pPr>
            <a:r>
              <a:rPr lang="cs-CZ" sz="1400" b="1" i="1" dirty="0"/>
              <a:t>= &gt; úspora plateb zdravotních pojišťoven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6591442" y="5291521"/>
            <a:ext cx="3382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</a:pPr>
            <a:r>
              <a:rPr lang="cs-CZ" sz="1400" b="1" i="1" dirty="0"/>
              <a:t>= &gt; zlepšení komfortu a bezpečí pacientů </a:t>
            </a:r>
          </a:p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</a:pPr>
            <a:r>
              <a:rPr lang="cs-CZ" sz="1400" b="1" i="1" dirty="0"/>
              <a:t>= &gt; snížení souvisejících nákladů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xmlns="" id="{7C587C57-A070-472A-8EBD-4496E105E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1636" y="4681186"/>
            <a:ext cx="1800000" cy="17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80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57828" y="334663"/>
            <a:ext cx="9486445" cy="449718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HODNOCENÍ DOPADU EXISTENCE CENTRA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145" y="893163"/>
            <a:ext cx="11129129" cy="5366134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Posouváme výzkum blíže pacientům – jsme jediné medicínské výzkumné centrum v ČR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kombinující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klinický a preklinický výzkum.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Sdílíme část prostor i infrastruktury s klinickým provozem FNUSA, což umožňuje efektivní translaci, která je benefitem pro pacienta a tím i pro celou společnost.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Vytváříme moderní zdravotnictví –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modifikace stávajících a vytváření nových pracovišť (Katetrizační sál s technologií NIOBE II, Nukleární medicína) rozšiřujeme spektrum služeb a umožňujeme držet vysoký standard technické kvality výzkumu i poskytování klinické péče. </a:t>
            </a:r>
            <a:endParaRPr lang="cs-CZ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Reflektujeme globální strategie -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centrum excelence v oblasti medicíny přímo svými cíli navazuje na Inovační strategii ČR 2019-2030 v oblasti Inovační a výzkumná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centra (</a:t>
            </a: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Country </a:t>
            </a: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Excellence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kde je jedním z hlavních cílů zaměření na podporu klíčových trendů mimo jiné v oblasti klinické medicíny a biomedicíny, reflektujeme EU4Health a spolupracujeme na regionálních strategiích např. Brno 2050 v oblasti Zdraví a Vědy a výzkumu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Jsme etablovaným členem významných mezinárodních infrastruktur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konsorcií –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EATRIS, ECRIN, ELIXIR, ESADA, ECO-EAST, RES-Q, Alliance4Life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apod., v rámci mezinárodních sítí spravujeme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 klinicko-výzkumných databází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poskytuje své know-how partnerským institucím i dalším zdravotnickým zařízením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Zpřístupňujeme moderní infrastrukturu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implementovali jsme koncept </a:t>
            </a:r>
            <a:r>
              <a:rPr lang="cs-CZ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Facilities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jako jediná z medicínských výzkumných institucí. Ten umožňuje efektivně využívat vysoce specializované prvky výzkumné infrastruktury a sdílet jejich kapacitu pro výzkumné účely v režimu Open Access.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Jsme atraktivní partner pro aplikační sféru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máme nejvíce aplikovaných výsledků ze zdravotnických zařízení v ČR včetně 4 patentů, jsme Prime </a:t>
            </a:r>
            <a:r>
              <a:rPr lang="cs-CZ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Site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 globální CRO - IQVIA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Pomáháme vzdělávat výzkumníky a lékaře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poskytujeme odborný mentoring více než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80 doktorským studentům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ze sedmi univerzit včetně tří zahraničních. Umožnili jsme vycestovat odborníkům na 450 stáží, čímž jsme významně přispěli k podpoře výzkumné mobility a rozvoji kvality výzkumu.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rámci popularizačních programů vzděláváme veřejnost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program </a:t>
            </a: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Kardiovize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2030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zaměřený na preventivní programy, několik </a:t>
            </a:r>
            <a:r>
              <a:rPr lang="cs-CZ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kohortních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studií (více jak 3000 pacientů) včetně vlivu COVID-19, a edukativní program na středních školách. Vytvořili jsme program </a:t>
            </a: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HoBiT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(Hodina Biologie pro </a:t>
            </a: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živoT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zaměřený na vzdělávání studentů a veřejnosti v oblasti cévní mozkové příhody (tímto prošlo více jak 10 tis. studentů různého stupně)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Zpřístupňujeme výzkumné prostředí studentům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spuštěním projektu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Akademie ICRC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jsme přiblížili výzkumné prostředí studentům specifických oborů. Tito studenti mají možnost blíže se seznámit s prací výzkumných týmů a zapojit se do jejich činnosti. Týmy mají unikátní možnost oslovit své potenciální budoucí talenty (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prošlo 2700 studentů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Unikátní pracoviště FNUSA-ICRC:</a:t>
            </a:r>
          </a:p>
          <a:p>
            <a:pPr marL="444500" indent="-2635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KARDIOVIZE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BRNO 2030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Jedinečný výzkumný program zaměřený na identifikaci hlavních rizikových faktorů závažných srdečních chorob a jejich minimalizaci prostřednictvím preventivních programů, které zlepšují zdraví široké veřejnosti.</a:t>
            </a:r>
          </a:p>
          <a:p>
            <a:pPr marL="444500" indent="-2635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Spánková laboratoř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Jediná evropská certifikovaná kardiovaskulární laboratoř zaměřená na léčbu poruch dýchaní ve spánku.</a:t>
            </a:r>
          </a:p>
          <a:p>
            <a:pPr marL="444500" indent="-2635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PanCareFollow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Up </a:t>
            </a:r>
            <a:r>
              <a:rPr lang="cs-CZ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project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Regionální model pro dlouhodobé sledování mladých post onkologických pacientů při přechodu z pediatrické péče na péči pro dospělé jako platforma ke studiu dlouhodobých toxicit, rizikových faktorů a možných způsobů, jak snížit zátěž léčby.</a:t>
            </a:r>
          </a:p>
          <a:p>
            <a:pPr marL="444500" indent="-2635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Mezinárodní registr RES-Q pacientů s cévní mozkovou příhodou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Více než 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280 000 registrovaných pacientů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1400 nemocnic ze 70 zemí světa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444500" indent="-2635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Biomedicínské inženýrství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Jedinečná infrastruktura umožňuje získávání velmi slabých a širokospektrálních elektrofyziologických signálů v České republice a ve střední Evropě.</a:t>
            </a:r>
          </a:p>
          <a:p>
            <a:pPr marL="444500" indent="-2635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Intervenční srdeční elektrofyziologie </a:t>
            </a: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Unikátní stereotaktický navigační robot umožňuje přesnější a šetrnější léčbu srdečních arytmií.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49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57829" y="334663"/>
            <a:ext cx="9333456" cy="449718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PLÁN FINANCOVÁNÍ 2021-2025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145" y="709635"/>
            <a:ext cx="11736791" cy="2469827"/>
          </a:xfrm>
        </p:spPr>
        <p:txBody>
          <a:bodyPr/>
          <a:lstStyle/>
          <a:p>
            <a:pPr marL="0" indent="0" defTabSz="6508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Rozpočet FNUSA-ICRC pro rok 2021:	392,5 mil. Kč</a:t>
            </a:r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Financování centra je zajištěno:</a:t>
            </a:r>
            <a:endParaRPr lang="cs-CZ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defTabSz="6508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Provozní náklady:	</a:t>
            </a:r>
            <a:r>
              <a:rPr lang="cs-CZ" sz="1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271,3 mil. Kč					130 mil. Kč</a:t>
            </a:r>
            <a:r>
              <a:rPr lang="cs-CZ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z prostředků Ministerstva zdravotnictví</a:t>
            </a:r>
            <a:endParaRPr lang="cs-CZ" sz="1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 defTabSz="6508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Investice:		</a:t>
            </a:r>
            <a:r>
              <a:rPr lang="cs-CZ" sz="1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 mil. Kč			 		262,3 mil Kč</a:t>
            </a:r>
            <a:r>
              <a:rPr lang="cs-CZ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z grantů (mezinárodních, strukturálních,..)</a:t>
            </a:r>
            <a:endParaRPr lang="cs-CZ" sz="1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 defTabSz="6508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Režie:			</a:t>
            </a:r>
            <a:r>
              <a:rPr lang="cs-CZ" sz="1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71 mil. Kč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Plán financování 2022 –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je předmětem jednání s Ministerstvem Zdravotnictví.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Graf 3">
            <a:extLst>
              <a:ext uri="{FF2B5EF4-FFF2-40B4-BE49-F238E27FC236}">
                <a16:creationId xmlns:a16="http://schemas.microsoft.com/office/drawing/2014/main" xmlns="" id="{2396667F-6968-405A-8299-E57930FF60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9788670"/>
              </p:ext>
            </p:extLst>
          </p:nvPr>
        </p:nvGraphicFramePr>
        <p:xfrm>
          <a:off x="319790" y="3069825"/>
          <a:ext cx="11371351" cy="306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ovéPole 4">
            <a:extLst>
              <a:ext uri="{FF2B5EF4-FFF2-40B4-BE49-F238E27FC236}">
                <a16:creationId xmlns:a16="http://schemas.microsoft.com/office/drawing/2014/main" xmlns="" id="{D66CD8C8-1C3F-43A4-BE2E-FC9A45816ABF}"/>
              </a:ext>
            </a:extLst>
          </p:cNvPr>
          <p:cNvSpPr txBox="1"/>
          <p:nvPr/>
        </p:nvSpPr>
        <p:spPr>
          <a:xfrm>
            <a:off x="3206275" y="3521274"/>
            <a:ext cx="7766525" cy="25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cxnSp>
        <p:nvCxnSpPr>
          <p:cNvPr id="9" name="Přímá spojnice 6">
            <a:extLst>
              <a:ext uri="{FF2B5EF4-FFF2-40B4-BE49-F238E27FC236}">
                <a16:creationId xmlns:a16="http://schemas.microsoft.com/office/drawing/2014/main" xmlns="" id="{326FA19A-F002-4BBB-A9E9-B2C74BB52F72}"/>
              </a:ext>
            </a:extLst>
          </p:cNvPr>
          <p:cNvCxnSpPr>
            <a:cxnSpLocks/>
          </p:cNvCxnSpPr>
          <p:nvPr/>
        </p:nvCxnSpPr>
        <p:spPr>
          <a:xfrm>
            <a:off x="6848474" y="2979708"/>
            <a:ext cx="0" cy="28712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7">
            <a:extLst>
              <a:ext uri="{FF2B5EF4-FFF2-40B4-BE49-F238E27FC236}">
                <a16:creationId xmlns:a16="http://schemas.microsoft.com/office/drawing/2014/main" xmlns="" id="{B1AAFA7F-7E10-4607-B4D3-0CE21DD11521}"/>
              </a:ext>
            </a:extLst>
          </p:cNvPr>
          <p:cNvSpPr txBox="1"/>
          <p:nvPr/>
        </p:nvSpPr>
        <p:spPr>
          <a:xfrm>
            <a:off x="6513917" y="5969153"/>
            <a:ext cx="7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+mj-lt"/>
              </a:rPr>
              <a:t>2020</a:t>
            </a:r>
          </a:p>
        </p:txBody>
      </p:sp>
      <p:sp>
        <p:nvSpPr>
          <p:cNvPr id="11" name="TextovéPole 8">
            <a:extLst>
              <a:ext uri="{FF2B5EF4-FFF2-40B4-BE49-F238E27FC236}">
                <a16:creationId xmlns:a16="http://schemas.microsoft.com/office/drawing/2014/main" xmlns="" id="{D056B49E-7BA9-45AB-80E1-4D14B5512523}"/>
              </a:ext>
            </a:extLst>
          </p:cNvPr>
          <p:cNvSpPr txBox="1"/>
          <p:nvPr/>
        </p:nvSpPr>
        <p:spPr>
          <a:xfrm>
            <a:off x="310427" y="5920082"/>
            <a:ext cx="66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2009</a:t>
            </a:r>
          </a:p>
        </p:txBody>
      </p:sp>
      <p:sp>
        <p:nvSpPr>
          <p:cNvPr id="12" name="TextovéPole 9">
            <a:extLst>
              <a:ext uri="{FF2B5EF4-FFF2-40B4-BE49-F238E27FC236}">
                <a16:creationId xmlns:a16="http://schemas.microsoft.com/office/drawing/2014/main" xmlns="" id="{94F2F202-9003-4E63-9F6E-F07866B025AA}"/>
              </a:ext>
            </a:extLst>
          </p:cNvPr>
          <p:cNvSpPr txBox="1"/>
          <p:nvPr/>
        </p:nvSpPr>
        <p:spPr>
          <a:xfrm>
            <a:off x="11030250" y="5969153"/>
            <a:ext cx="71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+mj-lt"/>
              </a:rPr>
              <a:t>2028</a:t>
            </a:r>
          </a:p>
        </p:txBody>
      </p:sp>
      <p:graphicFrame>
        <p:nvGraphicFramePr>
          <p:cNvPr id="13" name="Tabulka 10">
            <a:extLst>
              <a:ext uri="{FF2B5EF4-FFF2-40B4-BE49-F238E27FC236}">
                <a16:creationId xmlns:a16="http://schemas.microsoft.com/office/drawing/2014/main" xmlns="" id="{61EC7DC7-F596-4907-8095-A510A3108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350328"/>
              </p:ext>
            </p:extLst>
          </p:nvPr>
        </p:nvGraphicFramePr>
        <p:xfrm>
          <a:off x="428181" y="4028409"/>
          <a:ext cx="2696366" cy="181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47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60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3112">
                <a:tc gridSpan="3">
                  <a:txBody>
                    <a:bodyPr/>
                    <a:lstStyle/>
                    <a:p>
                      <a:pPr algn="ctr"/>
                      <a:r>
                        <a:rPr lang="cs-CZ" sz="900" b="1" baseline="0" dirty="0">
                          <a:solidFill>
                            <a:schemeClr val="tx1"/>
                          </a:solidFill>
                        </a:rPr>
                        <a:t>Projekty končící po r. 2020</a:t>
                      </a:r>
                      <a:endParaRPr lang="cs-CZ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36000" marB="36000">
                    <a:solidFill>
                      <a:srgbClr val="E00034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>
                    <a:solidFill>
                      <a:srgbClr val="E000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sz="1000" b="1" dirty="0"/>
                    </a:p>
                  </a:txBody>
                  <a:tcPr>
                    <a:solidFill>
                      <a:srgbClr val="E000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533">
                <a:tc>
                  <a:txBody>
                    <a:bodyPr/>
                    <a:lstStyle/>
                    <a:p>
                      <a:pPr algn="ctr"/>
                      <a:r>
                        <a:rPr lang="cs-CZ" sz="900" b="1" dirty="0"/>
                        <a:t>Rok</a:t>
                      </a:r>
                    </a:p>
                  </a:txBody>
                  <a:tcPr marL="137160" marR="137160" marT="36000" marB="36000" anchor="ctr">
                    <a:solidFill>
                      <a:srgbClr val="E0003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b="1" dirty="0"/>
                        <a:t>Počet</a:t>
                      </a:r>
                    </a:p>
                  </a:txBody>
                  <a:tcPr marL="137160" marR="137160" marT="36000" marB="36000" anchor="ctr">
                    <a:solidFill>
                      <a:srgbClr val="E00034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b="1" dirty="0"/>
                        <a:t>Celkový rozpočet </a:t>
                      </a:r>
                    </a:p>
                    <a:p>
                      <a:pPr algn="ctr"/>
                      <a:r>
                        <a:rPr lang="cs-CZ" sz="900" b="1" dirty="0"/>
                        <a:t>(mil. Kč)</a:t>
                      </a:r>
                    </a:p>
                  </a:txBody>
                  <a:tcPr marL="137160" marR="137160" marT="36000" marB="36000" anchor="ctr">
                    <a:solidFill>
                      <a:srgbClr val="E00034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2250">
                <a:tc>
                  <a:txBody>
                    <a:bodyPr/>
                    <a:lstStyle/>
                    <a:p>
                      <a:r>
                        <a:rPr lang="cs-CZ" sz="900" b="0" dirty="0"/>
                        <a:t>2021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900" b="0" dirty="0"/>
                        <a:t>20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900" b="0" dirty="0"/>
                        <a:t>115,6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2250">
                <a:tc>
                  <a:txBody>
                    <a:bodyPr/>
                    <a:lstStyle/>
                    <a:p>
                      <a:r>
                        <a:rPr lang="cs-CZ" sz="900" b="0" dirty="0"/>
                        <a:t>2022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900" b="0" dirty="0"/>
                        <a:t>12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900" b="0" dirty="0"/>
                        <a:t>316,2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2250">
                <a:tc>
                  <a:txBody>
                    <a:bodyPr/>
                    <a:lstStyle/>
                    <a:p>
                      <a:r>
                        <a:rPr lang="cs-CZ" sz="900" b="0" dirty="0"/>
                        <a:t>2023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900" b="0" dirty="0"/>
                        <a:t>8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900" b="0" dirty="0"/>
                        <a:t>364,7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2250">
                <a:tc>
                  <a:txBody>
                    <a:bodyPr/>
                    <a:lstStyle/>
                    <a:p>
                      <a:r>
                        <a:rPr lang="cs-CZ" sz="900" b="0" dirty="0"/>
                        <a:t>2024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900" b="0" dirty="0"/>
                        <a:t>1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900" b="0" dirty="0"/>
                        <a:t>5,5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2250">
                <a:tc>
                  <a:txBody>
                    <a:bodyPr/>
                    <a:lstStyle/>
                    <a:p>
                      <a:r>
                        <a:rPr lang="cs-CZ" sz="900" b="0" dirty="0"/>
                        <a:t>2026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900" b="0" dirty="0"/>
                        <a:t>1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900" b="0" dirty="0"/>
                        <a:t>25,4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9510">
                <a:tc>
                  <a:txBody>
                    <a:bodyPr/>
                    <a:lstStyle/>
                    <a:p>
                      <a:r>
                        <a:rPr lang="cs-CZ" sz="900" b="1" dirty="0"/>
                        <a:t>CELKEM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900" b="1" dirty="0"/>
                        <a:t>42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900" b="1" dirty="0"/>
                        <a:t>827,4</a:t>
                      </a:r>
                    </a:p>
                  </a:txBody>
                  <a:tcPr marL="137160" marR="137160" marT="36000" marB="36000" anchor="ctr"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4" name="Obdélník 12">
            <a:extLst>
              <a:ext uri="{FF2B5EF4-FFF2-40B4-BE49-F238E27FC236}">
                <a16:creationId xmlns:a16="http://schemas.microsoft.com/office/drawing/2014/main" xmlns="" id="{A9AA975E-540A-458C-96F4-CA7B003B03F6}"/>
              </a:ext>
            </a:extLst>
          </p:cNvPr>
          <p:cNvSpPr/>
          <p:nvPr/>
        </p:nvSpPr>
        <p:spPr>
          <a:xfrm>
            <a:off x="10257246" y="5780667"/>
            <a:ext cx="551432" cy="70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5" name="Tabulka 13">
            <a:extLst>
              <a:ext uri="{FF2B5EF4-FFF2-40B4-BE49-F238E27FC236}">
                <a16:creationId xmlns:a16="http://schemas.microsoft.com/office/drawing/2014/main" xmlns="" id="{29DE738B-B4F4-4D7B-966E-E7770CFBF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016259"/>
              </p:ext>
            </p:extLst>
          </p:nvPr>
        </p:nvGraphicFramePr>
        <p:xfrm>
          <a:off x="7460553" y="3103852"/>
          <a:ext cx="4086606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1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11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11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11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11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11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8255">
                <a:tc gridSpan="6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Předpokládaný rozklad čerpání běžících projektů do let (mil. Kč)</a:t>
                      </a:r>
                    </a:p>
                  </a:txBody>
                  <a:tcPr>
                    <a:solidFill>
                      <a:srgbClr val="E00034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825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825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196,9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160,3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45,0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3,9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</a:t>
                      </a:r>
                    </a:p>
                  </a:txBody>
                  <a:tcPr>
                    <a:solidFill>
                      <a:srgbClr val="00A5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6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57829" y="334663"/>
            <a:ext cx="9333456" cy="449718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SPOLUPRÁCE S PODNIKOVOU SFÉROU (od r. 2016)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145" y="828214"/>
            <a:ext cx="11129129" cy="5163602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FNUSA-ICRC jako translační výzkumné centrum představuje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ideální konfiguraci pro spolupráci s aplikační sférou,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soustředí se na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společné granty TAČR, H2020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(23, aktuálně v přípravě 2), projekty kontrahovaného výzkumu – 57 a klinické studie, kterých od roku 2016 zrealizovala více jak 300.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FNUSA je díky tomu od r. 2014 i tzv.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Prime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Site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 IQVIA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jednu z největších globálních CRO. FNUSA je jediným Prime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Site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 ČR.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Kontrahovaný výzkum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57 projektů od roku 2016, nejvýznamnější partneři: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Contipro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a.s. (ČR)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analýza nádorů experimentálních zvířat in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Vivo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(stanovení účinku modifikovaného chemoterapeutika)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Psychogenics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lnc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(USA)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expertní analýzy tkání mozku malých zvířat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Další subjekty spolupráce: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Honeywell s.r.o.,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Boehringer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Ingelheim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s.r.o., Linde s.r.o.,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ResMed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CZ s.r.o. , </a:t>
            </a:r>
            <a:r>
              <a:rPr lang="de-DE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Saegeling</a:t>
            </a:r>
            <a:r>
              <a:rPr lang="de-DE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Medizintechnik, s.r.o.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Národní Centrum Tkání a Buněk a.s.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Klinické studie 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více jak 300 od roku 2016, 170 aktuálně běžících, 40 nových průměrně každý rok v přípravě.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Subjekty spolupráce: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IQVIA,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Sanofi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Astra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Zeneca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Biogen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MERCK, ROCHE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Specifické projekty spolupráce – společné projekty komercializace, směřující k ochraně </a:t>
            </a: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duš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vlastnictví aj.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 + I spol. s r.o.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spolupráce na vývoji technologie a diagnostiky EKG -  nyní chráněno U.S. patentem (patent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electrocardiographic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signal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processing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apparatus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performing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Cardion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s.r.o.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navazující spolupráce na dalším výzkumu a vývoji technologie diagnostiky, podán EU patent a společný projekt TAČR. Demo instalace prototypů ve vybraných EU a USA zdravotnických zařízení v roce 2021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Enantis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s.r.o. 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spolupráce na vývoji FGF18-termostabilní verze proteinu (spolupráce v rámci TAČR Epsilon)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PRIMECELL ADVANCED THERAPY, 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vývoj regenerativních a léčivých přípravků moderní terapie na bázi kultivovaných mezenchymálních kmenových buněk z tkáně pupečník – spolupráce na přípravě komercializace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Biovendor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a.s.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inženýrství nových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biomateriálů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biofarmak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 diagnózu cerebrovaskulárních a neurodegenerativních onemocnění, projekt vývoje diagnostických </a:t>
            </a:r>
            <a:r>
              <a:rPr lang="cs-CZ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kitů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Stereotaxis</a:t>
            </a:r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ltd.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společný projekt testovacího katetrizačního centra na experimentální technologii NIOBE II, jediné centrum v EU umožňující vývoj katetrů a testování na velkých animálních modelech i v humánní klinické praxi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191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840" y="2563555"/>
            <a:ext cx="3820405" cy="192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Přímá spojnice 56"/>
          <p:cNvCxnSpPr/>
          <p:nvPr/>
        </p:nvCxnSpPr>
        <p:spPr>
          <a:xfrm>
            <a:off x="10995852" y="1219516"/>
            <a:ext cx="0" cy="3953905"/>
          </a:xfrm>
          <a:prstGeom prst="line">
            <a:avLst/>
          </a:prstGeom>
          <a:ln cmpd="sng">
            <a:solidFill>
              <a:srgbClr val="D2B49C"/>
            </a:solidFill>
            <a:prstDash val="lg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396" y="2344282"/>
            <a:ext cx="3522334" cy="220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720805"/>
      </p:ext>
    </p:extLst>
  </p:cSld>
  <p:clrMapOvr>
    <a:masterClrMapping/>
  </p:clrMapOvr>
</p:sld>
</file>

<file path=ppt/theme/theme1.xml><?xml version="1.0" encoding="utf-8"?>
<a:theme xmlns:a="http://schemas.openxmlformats.org/drawingml/2006/main" name="test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zentace1" id="{268AB9AC-79D0-442E-A57F-D6B4496A8F95}" vid="{E9291ECC-F9E9-431B-A3FB-BC2EA895A77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fnusa-icrc-template-cz-16-9-format-5805</Template>
  <TotalTime>531</TotalTime>
  <Words>1458</Words>
  <Application>Microsoft Macintosh PowerPoint</Application>
  <PresentationFormat>Custom</PresentationFormat>
  <Paragraphs>150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test</vt:lpstr>
      <vt:lpstr>PowerPoint Presentation</vt:lpstr>
      <vt:lpstr>PowerPoint Presentation</vt:lpstr>
      <vt:lpstr>VÝZNAMNÉ VÝSLEDKY</vt:lpstr>
      <vt:lpstr>HODNOCENÍ DOPADU EXISTENCE CENTRA</vt:lpstr>
      <vt:lpstr>PLÁN FINANCOVÁNÍ 2021-2025</vt:lpstr>
      <vt:lpstr>SPOLUPRÁCE S PODNIKOVOU SFÉROU (od r. 2016)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Eva</dc:creator>
  <cp:lastModifiedBy>Pavel Ivanyi</cp:lastModifiedBy>
  <cp:revision>113</cp:revision>
  <dcterms:created xsi:type="dcterms:W3CDTF">2021-01-11T11:04:28Z</dcterms:created>
  <dcterms:modified xsi:type="dcterms:W3CDTF">2021-01-14T19:18:21Z</dcterms:modified>
</cp:coreProperties>
</file>