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handoutMasterIdLst>
    <p:handoutMasterId r:id="rId10"/>
  </p:handoutMasterIdLst>
  <p:sldIdLst>
    <p:sldId id="256" r:id="rId3"/>
    <p:sldId id="257" r:id="rId4"/>
    <p:sldId id="269" r:id="rId5"/>
    <p:sldId id="259" r:id="rId6"/>
    <p:sldId id="258" r:id="rId7"/>
    <p:sldId id="270" r:id="rId8"/>
    <p:sldId id="271" r:id="rId9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BA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392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25" cy="498174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923" y="1"/>
            <a:ext cx="2946325" cy="498174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fld id="{6222BB83-7ACD-4E3E-87ED-8A91E2CA1416}" type="datetimeFigureOut">
              <a:rPr lang="cs-CZ" smtClean="0"/>
              <a:t>16.05.2022</a:t>
            </a:fld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923" y="9428464"/>
            <a:ext cx="2946325" cy="498174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fld id="{7A9776DA-062E-459B-B41D-42A7D65669A0}" type="slidenum">
              <a:rPr lang="cs-CZ" smtClean="0"/>
              <a:t>‹#›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2"/>
          </p:nvPr>
        </p:nvSpPr>
        <p:spPr>
          <a:xfrm>
            <a:off x="0" y="9428464"/>
            <a:ext cx="2946325" cy="498174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2403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42" name="Obrázek 4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43" name="Obrázek 4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2" name="Obrázek 81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83" name="Obrázek 82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cs-CZ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cs-CZ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stomShape 1" hidden="1"/>
          <p:cNvSpPr/>
          <p:nvPr/>
        </p:nvSpPr>
        <p:spPr>
          <a:xfrm>
            <a:off x="8143920" y="6500880"/>
            <a:ext cx="484560" cy="35604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" name="CustomShape 2" hidden="1"/>
          <p:cNvSpPr/>
          <p:nvPr/>
        </p:nvSpPr>
        <p:spPr>
          <a:xfrm>
            <a:off x="357120" y="6500880"/>
            <a:ext cx="54997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cs-CZ" sz="1600" b="0" strike="noStrike" spc="-1" baseline="3000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Sekce místopředsedy vlády pro vědu, výzkum a inovace | www.vyzkum.cz</a:t>
            </a:r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Line 3"/>
          <p:cNvSpPr/>
          <p:nvPr/>
        </p:nvSpPr>
        <p:spPr>
          <a:xfrm flipH="1" flipV="1">
            <a:off x="428400" y="6500520"/>
            <a:ext cx="7429680" cy="18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" name="Obrázek 8"/>
          <p:cNvPicPr/>
          <p:nvPr/>
        </p:nvPicPr>
        <p:blipFill>
          <a:blip r:embed="rId14"/>
          <a:stretch/>
        </p:blipFill>
        <p:spPr>
          <a:xfrm>
            <a:off x="0" y="0"/>
            <a:ext cx="9142920" cy="1725480"/>
          </a:xfrm>
          <a:prstGeom prst="rect">
            <a:avLst/>
          </a:prstGeom>
          <a:ln>
            <a:noFill/>
          </a:ln>
        </p:spPr>
      </p:pic>
      <p:sp>
        <p:nvSpPr>
          <p:cNvPr id="4" name="CustomShape 4"/>
          <p:cNvSpPr/>
          <p:nvPr/>
        </p:nvSpPr>
        <p:spPr>
          <a:xfrm>
            <a:off x="0" y="0"/>
            <a:ext cx="9142920" cy="685692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5" name="CustomShape 5"/>
          <p:cNvSpPr/>
          <p:nvPr/>
        </p:nvSpPr>
        <p:spPr>
          <a:xfrm>
            <a:off x="8143920" y="6500880"/>
            <a:ext cx="484560" cy="35604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CustomShape 6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37AFA359-B4AE-4E3E-BC81-789F710B0248}" type="slidenum">
              <a:rPr lang="cs-CZ" sz="1400" b="1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‹#›</a:t>
            </a:fld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" name="Obrázek 35"/>
          <p:cNvPicPr/>
          <p:nvPr/>
        </p:nvPicPr>
        <p:blipFill>
          <a:blip r:embed="rId15"/>
          <a:stretch/>
        </p:blipFill>
        <p:spPr>
          <a:xfrm>
            <a:off x="1512000" y="2432520"/>
            <a:ext cx="6335640" cy="1131120"/>
          </a:xfrm>
          <a:prstGeom prst="rect">
            <a:avLst/>
          </a:prstGeom>
          <a:ln>
            <a:noFill/>
          </a:ln>
        </p:spPr>
      </p:pic>
      <p:sp>
        <p:nvSpPr>
          <p:cNvPr id="8" name="PlaceHolder 7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9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8143920" y="6500880"/>
            <a:ext cx="484560" cy="356040"/>
          </a:xfrm>
          <a:prstGeom prst="rect">
            <a:avLst/>
          </a:prstGeom>
          <a:solidFill>
            <a:srgbClr val="F3C3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5" name="CustomShape 2"/>
          <p:cNvSpPr/>
          <p:nvPr/>
        </p:nvSpPr>
        <p:spPr>
          <a:xfrm>
            <a:off x="357120" y="6500880"/>
            <a:ext cx="5499720" cy="33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cs-CZ" sz="1600" b="0" strike="noStrike" spc="-1" baseline="3000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Odbor Rady pro výzkum, vývoj a inovace | www.vyzkum.cz</a:t>
            </a:r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Line 3"/>
          <p:cNvSpPr/>
          <p:nvPr/>
        </p:nvSpPr>
        <p:spPr>
          <a:xfrm flipH="1" flipV="1">
            <a:off x="428400" y="6500520"/>
            <a:ext cx="7429680" cy="180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7" name="Obrázek 8"/>
          <p:cNvPicPr/>
          <p:nvPr/>
        </p:nvPicPr>
        <p:blipFill>
          <a:blip r:embed="rId14"/>
          <a:stretch/>
        </p:blipFill>
        <p:spPr>
          <a:xfrm>
            <a:off x="0" y="0"/>
            <a:ext cx="9142920" cy="1725480"/>
          </a:xfrm>
          <a:prstGeom prst="rect">
            <a:avLst/>
          </a:prstGeom>
          <a:ln>
            <a:noFill/>
          </a:ln>
        </p:spPr>
      </p:pic>
      <p:sp>
        <p:nvSpPr>
          <p:cNvPr id="4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cs-CZ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nadpisu</a:t>
            </a:r>
          </a:p>
        </p:txBody>
      </p:sp>
      <p:sp>
        <p:nvSpPr>
          <p:cNvPr id="4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Klikněte pro úpravu formátu textu osnovy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Druhá úroveň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Třetí úroveň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Čtvrtá úroveň osnovy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Pátá úroveň osnovy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Šestá úroveň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Sedmá úroveň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1542960" y="4500720"/>
            <a:ext cx="6456960" cy="1213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dirty="0" smtClean="0"/>
              <a:t>NÁVRH RÁMCE NOVÉHO ZÁKONA O VÝZKUMU, VÝVOJI, INOVACÍCH A TRANSFERU ZNALOSTÍ A TECHNOLOGIÍ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28760" y="571320"/>
            <a:ext cx="3427920" cy="49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3200" b="1" dirty="0" smtClean="0"/>
              <a:t>ÚVOD</a:t>
            </a:r>
            <a:endParaRPr lang="cs-CZ" sz="3200" b="1" dirty="0"/>
          </a:p>
        </p:txBody>
      </p:sp>
      <p:sp>
        <p:nvSpPr>
          <p:cNvPr id="86" name="CustomShape 2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</a:t>
            </a:fld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457200" y="2000160"/>
            <a:ext cx="8185680" cy="399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080">
              <a:buClr>
                <a:srgbClr val="DDDDDD"/>
              </a:buClr>
              <a:buSzPct val="70000"/>
            </a:pPr>
            <a:r>
              <a:rPr lang="cs-CZ" sz="3200" u="sng" dirty="0" smtClean="0"/>
              <a:t>Obsah:</a:t>
            </a:r>
          </a:p>
          <a:p>
            <a:pPr marL="1080">
              <a:buClr>
                <a:srgbClr val="DDDDDD"/>
              </a:buClr>
              <a:buSzPct val="70000"/>
            </a:pPr>
            <a:r>
              <a:rPr lang="cs-CZ" sz="3200" dirty="0" smtClean="0"/>
              <a:t>		1) Důvody ke změně</a:t>
            </a:r>
          </a:p>
          <a:p>
            <a:pPr marL="1080">
              <a:buClr>
                <a:srgbClr val="DDDDDD"/>
              </a:buClr>
              <a:buSzPct val="70000"/>
            </a:pPr>
            <a:endParaRPr lang="cs-CZ" sz="3200" dirty="0" smtClean="0"/>
          </a:p>
          <a:p>
            <a:pPr marL="1080">
              <a:buClr>
                <a:srgbClr val="DDDDDD"/>
              </a:buClr>
              <a:buSzPct val="70000"/>
            </a:pPr>
            <a:r>
              <a:rPr lang="cs-CZ" sz="3200" dirty="0" smtClean="0"/>
              <a:t>		2) Proces</a:t>
            </a:r>
          </a:p>
          <a:p>
            <a:pPr marL="1080">
              <a:buClr>
                <a:srgbClr val="DDDDDD"/>
              </a:buClr>
              <a:buSzPct val="70000"/>
            </a:pPr>
            <a:endParaRPr lang="cs-CZ" sz="3200" dirty="0" smtClean="0"/>
          </a:p>
          <a:p>
            <a:pPr marL="1080">
              <a:buClr>
                <a:srgbClr val="DDDDDD"/>
              </a:buClr>
              <a:buSzPct val="70000"/>
            </a:pPr>
            <a:r>
              <a:rPr lang="cs-CZ" sz="3200" dirty="0" smtClean="0"/>
              <a:t>		3) Cíle úpravy</a:t>
            </a:r>
          </a:p>
          <a:p>
            <a:pPr marL="274320" indent="-273240">
              <a:buClr>
                <a:srgbClr val="DDDDDD"/>
              </a:buClr>
              <a:buSzPct val="70000"/>
              <a:buFont typeface="Wingdings" charset="2"/>
              <a:buChar char=""/>
            </a:pPr>
            <a:endParaRPr lang="cs-CZ" dirty="0" smtClean="0"/>
          </a:p>
          <a:p>
            <a:pPr marL="731520" lvl="1" indent="-273240">
              <a:buClr>
                <a:srgbClr val="DDDDDD"/>
              </a:buClr>
              <a:buSzPct val="70000"/>
              <a:buFont typeface="Wingdings" charset="2"/>
              <a:buChar char=""/>
            </a:pPr>
            <a:endParaRPr lang="cs-CZ" dirty="0" smtClean="0"/>
          </a:p>
          <a:p>
            <a:pPr marL="731520" lvl="1" indent="-273240">
              <a:buClr>
                <a:srgbClr val="DDDDDD"/>
              </a:buClr>
              <a:buSzPct val="70000"/>
              <a:buFont typeface="Wingdings" charset="2"/>
              <a:buChar char=""/>
            </a:pPr>
            <a:endParaRPr lang="cs-CZ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Textové pole 2"/>
          <p:cNvSpPr txBox="1">
            <a:spLocks noChangeArrowheads="1"/>
          </p:cNvSpPr>
          <p:nvPr/>
        </p:nvSpPr>
        <p:spPr bwMode="auto">
          <a:xfrm>
            <a:off x="140028" y="6222278"/>
            <a:ext cx="7816348" cy="5572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" name="Obdélník 1"/>
          <p:cNvSpPr/>
          <p:nvPr/>
        </p:nvSpPr>
        <p:spPr>
          <a:xfrm>
            <a:off x="4067944" y="188640"/>
            <a:ext cx="4896544" cy="1152128"/>
          </a:xfrm>
          <a:prstGeom prst="rect">
            <a:avLst/>
          </a:prstGeom>
          <a:solidFill>
            <a:srgbClr val="F1BA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28760" y="571320"/>
            <a:ext cx="3427920" cy="49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3200" b="1" cap="small" dirty="0" smtClean="0"/>
              <a:t>Důvody</a:t>
            </a:r>
            <a:endParaRPr lang="cs-CZ" b="1" cap="small" dirty="0"/>
          </a:p>
        </p:txBody>
      </p:sp>
      <p:sp>
        <p:nvSpPr>
          <p:cNvPr id="86" name="CustomShape 2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</a:t>
            </a:fld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457200" y="2000160"/>
            <a:ext cx="8185680" cy="399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980" indent="-342900" algn="just">
              <a:buSzPct val="90000"/>
              <a:buFont typeface="Wingdings" panose="05000000000000000000" pitchFamily="2" charset="2"/>
              <a:buChar char="q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Nastavit </a:t>
            </a: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funkční a přehledné koordinační mechanismy pro účinnou spolupráci mezi jednotlivými aktéry systému </a:t>
            </a:r>
            <a:r>
              <a:rPr lang="cs-CZ" sz="2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VaVaI</a:t>
            </a:r>
            <a:endParaRPr lang="cs-CZ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1080" algn="just">
              <a:buSzPct val="90000"/>
            </a:pPr>
            <a:endParaRPr lang="cs-CZ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 marL="343980" indent="-342900" algn="just">
              <a:buSzPct val="90000"/>
              <a:buFont typeface="Wingdings" panose="05000000000000000000" pitchFamily="2" charset="2"/>
              <a:buChar char="q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Soulad </a:t>
            </a: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s evropskými předpisy pro oblast veřejné podpory</a:t>
            </a:r>
          </a:p>
          <a:p>
            <a:pPr marL="801180" lvl="1" indent="-342900" algn="just">
              <a:buSzPct val="90000"/>
              <a:buFont typeface="Wingdings" panose="05000000000000000000" pitchFamily="2" charset="2"/>
              <a:buChar char="q"/>
            </a:pPr>
            <a:r>
              <a:rPr lang="cs-CZ" sz="2000" dirty="0" smtClean="0"/>
              <a:t>Reakce na </a:t>
            </a:r>
            <a:r>
              <a:rPr lang="cs-CZ" sz="2000" dirty="0"/>
              <a:t>trendy evropského výzkumu</a:t>
            </a:r>
          </a:p>
          <a:p>
            <a:pPr marL="1201230" lvl="2" indent="-285750" algn="just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Podpora kariéry </a:t>
            </a:r>
          </a:p>
          <a:p>
            <a:pPr marL="1201230" lvl="2" indent="-285750" algn="just">
              <a:buSzPct val="90000"/>
              <a:buFont typeface="Wingdings" panose="05000000000000000000" pitchFamily="2" charset="2"/>
              <a:buChar char="q"/>
            </a:pPr>
            <a:r>
              <a:rPr lang="cs-CZ" dirty="0"/>
              <a:t>Podpora otevřených dat/otevřené vědy (zajistit otevřený přístup k vědeckým informacím v souladu s evropskou strategií </a:t>
            </a:r>
            <a:r>
              <a:rPr lang="cs-CZ" dirty="0" err="1"/>
              <a:t>VaVaI</a:t>
            </a:r>
            <a:r>
              <a:rPr lang="cs-CZ" dirty="0" smtClean="0"/>
              <a:t>)</a:t>
            </a:r>
          </a:p>
          <a:p>
            <a:pPr marL="915480" lvl="2" algn="just">
              <a:buSzPct val="90000"/>
            </a:pPr>
            <a:endParaRPr lang="cs-CZ" dirty="0"/>
          </a:p>
          <a:p>
            <a:pPr marL="343980" indent="-342900" algn="just">
              <a:buSzPct val="90000"/>
              <a:buFont typeface="Wingdings" panose="05000000000000000000" pitchFamily="2" charset="2"/>
              <a:buChar char="q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Zjednodušení a </a:t>
            </a: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vyšší přehlednost </a:t>
            </a: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zákona</a:t>
            </a:r>
            <a:endParaRPr lang="cs-CZ" sz="2400" dirty="0" smtClean="0"/>
          </a:p>
        </p:txBody>
      </p:sp>
      <p:sp>
        <p:nvSpPr>
          <p:cNvPr id="9" name="Textové pole 2"/>
          <p:cNvSpPr txBox="1">
            <a:spLocks noChangeArrowheads="1"/>
          </p:cNvSpPr>
          <p:nvPr/>
        </p:nvSpPr>
        <p:spPr bwMode="auto">
          <a:xfrm>
            <a:off x="140028" y="6222278"/>
            <a:ext cx="7816348" cy="5572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Obdélník 5"/>
          <p:cNvSpPr/>
          <p:nvPr/>
        </p:nvSpPr>
        <p:spPr>
          <a:xfrm>
            <a:off x="4067944" y="188640"/>
            <a:ext cx="4896544" cy="1152128"/>
          </a:xfrm>
          <a:prstGeom prst="rect">
            <a:avLst/>
          </a:prstGeom>
          <a:solidFill>
            <a:srgbClr val="F1BA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25317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428760" y="571320"/>
            <a:ext cx="3427920" cy="49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3200" b="1" cap="small" dirty="0" smtClean="0"/>
              <a:t>Proces</a:t>
            </a:r>
            <a:endParaRPr lang="cs-CZ" b="1" cap="small" dirty="0"/>
          </a:p>
        </p:txBody>
      </p:sp>
      <p:sp>
        <p:nvSpPr>
          <p:cNvPr id="86" name="CustomShape 2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69D483E8-614B-42AA-9D68-B86D9B8286BC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</a:t>
            </a:fld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457200" y="1844824"/>
            <a:ext cx="8185680" cy="41549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980" indent="-342900" algn="just">
              <a:buSzPct val="70000"/>
              <a:buFont typeface="Wingdings" panose="05000000000000000000" pitchFamily="2" charset="2"/>
              <a:buChar char="q"/>
            </a:pPr>
            <a:r>
              <a:rPr lang="cs-CZ" sz="2400" dirty="0"/>
              <a:t>Legislativní úprava bude navržena v podobě nového </a:t>
            </a:r>
            <a:r>
              <a:rPr lang="cs-CZ" sz="2400" dirty="0" smtClean="0"/>
              <a:t>zákona </a:t>
            </a:r>
            <a:r>
              <a:rPr lang="cs-CZ" sz="2000" dirty="0" smtClean="0"/>
              <a:t>(již </a:t>
            </a:r>
            <a:r>
              <a:rPr lang="cs-CZ" sz="2000" dirty="0"/>
              <a:t>při projednávání poslední vládní novely zákona v roce 2020 (sněmovní tisk 1118/0), bylo ze strany LRV upozorňováno, </a:t>
            </a:r>
            <a:r>
              <a:rPr lang="cs-CZ" sz="2000" dirty="0" smtClean="0"/>
              <a:t/>
            </a:r>
            <a:br>
              <a:rPr lang="cs-CZ" sz="2000" dirty="0" smtClean="0"/>
            </a:br>
            <a:r>
              <a:rPr lang="cs-CZ" sz="2000" dirty="0" smtClean="0"/>
              <a:t>že </a:t>
            </a:r>
            <a:r>
              <a:rPr lang="cs-CZ" sz="2000" dirty="0"/>
              <a:t>úprava je na hranici rozsahu změn, </a:t>
            </a:r>
            <a:r>
              <a:rPr lang="cs-CZ" sz="2000" dirty="0" smtClean="0"/>
              <a:t>proveditelných </a:t>
            </a:r>
            <a:r>
              <a:rPr lang="cs-CZ" sz="2000" dirty="0"/>
              <a:t>novelou právního </a:t>
            </a:r>
            <a:r>
              <a:rPr lang="cs-CZ" sz="2000" dirty="0" smtClean="0"/>
              <a:t>předpisu)</a:t>
            </a:r>
          </a:p>
          <a:p>
            <a:pPr marL="343980" indent="-342900" algn="just">
              <a:buSzPct val="70000"/>
              <a:buFont typeface="Wingdings" panose="05000000000000000000" pitchFamily="2" charset="2"/>
              <a:buChar char="q"/>
            </a:pPr>
            <a:endParaRPr lang="cs-CZ" sz="2000" dirty="0" smtClean="0"/>
          </a:p>
          <a:p>
            <a:pPr marL="343980" indent="-342900" algn="just">
              <a:buSzPct val="70000"/>
              <a:buFont typeface="Wingdings" panose="05000000000000000000" pitchFamily="2" charset="2"/>
              <a:buChar char="q"/>
            </a:pPr>
            <a:r>
              <a:rPr lang="cs-CZ" sz="2400" dirty="0" smtClean="0"/>
              <a:t>Průběžně bude konzultováno s jednotlivými aktéry systému</a:t>
            </a:r>
          </a:p>
          <a:p>
            <a:pPr marL="343980" indent="-342900" algn="just">
              <a:buSzPct val="70000"/>
              <a:buFont typeface="Wingdings" panose="05000000000000000000" pitchFamily="2" charset="2"/>
              <a:buChar char="q"/>
            </a:pPr>
            <a:endParaRPr lang="cs-CZ" sz="2400" dirty="0" smtClean="0"/>
          </a:p>
          <a:p>
            <a:pPr marL="343980" indent="-342900" algn="just">
              <a:lnSpc>
                <a:spcPct val="100000"/>
              </a:lnSpc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Legislativní </a:t>
            </a: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proces dokončit do r. </a:t>
            </a: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2024, účinnost 2025</a:t>
            </a:r>
            <a:endParaRPr lang="cs-CZ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140028" y="6222278"/>
            <a:ext cx="7816348" cy="5572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Obdélník 5"/>
          <p:cNvSpPr/>
          <p:nvPr/>
        </p:nvSpPr>
        <p:spPr>
          <a:xfrm>
            <a:off x="4067944" y="188640"/>
            <a:ext cx="4896544" cy="1152128"/>
          </a:xfrm>
          <a:prstGeom prst="rect">
            <a:avLst/>
          </a:prstGeom>
          <a:solidFill>
            <a:srgbClr val="F1BA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095326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28760" y="571320"/>
            <a:ext cx="3639184" cy="49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3200" b="1" cap="small" dirty="0" smtClean="0">
                <a:latin typeface="+mj-lt"/>
              </a:rPr>
              <a:t>Cíle úpravy</a:t>
            </a:r>
            <a:endParaRPr lang="cs-CZ" sz="3200" b="1" cap="small" dirty="0">
              <a:latin typeface="+mj-lt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1EE65724-367E-4264-ADCF-E2C357AF73B6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5</a:t>
            </a:fld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457200" y="1916832"/>
            <a:ext cx="8579296" cy="458404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Vytvoření legislativních podmínek pro transfer </a:t>
            </a: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(</a:t>
            </a: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vznik inovačního prostředí pro zakládání spin-</a:t>
            </a:r>
            <a:r>
              <a:rPr lang="cs-CZ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offů</a:t>
            </a: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, </a:t>
            </a: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start-</a:t>
            </a:r>
            <a:r>
              <a:rPr lang="cs-CZ" sz="24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upů</a:t>
            </a: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 </a:t>
            </a: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a spolupráce s byznysem</a:t>
            </a: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)</a:t>
            </a:r>
          </a:p>
          <a:p>
            <a:pPr marL="1080">
              <a:buSzPct val="70000"/>
            </a:pPr>
            <a:endParaRPr lang="cs-CZ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Zlepšení podmínek pro lidské zdroje v oblasti VV – mobilita, transparentnost procesů, sladění profesního a osobního života</a:t>
            </a:r>
          </a:p>
          <a:p>
            <a:pPr marL="1080">
              <a:buSzPct val="70000"/>
            </a:pPr>
            <a:endParaRPr lang="cs-CZ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Stanovení etických zásad (např. etika umělé inteligence)</a:t>
            </a:r>
          </a:p>
          <a:p>
            <a:pPr marL="1080">
              <a:buSzPct val="70000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 </a:t>
            </a: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dirty="0" smtClean="0">
                <a:cs typeface="Calibri" panose="020F0502020204030204" pitchFamily="34" charset="0"/>
              </a:rPr>
              <a:t>Ochrana bezpečnostních zájmů státu</a:t>
            </a:r>
            <a:endParaRPr lang="cs-CZ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1463040" lvl="4" indent="-181800">
              <a:lnSpc>
                <a:spcPct val="100000"/>
              </a:lnSpc>
              <a:buClr>
                <a:srgbClr val="D5D5D5"/>
              </a:buClr>
              <a:buSzPct val="68000"/>
              <a:buFont typeface="Wingdings 2" charset="2"/>
              <a:buChar char=""/>
            </a:pPr>
            <a:endParaRPr lang="cs-CZ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140028" y="6237312"/>
            <a:ext cx="7816348" cy="5572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Obdélník 5"/>
          <p:cNvSpPr/>
          <p:nvPr/>
        </p:nvSpPr>
        <p:spPr>
          <a:xfrm>
            <a:off x="4067944" y="188640"/>
            <a:ext cx="4896544" cy="1152128"/>
          </a:xfrm>
          <a:prstGeom prst="rect">
            <a:avLst/>
          </a:prstGeom>
          <a:solidFill>
            <a:srgbClr val="F1BA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28760" y="571320"/>
            <a:ext cx="3639184" cy="49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3200" b="1" cap="small" dirty="0" smtClean="0">
                <a:latin typeface="+mj-lt"/>
              </a:rPr>
              <a:t>Cíle úpravy</a:t>
            </a:r>
            <a:endParaRPr lang="cs-CZ" sz="3200" b="1" cap="small" dirty="0">
              <a:latin typeface="+mj-lt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1EE65724-367E-4264-ADCF-E2C357AF73B6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6</a:t>
            </a:fld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457200" y="1844824"/>
            <a:ext cx="8579296" cy="46560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Ochrana duševního vlastnictví</a:t>
            </a:r>
          </a:p>
          <a:p>
            <a:pPr marL="1080">
              <a:buSzPct val="70000"/>
            </a:pPr>
            <a:endParaRPr lang="cs-CZ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Vyšší provázanost základního a aplikovaného výzkumu</a:t>
            </a:r>
          </a:p>
          <a:p>
            <a:pPr marL="1080">
              <a:buSzPct val="70000"/>
            </a:pPr>
            <a:endParaRPr lang="cs-CZ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Snížení byrokratické zátěže</a:t>
            </a:r>
          </a:p>
          <a:p>
            <a:pPr marL="1080">
              <a:buSzPct val="70000"/>
            </a:pPr>
            <a:endParaRPr lang="cs-CZ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dirty="0">
                <a:cs typeface="Calibri" panose="020F0502020204030204" pitchFamily="34" charset="0"/>
              </a:rPr>
              <a:t>Vyšší flexibilita a zjednodušení systému podmínek účelové i institucionální </a:t>
            </a:r>
            <a:r>
              <a:rPr lang="cs-CZ" sz="2400" dirty="0" smtClean="0">
                <a:cs typeface="Calibri" panose="020F0502020204030204" pitchFamily="34" charset="0"/>
              </a:rPr>
              <a:t>podpory</a:t>
            </a: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endParaRPr lang="cs-CZ" sz="2400" dirty="0"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dirty="0">
                <a:cs typeface="Calibri" panose="020F0502020204030204" pitchFamily="34" charset="0"/>
              </a:rPr>
              <a:t>Napojení IS </a:t>
            </a:r>
            <a:r>
              <a:rPr lang="cs-CZ" sz="2400" dirty="0" err="1">
                <a:cs typeface="Calibri" panose="020F0502020204030204" pitchFamily="34" charset="0"/>
              </a:rPr>
              <a:t>VaVaI</a:t>
            </a:r>
            <a:r>
              <a:rPr lang="cs-CZ" sz="2400" dirty="0">
                <a:cs typeface="Calibri" panose="020F0502020204030204" pitchFamily="34" charset="0"/>
              </a:rPr>
              <a:t> na informační systém základních/ agentových rejstříků státní správy</a:t>
            </a:r>
          </a:p>
          <a:p>
            <a:pPr marL="1080">
              <a:buSzPct val="70000"/>
            </a:pPr>
            <a:endParaRPr lang="cs-CZ" sz="2400" dirty="0"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endParaRPr lang="cs-CZ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1463040" lvl="4" indent="-181800">
              <a:lnSpc>
                <a:spcPct val="100000"/>
              </a:lnSpc>
              <a:buClr>
                <a:srgbClr val="D5D5D5"/>
              </a:buClr>
              <a:buSzPct val="68000"/>
              <a:buFont typeface="Wingdings 2" charset="2"/>
              <a:buChar char=""/>
            </a:pPr>
            <a:endParaRPr lang="cs-CZ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140028" y="6237312"/>
            <a:ext cx="7816348" cy="5572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Obdélník 5"/>
          <p:cNvSpPr/>
          <p:nvPr/>
        </p:nvSpPr>
        <p:spPr>
          <a:xfrm>
            <a:off x="4067944" y="188640"/>
            <a:ext cx="4896544" cy="1152128"/>
          </a:xfrm>
          <a:prstGeom prst="rect">
            <a:avLst/>
          </a:prstGeom>
          <a:solidFill>
            <a:srgbClr val="F1BA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83915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28760" y="571320"/>
            <a:ext cx="3639184" cy="498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r>
              <a:rPr lang="cs-CZ" sz="3200" b="1" cap="small" dirty="0" smtClean="0">
                <a:latin typeface="+mj-lt"/>
              </a:rPr>
              <a:t>Cíle úpravy</a:t>
            </a:r>
            <a:endParaRPr lang="cs-CZ" sz="3200" b="1" cap="small" dirty="0">
              <a:latin typeface="+mj-lt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8072640" y="6500880"/>
            <a:ext cx="608400" cy="356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fld id="{1EE65724-367E-4264-ADCF-E2C357AF73B6}" type="slidenum">
              <a:rPr lang="cs-CZ" sz="14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7</a:t>
            </a:fld>
            <a:endParaRPr lang="cs-CZ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457200" y="1988840"/>
            <a:ext cx="8579296" cy="4512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Sdílení údajů mezi IS </a:t>
            </a:r>
            <a:r>
              <a:rPr lang="cs-CZ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VaVaI</a:t>
            </a: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 a IS spravovaným </a:t>
            </a: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MF</a:t>
            </a:r>
          </a:p>
          <a:p>
            <a:pPr marL="1080">
              <a:buSzPct val="70000"/>
            </a:pPr>
            <a:endParaRPr lang="cs-CZ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Zjednodušení podmínek a zkrácení procesu veřejné soutěže ve </a:t>
            </a: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VVI</a:t>
            </a:r>
          </a:p>
          <a:p>
            <a:pPr marL="1080">
              <a:buSzPct val="70000"/>
            </a:pPr>
            <a:endParaRPr lang="cs-CZ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Nové formy podpory inovací pomocí finančních nástrojů (např. krytí úroků z půjček</a:t>
            </a:r>
            <a:r>
              <a:rPr lang="cs-CZ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)</a:t>
            </a:r>
          </a:p>
          <a:p>
            <a:pPr marL="1080">
              <a:buSzPct val="70000"/>
            </a:pPr>
            <a:endParaRPr lang="cs-CZ" sz="2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r>
              <a:rPr lang="cs-CZ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cs typeface="Calibri" panose="020F0502020204030204" pitchFamily="34" charset="0"/>
              </a:rPr>
              <a:t>Zajištění transparentních rozhodovacích procesů na úrovni poskytovatelů</a:t>
            </a:r>
            <a:endParaRPr lang="cs-CZ" sz="2400" dirty="0" smtClean="0">
              <a:cs typeface="Calibri" panose="020F0502020204030204" pitchFamily="34" charset="0"/>
            </a:endParaRPr>
          </a:p>
          <a:p>
            <a:pPr marL="343980" indent="-342900">
              <a:buSzPct val="70000"/>
              <a:buFont typeface="Wingdings" panose="05000000000000000000" pitchFamily="2" charset="2"/>
              <a:buChar char="q"/>
            </a:pPr>
            <a:endParaRPr lang="cs-CZ" sz="24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cs typeface="Calibri" panose="020F0502020204030204" pitchFamily="34" charset="0"/>
            </a:endParaRPr>
          </a:p>
        </p:txBody>
      </p:sp>
      <p:sp>
        <p:nvSpPr>
          <p:cNvPr id="5" name="Textové pole 2"/>
          <p:cNvSpPr txBox="1">
            <a:spLocks noChangeArrowheads="1"/>
          </p:cNvSpPr>
          <p:nvPr/>
        </p:nvSpPr>
        <p:spPr bwMode="auto">
          <a:xfrm>
            <a:off x="140028" y="6237312"/>
            <a:ext cx="7816348" cy="55720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Obdélník 5"/>
          <p:cNvSpPr/>
          <p:nvPr/>
        </p:nvSpPr>
        <p:spPr>
          <a:xfrm>
            <a:off x="4067944" y="188640"/>
            <a:ext cx="4896544" cy="1152128"/>
          </a:xfrm>
          <a:prstGeom prst="rect">
            <a:avLst/>
          </a:prstGeom>
          <a:solidFill>
            <a:srgbClr val="F1BA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272927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12413</TotalTime>
  <Words>307</Words>
  <Application>Microsoft Office PowerPoint</Application>
  <PresentationFormat>Předvádění na obrazovce (4:3)</PresentationFormat>
  <Paragraphs>69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7</vt:i4>
      </vt:variant>
    </vt:vector>
  </HeadingPairs>
  <TitlesOfParts>
    <vt:vector size="16" baseType="lpstr">
      <vt:lpstr>Arial</vt:lpstr>
      <vt:lpstr>Calibri</vt:lpstr>
      <vt:lpstr>DejaVu Sans</vt:lpstr>
      <vt:lpstr>Symbol</vt:lpstr>
      <vt:lpstr>Times New Roman</vt:lpstr>
      <vt:lpstr>Wingdings</vt:lpstr>
      <vt:lpstr>Wingdings 2</vt:lpstr>
      <vt:lpstr>Office Theme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Jiří Schmidt</dc:creator>
  <cp:lastModifiedBy>Hanková Mariana</cp:lastModifiedBy>
  <cp:revision>745</cp:revision>
  <cp:lastPrinted>2022-05-16T15:18:17Z</cp:lastPrinted>
  <dcterms:created xsi:type="dcterms:W3CDTF">2009-02-02T07:55:26Z</dcterms:created>
  <dcterms:modified xsi:type="dcterms:W3CDTF">2022-05-16T16:31:34Z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DmsId">
    <vt:i4>2184892</vt:i4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Předvádění na obrazovce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</vt:i4>
  </property>
</Properties>
</file>