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71" r:id="rId13"/>
    <p:sldId id="268" r:id="rId14"/>
    <p:sldId id="267" r:id="rId15"/>
    <p:sldId id="270" r:id="rId16"/>
    <p:sldId id="269" r:id="rId17"/>
    <p:sldId id="272" r:id="rId18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6" d="100"/>
          <a:sy n="96" d="100"/>
        </p:scale>
        <p:origin x="1066" y="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806787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29297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209363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82501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150190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944437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32480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683078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272743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24435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478398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C38667-1964-4173-BEDC-FE197CAF2BD5}" type="datetimeFigureOut">
              <a:rPr lang="cs-CZ" smtClean="0"/>
              <a:t>27.6.2018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74990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err="1" smtClean="0"/>
              <a:t>Agricultural</a:t>
            </a:r>
            <a:r>
              <a:rPr lang="cs-CZ" dirty="0" smtClean="0"/>
              <a:t> and </a:t>
            </a:r>
            <a:r>
              <a:rPr lang="cs-CZ" dirty="0" err="1" smtClean="0"/>
              <a:t>Veterinary</a:t>
            </a:r>
            <a:r>
              <a:rPr lang="cs-CZ" dirty="0" smtClean="0"/>
              <a:t> </a:t>
            </a:r>
            <a:r>
              <a:rPr lang="cs-CZ" dirty="0" err="1" smtClean="0"/>
              <a:t>Sciences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683568" y="3886200"/>
            <a:ext cx="7776864" cy="1752600"/>
          </a:xfrm>
        </p:spPr>
        <p:txBody>
          <a:bodyPr>
            <a:normAutofit/>
          </a:bodyPr>
          <a:lstStyle/>
          <a:p>
            <a:r>
              <a:rPr lang="cs-CZ" sz="2400" dirty="0" smtClean="0"/>
              <a:t>Radim Vácha, Václav Stejskal, František Kocourek, Miroslav Toman, Jakub Hofman</a:t>
            </a:r>
            <a:endParaRPr lang="cs-CZ" sz="2400" dirty="0"/>
          </a:p>
        </p:txBody>
      </p:sp>
    </p:spTree>
    <p:extLst>
      <p:ext uri="{BB962C8B-B14F-4D97-AF65-F5344CB8AC3E}">
        <p14:creationId xmlns:p14="http://schemas.microsoft.com/office/powerpoint/2010/main" val="275137600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Hodnocení výzkumných organizací dle </a:t>
            </a:r>
            <a:r>
              <a:rPr lang="cs-CZ" dirty="0" err="1" smtClean="0"/>
              <a:t>bibliometrické</a:t>
            </a:r>
            <a:r>
              <a:rPr lang="cs-CZ" dirty="0" smtClean="0"/>
              <a:t> analýzy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Nepovažujeme dle stávajícího systému za ideální</a:t>
            </a:r>
          </a:p>
          <a:p>
            <a:r>
              <a:rPr lang="cs-CZ" dirty="0" smtClean="0"/>
              <a:t>Problém – dělení dle FORD zavádí příliš široké obory</a:t>
            </a:r>
          </a:p>
          <a:p>
            <a:r>
              <a:rPr lang="cs-CZ" dirty="0" smtClean="0"/>
              <a:t>Pouze některé podobory mají časopisy, které navyšují hodnotu AIS</a:t>
            </a:r>
          </a:p>
          <a:p>
            <a:r>
              <a:rPr lang="cs-CZ" dirty="0" smtClean="0"/>
              <a:t>Menší a specializovaná pracoviště často nemají časopisy v Q1</a:t>
            </a:r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508965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Hodnocení výzkumných organizací dle </a:t>
            </a:r>
            <a:r>
              <a:rPr lang="cs-CZ" dirty="0" err="1" smtClean="0"/>
              <a:t>bibliometrické</a:t>
            </a:r>
            <a:r>
              <a:rPr lang="cs-CZ" dirty="0" smtClean="0"/>
              <a:t> analýzy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dirty="0" smtClean="0"/>
              <a:t>Porovnání úrovně publikací menších pracovišť se širokým oborem bude pro tato pracoviště negativní</a:t>
            </a:r>
          </a:p>
          <a:p>
            <a:r>
              <a:rPr lang="cs-CZ" dirty="0" smtClean="0"/>
              <a:t>Doporučené řešení – hodnocení </a:t>
            </a:r>
            <a:r>
              <a:rPr lang="cs-CZ" dirty="0" err="1" smtClean="0"/>
              <a:t>bibliometrické</a:t>
            </a:r>
            <a:r>
              <a:rPr lang="cs-CZ" dirty="0" smtClean="0"/>
              <a:t> analýzy dle podrobnějšího </a:t>
            </a:r>
            <a:r>
              <a:rPr lang="cs-CZ" dirty="0" err="1" smtClean="0"/>
              <a:t>členěmí</a:t>
            </a:r>
            <a:r>
              <a:rPr lang="cs-CZ" dirty="0" smtClean="0"/>
              <a:t> </a:t>
            </a:r>
            <a:r>
              <a:rPr lang="cs-CZ" dirty="0" smtClean="0"/>
              <a:t>ve FORD</a:t>
            </a:r>
          </a:p>
          <a:p>
            <a:r>
              <a:rPr lang="cs-CZ" dirty="0" smtClean="0"/>
              <a:t>Problém – potenciálně nedostatečný počet publikací při podrobnějším členění – hodnocení BA v delším časovém úseku? </a:t>
            </a:r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25053875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Hodnocení výzkumných organizací dle </a:t>
            </a:r>
            <a:r>
              <a:rPr lang="cs-CZ" dirty="0" err="1" smtClean="0"/>
              <a:t>bibliometrické</a:t>
            </a:r>
            <a:r>
              <a:rPr lang="cs-CZ" dirty="0" smtClean="0"/>
              <a:t> analýzy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 některých oborech málo zastoupených výzkum v ČR, nedostatečné pokrytí výzkumnými pracovníky</a:t>
            </a:r>
          </a:p>
          <a:p>
            <a:r>
              <a:rPr lang="cs-CZ" dirty="0" smtClean="0"/>
              <a:t>Nedostatečné instrumentální vybavení pro špičkový výzkum</a:t>
            </a:r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637367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Hodnocení výzkumných organizací dle </a:t>
            </a:r>
            <a:r>
              <a:rPr lang="cs-CZ" dirty="0" err="1" smtClean="0"/>
              <a:t>bibliometrické</a:t>
            </a:r>
            <a:r>
              <a:rPr lang="cs-CZ" dirty="0" smtClean="0"/>
              <a:t> analýzy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Otázka - relevance hodnocení excelence výzkumných organizací dle BA </a:t>
            </a:r>
          </a:p>
          <a:p>
            <a:pPr marL="0" indent="0">
              <a:buNone/>
            </a:pPr>
            <a:r>
              <a:rPr lang="cs-CZ" dirty="0" smtClean="0"/>
              <a:t>-  Vysoké školy</a:t>
            </a:r>
          </a:p>
          <a:p>
            <a:pPr>
              <a:buFontTx/>
              <a:buChar char="-"/>
            </a:pPr>
            <a:r>
              <a:rPr lang="cs-CZ" dirty="0" smtClean="0"/>
              <a:t>VO zabývající se základním výzkumem</a:t>
            </a:r>
          </a:p>
          <a:p>
            <a:pPr>
              <a:buFontTx/>
              <a:buChar char="-"/>
            </a:pPr>
            <a:r>
              <a:rPr lang="cs-CZ" dirty="0" smtClean="0"/>
              <a:t>VO zabývající se převážně aplikovaným výzkumem (resortní VO) – spíše hodnocení dle společenské relevance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5990480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Zařazení časopisů dle odbornosti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cs-CZ" sz="2800" dirty="0" smtClean="0"/>
              <a:t>Mnohdy nevhodné řazení časopisů dle odbornosti</a:t>
            </a:r>
          </a:p>
          <a:p>
            <a:pPr marL="0" indent="0">
              <a:buNone/>
            </a:pPr>
            <a:endParaRPr lang="cs-CZ" sz="2800" dirty="0"/>
          </a:p>
          <a:p>
            <a:pPr marL="0" indent="0">
              <a:buNone/>
            </a:pPr>
            <a:r>
              <a:rPr lang="cs-CZ" sz="2800" dirty="0" err="1" smtClean="0"/>
              <a:t>Veterinary</a:t>
            </a:r>
            <a:r>
              <a:rPr lang="cs-CZ" sz="2800" dirty="0" smtClean="0"/>
              <a:t> </a:t>
            </a:r>
            <a:r>
              <a:rPr lang="cs-CZ" sz="2800" dirty="0" err="1" smtClean="0"/>
              <a:t>Sciences</a:t>
            </a:r>
            <a:endParaRPr lang="cs-CZ" sz="2800" dirty="0" smtClean="0"/>
          </a:p>
          <a:p>
            <a:pPr>
              <a:buFontTx/>
              <a:buChar char="-"/>
            </a:pPr>
            <a:r>
              <a:rPr lang="cs-CZ" sz="2800" dirty="0" smtClean="0"/>
              <a:t>Fakultní nemocnice Brno</a:t>
            </a:r>
          </a:p>
          <a:p>
            <a:pPr>
              <a:buFontTx/>
              <a:buChar char="-"/>
            </a:pPr>
            <a:r>
              <a:rPr lang="cs-CZ" sz="2800" dirty="0" smtClean="0"/>
              <a:t>Fakultní nemocnice sv. Anny v Brně</a:t>
            </a:r>
          </a:p>
          <a:p>
            <a:pPr>
              <a:buFontTx/>
              <a:buChar char="-"/>
            </a:pPr>
            <a:r>
              <a:rPr lang="cs-CZ" sz="2800" dirty="0" smtClean="0"/>
              <a:t>Výzkumný ústav rostlinné výroby, </a:t>
            </a:r>
            <a:r>
              <a:rPr lang="cs-CZ" sz="2800" dirty="0" err="1" smtClean="0"/>
              <a:t>v.v.i</a:t>
            </a:r>
            <a:r>
              <a:rPr lang="cs-CZ" sz="2800" dirty="0" smtClean="0"/>
              <a:t>.</a:t>
            </a:r>
          </a:p>
          <a:p>
            <a:pPr marL="0" indent="0">
              <a:buNone/>
            </a:pPr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19921179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BA dle </a:t>
            </a:r>
            <a:r>
              <a:rPr lang="cs-CZ" dirty="0"/>
              <a:t>S</a:t>
            </a:r>
            <a:r>
              <a:rPr lang="cs-CZ" dirty="0" smtClean="0"/>
              <a:t>COPUS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 smtClean="0"/>
              <a:t>Značné rozdíly ve srovnání s </a:t>
            </a:r>
            <a:r>
              <a:rPr lang="cs-CZ" dirty="0" err="1" smtClean="0"/>
              <a:t>WoS</a:t>
            </a:r>
            <a:endParaRPr lang="cs-CZ" dirty="0" smtClean="0"/>
          </a:p>
          <a:p>
            <a:r>
              <a:rPr lang="cs-CZ" dirty="0" smtClean="0"/>
              <a:t>Rozdílné členění oborů</a:t>
            </a:r>
          </a:p>
          <a:p>
            <a:r>
              <a:rPr lang="cs-CZ" dirty="0" smtClean="0"/>
              <a:t>Rozdílné řazení časopisů do oborů</a:t>
            </a:r>
          </a:p>
          <a:p>
            <a:endParaRPr lang="cs-CZ" dirty="0"/>
          </a:p>
          <a:p>
            <a:pPr marL="0" indent="0">
              <a:buNone/>
            </a:pPr>
            <a:r>
              <a:rPr lang="cs-CZ" dirty="0" smtClean="0"/>
              <a:t>Doporučujeme BA dle SCOPUS opustit</a:t>
            </a:r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r>
              <a:rPr lang="cs-CZ" dirty="0" err="1" smtClean="0"/>
              <a:t>Dopučujeme</a:t>
            </a:r>
            <a:r>
              <a:rPr lang="cs-CZ" dirty="0" smtClean="0"/>
              <a:t> opustit hodnocení </a:t>
            </a:r>
            <a:r>
              <a:rPr lang="cs-CZ" dirty="0"/>
              <a:t>excelence ve vědní oblasti zemědělských věd podle publikací v časopisech </a:t>
            </a:r>
            <a:r>
              <a:rPr lang="cs-CZ" dirty="0" err="1"/>
              <a:t>Nature</a:t>
            </a:r>
            <a:r>
              <a:rPr lang="cs-CZ" dirty="0"/>
              <a:t> a </a:t>
            </a:r>
            <a:r>
              <a:rPr lang="cs-CZ" dirty="0" err="1"/>
              <a:t>Scince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5204010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Hodnocení </a:t>
            </a:r>
            <a:r>
              <a:rPr lang="cs-CZ" dirty="0" err="1" smtClean="0"/>
              <a:t>nebibliometrických</a:t>
            </a:r>
            <a:r>
              <a:rPr lang="cs-CZ" dirty="0" smtClean="0"/>
              <a:t> výsledků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 algn="just">
              <a:buNone/>
            </a:pPr>
            <a:r>
              <a:rPr lang="cs-CZ" dirty="0" smtClean="0"/>
              <a:t> </a:t>
            </a:r>
            <a:r>
              <a:rPr lang="cs-CZ" dirty="0" smtClean="0"/>
              <a:t>- Pasivita hodnotitelů</a:t>
            </a:r>
          </a:p>
          <a:p>
            <a:pPr algn="just">
              <a:buFontTx/>
              <a:buChar char="-"/>
            </a:pPr>
            <a:r>
              <a:rPr lang="cs-CZ" dirty="0" smtClean="0"/>
              <a:t>Nedostatečný počet hodnotitelů (dodatečné   nominace, vyřazení nereagujících hodnotitelů)</a:t>
            </a:r>
          </a:p>
          <a:p>
            <a:pPr algn="just">
              <a:buFontTx/>
              <a:buChar char="-"/>
            </a:pPr>
            <a:r>
              <a:rPr lang="cs-CZ" dirty="0" smtClean="0"/>
              <a:t>Otázka kvality hodnotitelů a „měřítka“ hodnocení (znalost celého systému hodnocení)</a:t>
            </a:r>
          </a:p>
          <a:p>
            <a:pPr algn="just">
              <a:buFontTx/>
              <a:buChar char="-"/>
            </a:pPr>
            <a:r>
              <a:rPr lang="cs-CZ" dirty="0" smtClean="0"/>
              <a:t>Otázka vztahů hodnotitelů a hodnocených (malý český rybníček)</a:t>
            </a:r>
          </a:p>
          <a:p>
            <a:pPr algn="just">
              <a:buFontTx/>
              <a:buChar char="-"/>
            </a:pPr>
            <a:r>
              <a:rPr lang="cs-CZ" dirty="0" smtClean="0"/>
              <a:t>Omezená možnost </a:t>
            </a:r>
            <a:r>
              <a:rPr lang="cs-CZ" dirty="0" err="1" smtClean="0"/>
              <a:t>panelistů</a:t>
            </a:r>
            <a:r>
              <a:rPr lang="cs-CZ" dirty="0" smtClean="0"/>
              <a:t> zasáhnout do hodnocení</a:t>
            </a:r>
          </a:p>
          <a:p>
            <a:pPr algn="just">
              <a:buFontTx/>
              <a:buChar char="-"/>
            </a:pPr>
            <a:r>
              <a:rPr lang="cs-CZ" dirty="0" smtClean="0"/>
              <a:t>Otázka kvality zaslaných „excelentních“ výsledků (plakátové sdělení)</a:t>
            </a:r>
          </a:p>
          <a:p>
            <a:pPr algn="just">
              <a:buFontTx/>
              <a:buChar char="-"/>
            </a:pPr>
            <a:endParaRPr lang="cs-CZ" dirty="0" smtClean="0"/>
          </a:p>
          <a:p>
            <a:pPr algn="just">
              <a:buFontTx/>
              <a:buChar char="-"/>
            </a:pPr>
            <a:endParaRPr lang="cs-CZ" dirty="0" smtClean="0"/>
          </a:p>
          <a:p>
            <a:pPr marL="0" indent="0" algn="just">
              <a:buNone/>
            </a:pPr>
            <a:endParaRPr lang="cs-CZ" sz="5400" dirty="0"/>
          </a:p>
        </p:txBody>
      </p:sp>
    </p:spTree>
    <p:extLst>
      <p:ext uri="{BB962C8B-B14F-4D97-AF65-F5344CB8AC3E}">
        <p14:creationId xmlns:p14="http://schemas.microsoft.com/office/powerpoint/2010/main" val="275895977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 smtClean="0"/>
              <a:t>                      Děkuji za pozornost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748391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err="1" smtClean="0"/>
              <a:t>Agricultural</a:t>
            </a:r>
            <a:r>
              <a:rPr lang="cs-CZ" dirty="0" smtClean="0"/>
              <a:t> and </a:t>
            </a:r>
            <a:r>
              <a:rPr lang="cs-CZ" dirty="0" err="1" smtClean="0"/>
              <a:t>Veterinary</a:t>
            </a:r>
            <a:r>
              <a:rPr lang="cs-CZ" dirty="0" smtClean="0"/>
              <a:t> </a:t>
            </a:r>
            <a:r>
              <a:rPr lang="cs-CZ" dirty="0" err="1" smtClean="0"/>
              <a:t>Sciences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cs-CZ" sz="2800" dirty="0" smtClean="0"/>
              <a:t>                                                                 NM  NM/MM    n          </a:t>
            </a:r>
            <a:r>
              <a:rPr lang="cs-CZ" sz="2800" dirty="0" err="1" smtClean="0">
                <a:solidFill>
                  <a:srgbClr val="FF0000"/>
                </a:solidFill>
              </a:rPr>
              <a:t>Africulture</a:t>
            </a:r>
            <a:r>
              <a:rPr lang="cs-CZ" sz="2800" dirty="0" smtClean="0">
                <a:solidFill>
                  <a:srgbClr val="FF0000"/>
                </a:solidFill>
              </a:rPr>
              <a:t>, </a:t>
            </a:r>
            <a:r>
              <a:rPr lang="cs-CZ" sz="2800" dirty="0" err="1" smtClean="0">
                <a:solidFill>
                  <a:srgbClr val="FF0000"/>
                </a:solidFill>
              </a:rPr>
              <a:t>Forestry</a:t>
            </a:r>
            <a:r>
              <a:rPr lang="cs-CZ" sz="2800" dirty="0" smtClean="0">
                <a:solidFill>
                  <a:srgbClr val="FF0000"/>
                </a:solidFill>
              </a:rPr>
              <a:t> and </a:t>
            </a:r>
            <a:r>
              <a:rPr lang="cs-CZ" sz="2800" dirty="0" err="1" smtClean="0">
                <a:solidFill>
                  <a:srgbClr val="FF0000"/>
                </a:solidFill>
              </a:rPr>
              <a:t>Fisheries</a:t>
            </a:r>
            <a:r>
              <a:rPr lang="cs-CZ" sz="2800" dirty="0" smtClean="0">
                <a:solidFill>
                  <a:srgbClr val="FF0000"/>
                </a:solidFill>
              </a:rPr>
              <a:t>    0,493  104%    395</a:t>
            </a:r>
          </a:p>
          <a:p>
            <a:pPr marL="0" indent="0">
              <a:buNone/>
            </a:pPr>
            <a:r>
              <a:rPr lang="cs-CZ" sz="2800" dirty="0" smtClean="0">
                <a:solidFill>
                  <a:srgbClr val="0070C0"/>
                </a:solidFill>
              </a:rPr>
              <a:t>Animal and </a:t>
            </a:r>
            <a:r>
              <a:rPr lang="cs-CZ" sz="2800" dirty="0" err="1" smtClean="0">
                <a:solidFill>
                  <a:srgbClr val="0070C0"/>
                </a:solidFill>
              </a:rPr>
              <a:t>Dairy</a:t>
            </a:r>
            <a:r>
              <a:rPr lang="cs-CZ" sz="2800" dirty="0" smtClean="0">
                <a:solidFill>
                  <a:srgbClr val="0070C0"/>
                </a:solidFill>
              </a:rPr>
              <a:t> Science                   0,231    58%      77</a:t>
            </a:r>
          </a:p>
          <a:p>
            <a:pPr marL="0" indent="0">
              <a:buNone/>
            </a:pPr>
            <a:r>
              <a:rPr lang="cs-CZ" sz="2800" dirty="0" err="1" smtClean="0">
                <a:solidFill>
                  <a:srgbClr val="0070C0"/>
                </a:solidFill>
              </a:rPr>
              <a:t>Veterinary</a:t>
            </a:r>
            <a:r>
              <a:rPr lang="cs-CZ" sz="2800" dirty="0" smtClean="0">
                <a:solidFill>
                  <a:srgbClr val="0070C0"/>
                </a:solidFill>
              </a:rPr>
              <a:t> </a:t>
            </a:r>
            <a:r>
              <a:rPr lang="cs-CZ" sz="2800" dirty="0" err="1" smtClean="0">
                <a:solidFill>
                  <a:srgbClr val="0070C0"/>
                </a:solidFill>
              </a:rPr>
              <a:t>Sciences</a:t>
            </a:r>
            <a:r>
              <a:rPr lang="cs-CZ" sz="2800" dirty="0" smtClean="0">
                <a:solidFill>
                  <a:srgbClr val="0070C0"/>
                </a:solidFill>
              </a:rPr>
              <a:t>                             0,216    55%     114</a:t>
            </a:r>
          </a:p>
          <a:p>
            <a:pPr marL="0" indent="0">
              <a:buNone/>
            </a:pPr>
            <a:r>
              <a:rPr lang="cs-CZ" sz="2800" dirty="0" err="1" smtClean="0">
                <a:solidFill>
                  <a:srgbClr val="0070C0"/>
                </a:solidFill>
              </a:rPr>
              <a:t>Agricultural</a:t>
            </a:r>
            <a:r>
              <a:rPr lang="cs-CZ" sz="2800" dirty="0" smtClean="0">
                <a:solidFill>
                  <a:srgbClr val="0070C0"/>
                </a:solidFill>
              </a:rPr>
              <a:t> Biotechnology                0,372     64%    186</a:t>
            </a:r>
          </a:p>
          <a:p>
            <a:pPr marL="0" indent="0">
              <a:buNone/>
            </a:pPr>
            <a:r>
              <a:rPr lang="cs-CZ" sz="2800" dirty="0" err="1" smtClean="0">
                <a:solidFill>
                  <a:srgbClr val="0070C0"/>
                </a:solidFill>
              </a:rPr>
              <a:t>Other</a:t>
            </a:r>
            <a:r>
              <a:rPr lang="cs-CZ" sz="2800" dirty="0" smtClean="0">
                <a:solidFill>
                  <a:srgbClr val="0070C0"/>
                </a:solidFill>
              </a:rPr>
              <a:t> </a:t>
            </a:r>
            <a:r>
              <a:rPr lang="cs-CZ" sz="2800" dirty="0" err="1" smtClean="0">
                <a:solidFill>
                  <a:srgbClr val="0070C0"/>
                </a:solidFill>
              </a:rPr>
              <a:t>Agricultural</a:t>
            </a:r>
            <a:r>
              <a:rPr lang="cs-CZ" sz="2800" dirty="0" smtClean="0">
                <a:solidFill>
                  <a:srgbClr val="0070C0"/>
                </a:solidFill>
              </a:rPr>
              <a:t> </a:t>
            </a:r>
            <a:r>
              <a:rPr lang="cs-CZ" sz="2800" dirty="0" err="1" smtClean="0">
                <a:solidFill>
                  <a:srgbClr val="0070C0"/>
                </a:solidFill>
              </a:rPr>
              <a:t>Sciences</a:t>
            </a:r>
            <a:r>
              <a:rPr lang="cs-CZ" sz="2800" dirty="0" smtClean="0">
                <a:solidFill>
                  <a:srgbClr val="0070C0"/>
                </a:solidFill>
              </a:rPr>
              <a:t>               0,164     25%      42 </a:t>
            </a:r>
            <a:endParaRPr lang="cs-CZ" sz="2800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545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Africulture</a:t>
            </a:r>
            <a:r>
              <a:rPr lang="cs-CZ" dirty="0" smtClean="0"/>
              <a:t>, </a:t>
            </a:r>
            <a:r>
              <a:rPr lang="cs-CZ" dirty="0" err="1" smtClean="0"/>
              <a:t>Forestry</a:t>
            </a:r>
            <a:r>
              <a:rPr lang="cs-CZ" dirty="0" smtClean="0"/>
              <a:t> and </a:t>
            </a:r>
            <a:r>
              <a:rPr lang="cs-CZ" dirty="0" err="1" smtClean="0"/>
              <a:t>Fisheries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cs-CZ" sz="2400" dirty="0" err="1" smtClean="0"/>
              <a:t>Agriculture</a:t>
            </a:r>
            <a:r>
              <a:rPr lang="cs-CZ" sz="2400" dirty="0" smtClean="0"/>
              <a:t>, </a:t>
            </a:r>
            <a:r>
              <a:rPr lang="cs-CZ" sz="2400" dirty="0" err="1" smtClean="0"/>
              <a:t>Forestry</a:t>
            </a:r>
            <a:r>
              <a:rPr lang="cs-CZ" sz="2400" dirty="0" smtClean="0"/>
              <a:t>, </a:t>
            </a:r>
            <a:r>
              <a:rPr lang="cs-CZ" sz="2400" dirty="0" err="1" smtClean="0"/>
              <a:t>Fishery</a:t>
            </a:r>
            <a:r>
              <a:rPr lang="cs-CZ" sz="2400" dirty="0" smtClean="0"/>
              <a:t>, </a:t>
            </a:r>
            <a:r>
              <a:rPr lang="cs-CZ" sz="2400" dirty="0" err="1" smtClean="0"/>
              <a:t>Soil</a:t>
            </a:r>
            <a:r>
              <a:rPr lang="cs-CZ" sz="2400" dirty="0" smtClean="0"/>
              <a:t> Science, </a:t>
            </a:r>
            <a:r>
              <a:rPr lang="cs-CZ" sz="2400" dirty="0" err="1" smtClean="0"/>
              <a:t>Horticulture</a:t>
            </a:r>
            <a:r>
              <a:rPr lang="cs-CZ" sz="2400" dirty="0" smtClean="0"/>
              <a:t> and </a:t>
            </a:r>
            <a:r>
              <a:rPr lang="cs-CZ" sz="2400" dirty="0" err="1" smtClean="0"/>
              <a:t>Viticulture</a:t>
            </a:r>
            <a:r>
              <a:rPr lang="cs-CZ" sz="2400" dirty="0" smtClean="0"/>
              <a:t>, </a:t>
            </a:r>
            <a:r>
              <a:rPr lang="cs-CZ" sz="2400" dirty="0" err="1" smtClean="0"/>
              <a:t>Afronomy</a:t>
            </a:r>
            <a:r>
              <a:rPr lang="cs-CZ" sz="2400" dirty="0" smtClean="0"/>
              <a:t>, Plant </a:t>
            </a:r>
            <a:r>
              <a:rPr lang="cs-CZ" sz="2400" dirty="0" err="1" smtClean="0"/>
              <a:t>breeding</a:t>
            </a:r>
            <a:r>
              <a:rPr lang="cs-CZ" sz="2400" dirty="0" smtClean="0"/>
              <a:t> and Plant </a:t>
            </a:r>
            <a:r>
              <a:rPr lang="cs-CZ" sz="2400" dirty="0" err="1" smtClean="0"/>
              <a:t>protection</a:t>
            </a:r>
            <a:r>
              <a:rPr lang="cs-CZ" sz="2400" dirty="0" smtClean="0"/>
              <a:t>.</a:t>
            </a:r>
          </a:p>
          <a:p>
            <a:pPr marL="0" indent="0">
              <a:buNone/>
            </a:pPr>
            <a:r>
              <a:rPr lang="cs-CZ" sz="2400" dirty="0" smtClean="0"/>
              <a:t>395 článků</a:t>
            </a:r>
          </a:p>
          <a:p>
            <a:pPr marL="0" indent="0">
              <a:buNone/>
            </a:pPr>
            <a:endParaRPr lang="cs-CZ" sz="2400" dirty="0"/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První decil         (23%/18%)       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První </a:t>
            </a:r>
            <a:r>
              <a:rPr lang="cs-CZ" b="1" dirty="0" err="1" smtClean="0">
                <a:solidFill>
                  <a:srgbClr val="FF0000"/>
                </a:solidFill>
              </a:rPr>
              <a:t>kvartil</a:t>
            </a:r>
            <a:r>
              <a:rPr lang="cs-CZ" b="1" dirty="0" smtClean="0">
                <a:solidFill>
                  <a:srgbClr val="FF0000"/>
                </a:solidFill>
              </a:rPr>
              <a:t>      (45%/45%)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Druhý </a:t>
            </a:r>
            <a:r>
              <a:rPr lang="cs-CZ" b="1" dirty="0" err="1">
                <a:solidFill>
                  <a:srgbClr val="FF0000"/>
                </a:solidFill>
              </a:rPr>
              <a:t>k</a:t>
            </a:r>
            <a:r>
              <a:rPr lang="cs-CZ" b="1" dirty="0" err="1" smtClean="0">
                <a:solidFill>
                  <a:srgbClr val="FF0000"/>
                </a:solidFill>
              </a:rPr>
              <a:t>vartil</a:t>
            </a:r>
            <a:r>
              <a:rPr lang="cs-CZ" b="1" dirty="0" smtClean="0">
                <a:solidFill>
                  <a:srgbClr val="FF0000"/>
                </a:solidFill>
              </a:rPr>
              <a:t>    (32%/28%)</a:t>
            </a:r>
          </a:p>
          <a:p>
            <a:pPr marL="0" indent="0">
              <a:buNone/>
            </a:pPr>
            <a:r>
              <a:rPr lang="cs-CZ" dirty="0" smtClean="0"/>
              <a:t>Třetí </a:t>
            </a:r>
            <a:r>
              <a:rPr lang="cs-CZ" dirty="0" err="1" smtClean="0"/>
              <a:t>kvartil</a:t>
            </a:r>
            <a:r>
              <a:rPr lang="cs-CZ" dirty="0" smtClean="0"/>
              <a:t>        (17%/15%)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Čtvrtý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</a:t>
            </a:r>
            <a:r>
              <a:rPr lang="cs-CZ" sz="2400" b="1" dirty="0" smtClean="0">
                <a:solidFill>
                  <a:srgbClr val="0070C0"/>
                </a:solidFill>
              </a:rPr>
              <a:t>    </a:t>
            </a:r>
            <a:r>
              <a:rPr lang="cs-CZ" b="1" dirty="0" smtClean="0">
                <a:solidFill>
                  <a:srgbClr val="0070C0"/>
                </a:solidFill>
              </a:rPr>
              <a:t>(6%/17%)</a:t>
            </a:r>
            <a:endParaRPr lang="cs-CZ" b="1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45923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Animal and </a:t>
            </a:r>
            <a:r>
              <a:rPr lang="cs-CZ" dirty="0" err="1" smtClean="0"/>
              <a:t>Dairy</a:t>
            </a:r>
            <a:r>
              <a:rPr lang="cs-CZ" dirty="0" smtClean="0"/>
              <a:t> Science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cs-CZ" dirty="0" smtClean="0"/>
              <a:t>Animal and </a:t>
            </a:r>
            <a:r>
              <a:rPr lang="cs-CZ" dirty="0" err="1" smtClean="0"/>
              <a:t>Dairy</a:t>
            </a:r>
            <a:r>
              <a:rPr lang="cs-CZ" dirty="0" smtClean="0"/>
              <a:t> Science, </a:t>
            </a:r>
            <a:r>
              <a:rPr lang="cs-CZ" dirty="0" err="1" smtClean="0"/>
              <a:t>Pets</a:t>
            </a:r>
            <a:r>
              <a:rPr lang="cs-CZ" dirty="0" smtClean="0"/>
              <a:t>, </a:t>
            </a:r>
            <a:r>
              <a:rPr lang="cs-CZ" dirty="0" err="1" smtClean="0"/>
              <a:t>Husbandry</a:t>
            </a: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77 článků</a:t>
            </a:r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decil            (10%/23%)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 (31%/49%)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Druhý </a:t>
            </a:r>
            <a:r>
              <a:rPr lang="cs-CZ" b="1" dirty="0" err="1" smtClean="0">
                <a:solidFill>
                  <a:srgbClr val="FF0000"/>
                </a:solidFill>
              </a:rPr>
              <a:t>kvartil</a:t>
            </a:r>
            <a:r>
              <a:rPr lang="cs-CZ" b="1" dirty="0" smtClean="0">
                <a:solidFill>
                  <a:srgbClr val="FF0000"/>
                </a:solidFill>
              </a:rPr>
              <a:t>        (53%/25%) !</a:t>
            </a:r>
          </a:p>
          <a:p>
            <a:pPr marL="0" indent="0">
              <a:buNone/>
            </a:pPr>
            <a:r>
              <a:rPr lang="cs-CZ" dirty="0" smtClean="0"/>
              <a:t>Třetí </a:t>
            </a:r>
            <a:r>
              <a:rPr lang="cs-CZ" dirty="0" err="1" smtClean="0"/>
              <a:t>kvartil</a:t>
            </a:r>
            <a:r>
              <a:rPr lang="cs-CZ" dirty="0" smtClean="0"/>
              <a:t>            (11%/12%)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Čtvrtý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(4%/16%)</a:t>
            </a:r>
            <a:endParaRPr lang="cs-CZ" b="1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13878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Veterinary</a:t>
            </a:r>
            <a:r>
              <a:rPr lang="cs-CZ" dirty="0" smtClean="0"/>
              <a:t> </a:t>
            </a:r>
            <a:r>
              <a:rPr lang="cs-CZ" dirty="0" err="1" smtClean="0"/>
              <a:t>Sciences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cs-CZ" dirty="0" err="1" smtClean="0"/>
              <a:t>Veterinary</a:t>
            </a:r>
            <a:r>
              <a:rPr lang="cs-CZ" dirty="0" smtClean="0"/>
              <a:t> Science</a:t>
            </a:r>
          </a:p>
          <a:p>
            <a:pPr marL="0" indent="0">
              <a:buNone/>
            </a:pPr>
            <a:r>
              <a:rPr lang="cs-CZ" dirty="0" smtClean="0"/>
              <a:t>114 článků</a:t>
            </a:r>
          </a:p>
          <a:p>
            <a:pPr marL="0" indent="0">
              <a:buNone/>
            </a:pPr>
            <a:endParaRPr lang="cs-CZ" b="1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decil            (9%/13%)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 (32%/41%)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Druhý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(12%/20%)</a:t>
            </a:r>
          </a:p>
          <a:p>
            <a:pPr marL="0" indent="0">
              <a:buNone/>
            </a:pPr>
            <a:r>
              <a:rPr lang="cs-CZ" dirty="0" smtClean="0">
                <a:solidFill>
                  <a:srgbClr val="FF0000"/>
                </a:solidFill>
              </a:rPr>
              <a:t>Třetí </a:t>
            </a:r>
            <a:r>
              <a:rPr lang="cs-CZ" dirty="0" err="1" smtClean="0">
                <a:solidFill>
                  <a:srgbClr val="FF0000"/>
                </a:solidFill>
              </a:rPr>
              <a:t>kvartil</a:t>
            </a:r>
            <a:r>
              <a:rPr lang="cs-CZ" dirty="0" smtClean="0">
                <a:solidFill>
                  <a:srgbClr val="FF0000"/>
                </a:solidFill>
              </a:rPr>
              <a:t>            (26%/24%)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Čtvrtý </a:t>
            </a:r>
            <a:r>
              <a:rPr lang="cs-CZ" b="1" dirty="0" err="1" smtClean="0">
                <a:solidFill>
                  <a:srgbClr val="FF0000"/>
                </a:solidFill>
              </a:rPr>
              <a:t>kvartil</a:t>
            </a:r>
            <a:r>
              <a:rPr lang="cs-CZ" b="1" dirty="0" smtClean="0">
                <a:solidFill>
                  <a:srgbClr val="FF0000"/>
                </a:solidFill>
              </a:rPr>
              <a:t>        (29%/15%)</a:t>
            </a:r>
          </a:p>
          <a:p>
            <a:pPr marL="0" indent="0">
              <a:buNone/>
            </a:pPr>
            <a:endParaRPr lang="cs-CZ" dirty="0" smtClean="0"/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647396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Agricultural</a:t>
            </a:r>
            <a:r>
              <a:rPr lang="cs-CZ" dirty="0" smtClean="0"/>
              <a:t> Biotechnology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cs-CZ" sz="2400" dirty="0" err="1" smtClean="0"/>
              <a:t>Agriculture</a:t>
            </a:r>
            <a:r>
              <a:rPr lang="cs-CZ" sz="2400" dirty="0" smtClean="0"/>
              <a:t> and Food Biotechnology, GM Technology (</a:t>
            </a:r>
            <a:r>
              <a:rPr lang="cs-CZ" sz="2400" dirty="0" err="1" smtClean="0"/>
              <a:t>Crop</a:t>
            </a:r>
            <a:r>
              <a:rPr lang="cs-CZ" sz="2400" dirty="0" smtClean="0"/>
              <a:t> and </a:t>
            </a:r>
            <a:r>
              <a:rPr lang="cs-CZ" sz="2400" dirty="0" err="1" smtClean="0"/>
              <a:t>Livestock</a:t>
            </a:r>
            <a:r>
              <a:rPr lang="cs-CZ" sz="2400" dirty="0" smtClean="0"/>
              <a:t>), </a:t>
            </a:r>
            <a:r>
              <a:rPr lang="cs-CZ" sz="2400" dirty="0" err="1"/>
              <a:t>L</a:t>
            </a:r>
            <a:r>
              <a:rPr lang="cs-CZ" sz="2400" dirty="0" err="1" smtClean="0"/>
              <a:t>ivestock</a:t>
            </a:r>
            <a:r>
              <a:rPr lang="cs-CZ" sz="2400" dirty="0" smtClean="0"/>
              <a:t> </a:t>
            </a:r>
            <a:r>
              <a:rPr lang="cs-CZ" sz="2400" dirty="0" err="1" smtClean="0"/>
              <a:t>cloning</a:t>
            </a:r>
            <a:r>
              <a:rPr lang="cs-CZ" sz="2400" dirty="0" smtClean="0"/>
              <a:t>, </a:t>
            </a:r>
            <a:r>
              <a:rPr lang="cs-CZ" sz="2400" dirty="0" err="1"/>
              <a:t>M</a:t>
            </a:r>
            <a:r>
              <a:rPr lang="cs-CZ" sz="2400" dirty="0" err="1" smtClean="0"/>
              <a:t>arker</a:t>
            </a:r>
            <a:r>
              <a:rPr lang="cs-CZ" sz="2400" dirty="0" smtClean="0"/>
              <a:t> </a:t>
            </a:r>
            <a:r>
              <a:rPr lang="cs-CZ" sz="2400" dirty="0" err="1" smtClean="0"/>
              <a:t>assisted</a:t>
            </a:r>
            <a:r>
              <a:rPr lang="cs-CZ" sz="2400" dirty="0" smtClean="0"/>
              <a:t> </a:t>
            </a:r>
            <a:r>
              <a:rPr lang="cs-CZ" sz="2400" dirty="0" err="1" smtClean="0"/>
              <a:t>selection</a:t>
            </a:r>
            <a:r>
              <a:rPr lang="cs-CZ" sz="2400" dirty="0" smtClean="0"/>
              <a:t>, </a:t>
            </a:r>
            <a:r>
              <a:rPr lang="cs-CZ" sz="2400" dirty="0" err="1" smtClean="0"/>
              <a:t>Diagnostics</a:t>
            </a:r>
            <a:r>
              <a:rPr lang="cs-CZ" sz="2400" dirty="0" smtClean="0"/>
              <a:t> (DNA </a:t>
            </a:r>
            <a:r>
              <a:rPr lang="cs-CZ" sz="2400" dirty="0" err="1" smtClean="0"/>
              <a:t>analysis</a:t>
            </a:r>
            <a:r>
              <a:rPr lang="cs-CZ" sz="2400" dirty="0" smtClean="0"/>
              <a:t>), </a:t>
            </a:r>
            <a:r>
              <a:rPr lang="cs-CZ" sz="2400" dirty="0" err="1" smtClean="0"/>
              <a:t>Biomass</a:t>
            </a:r>
            <a:r>
              <a:rPr lang="cs-CZ" sz="2400" dirty="0" smtClean="0"/>
              <a:t> </a:t>
            </a:r>
            <a:r>
              <a:rPr lang="cs-CZ" sz="2400" dirty="0" err="1" smtClean="0"/>
              <a:t>feedstock</a:t>
            </a:r>
            <a:r>
              <a:rPr lang="cs-CZ" sz="2400" dirty="0" smtClean="0"/>
              <a:t> </a:t>
            </a:r>
            <a:r>
              <a:rPr lang="cs-CZ" sz="2400" dirty="0" err="1" smtClean="0"/>
              <a:t>production</a:t>
            </a:r>
            <a:r>
              <a:rPr lang="cs-CZ" sz="2400" dirty="0" smtClean="0"/>
              <a:t> </a:t>
            </a:r>
            <a:r>
              <a:rPr lang="cs-CZ" sz="2400" dirty="0" err="1" smtClean="0"/>
              <a:t>technologies</a:t>
            </a:r>
            <a:r>
              <a:rPr lang="cs-CZ" sz="2400" dirty="0" smtClean="0"/>
              <a:t>, </a:t>
            </a:r>
            <a:r>
              <a:rPr lang="cs-CZ" sz="2400" dirty="0" err="1" smtClean="0"/>
              <a:t>Biofarming</a:t>
            </a:r>
            <a:endParaRPr lang="cs-CZ" sz="2400" dirty="0" smtClean="0"/>
          </a:p>
          <a:p>
            <a:pPr marL="0" indent="0">
              <a:buNone/>
            </a:pPr>
            <a:r>
              <a:rPr lang="cs-CZ" sz="2400" dirty="0" smtClean="0"/>
              <a:t>186 článků</a:t>
            </a:r>
          </a:p>
          <a:p>
            <a:pPr marL="0" indent="0">
              <a:buNone/>
            </a:pPr>
            <a:endParaRPr lang="cs-CZ" sz="2400" b="1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cs-CZ" sz="2800" b="1" dirty="0" smtClean="0">
                <a:solidFill>
                  <a:srgbClr val="0070C0"/>
                </a:solidFill>
              </a:rPr>
              <a:t>První decil            (11%/18%)</a:t>
            </a:r>
          </a:p>
          <a:p>
            <a:pPr marL="0" indent="0">
              <a:buNone/>
            </a:pPr>
            <a:r>
              <a:rPr lang="cs-CZ" sz="2800" b="1" dirty="0" smtClean="0">
                <a:solidFill>
                  <a:srgbClr val="0070C0"/>
                </a:solidFill>
              </a:rPr>
              <a:t>První </a:t>
            </a:r>
            <a:r>
              <a:rPr lang="cs-CZ" sz="2800" b="1" dirty="0" err="1" smtClean="0">
                <a:solidFill>
                  <a:srgbClr val="0070C0"/>
                </a:solidFill>
              </a:rPr>
              <a:t>kvartil</a:t>
            </a:r>
            <a:r>
              <a:rPr lang="cs-CZ" sz="2800" b="1" dirty="0" smtClean="0">
                <a:solidFill>
                  <a:srgbClr val="0070C0"/>
                </a:solidFill>
              </a:rPr>
              <a:t>         (26%/42%)</a:t>
            </a:r>
          </a:p>
          <a:p>
            <a:pPr marL="0" indent="0">
              <a:buNone/>
            </a:pPr>
            <a:r>
              <a:rPr lang="cs-CZ" sz="2800" dirty="0" smtClean="0">
                <a:solidFill>
                  <a:srgbClr val="0070C0"/>
                </a:solidFill>
              </a:rPr>
              <a:t>Druhý </a:t>
            </a:r>
            <a:r>
              <a:rPr lang="cs-CZ" sz="2800" dirty="0" err="1" smtClean="0">
                <a:solidFill>
                  <a:srgbClr val="0070C0"/>
                </a:solidFill>
              </a:rPr>
              <a:t>kvartil</a:t>
            </a:r>
            <a:r>
              <a:rPr lang="cs-CZ" sz="2800" dirty="0" smtClean="0">
                <a:solidFill>
                  <a:srgbClr val="0070C0"/>
                </a:solidFill>
              </a:rPr>
              <a:t>        (26%/32%)</a:t>
            </a:r>
          </a:p>
          <a:p>
            <a:pPr marL="0" indent="0">
              <a:buNone/>
            </a:pPr>
            <a:r>
              <a:rPr lang="cs-CZ" sz="2800" dirty="0" smtClean="0"/>
              <a:t>Třetí </a:t>
            </a:r>
            <a:r>
              <a:rPr lang="cs-CZ" sz="2800" dirty="0" err="1" smtClean="0"/>
              <a:t>kvartil</a:t>
            </a:r>
            <a:r>
              <a:rPr lang="cs-CZ" sz="2800" dirty="0" smtClean="0"/>
              <a:t>            (16%/15%)</a:t>
            </a:r>
          </a:p>
          <a:p>
            <a:pPr marL="0" indent="0">
              <a:buNone/>
            </a:pPr>
            <a:r>
              <a:rPr lang="cs-CZ" sz="2800" b="1" dirty="0" smtClean="0">
                <a:solidFill>
                  <a:srgbClr val="FF0000"/>
                </a:solidFill>
              </a:rPr>
              <a:t>Čtvrtý </a:t>
            </a:r>
            <a:r>
              <a:rPr lang="cs-CZ" sz="2800" b="1" dirty="0" err="1" smtClean="0">
                <a:solidFill>
                  <a:srgbClr val="FF0000"/>
                </a:solidFill>
              </a:rPr>
              <a:t>kvartil</a:t>
            </a:r>
            <a:r>
              <a:rPr lang="cs-CZ" sz="2800" b="1" dirty="0" smtClean="0">
                <a:solidFill>
                  <a:srgbClr val="FF0000"/>
                </a:solidFill>
              </a:rPr>
              <a:t>        (32%/11%) !</a:t>
            </a:r>
          </a:p>
          <a:p>
            <a:pPr marL="0" indent="0">
              <a:buNone/>
            </a:pPr>
            <a:endParaRPr lang="cs-CZ" sz="2400" dirty="0"/>
          </a:p>
        </p:txBody>
      </p:sp>
    </p:spTree>
    <p:extLst>
      <p:ext uri="{BB962C8B-B14F-4D97-AF65-F5344CB8AC3E}">
        <p14:creationId xmlns:p14="http://schemas.microsoft.com/office/powerpoint/2010/main" val="28283045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Other</a:t>
            </a:r>
            <a:r>
              <a:rPr lang="cs-CZ" dirty="0" smtClean="0"/>
              <a:t> </a:t>
            </a:r>
            <a:r>
              <a:rPr lang="cs-CZ" dirty="0" err="1" smtClean="0"/>
              <a:t>Agricultural</a:t>
            </a:r>
            <a:r>
              <a:rPr lang="cs-CZ" dirty="0" smtClean="0"/>
              <a:t> </a:t>
            </a:r>
            <a:r>
              <a:rPr lang="cs-CZ" dirty="0" err="1" smtClean="0"/>
              <a:t>Sciences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 smtClean="0"/>
              <a:t>42 článků</a:t>
            </a:r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decil            (10%/37%)  37%!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 (19%/48%)</a:t>
            </a:r>
          </a:p>
          <a:p>
            <a:pPr marL="0" indent="0">
              <a:buNone/>
            </a:pPr>
            <a:r>
              <a:rPr lang="cs-CZ" dirty="0" smtClean="0"/>
              <a:t>Druhý </a:t>
            </a:r>
            <a:r>
              <a:rPr lang="cs-CZ" dirty="0" err="1" smtClean="0"/>
              <a:t>kvartil</a:t>
            </a:r>
            <a:r>
              <a:rPr lang="cs-CZ" dirty="0" smtClean="0"/>
              <a:t>        (26%/26%)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Třetí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    (7%/14%)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Čtvrtý </a:t>
            </a:r>
            <a:r>
              <a:rPr lang="cs-CZ" b="1" dirty="0" err="1" smtClean="0">
                <a:solidFill>
                  <a:srgbClr val="FF0000"/>
                </a:solidFill>
              </a:rPr>
              <a:t>kvartil</a:t>
            </a:r>
            <a:r>
              <a:rPr lang="cs-CZ" b="1" dirty="0" smtClean="0">
                <a:solidFill>
                  <a:srgbClr val="FF0000"/>
                </a:solidFill>
              </a:rPr>
              <a:t>        (48%/13%) !</a:t>
            </a:r>
            <a:endParaRPr lang="cs-CZ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21291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AIS – </a:t>
            </a:r>
            <a:r>
              <a:rPr lang="cs-CZ" dirty="0" err="1" smtClean="0"/>
              <a:t>Article</a:t>
            </a:r>
            <a:r>
              <a:rPr lang="cs-CZ" dirty="0" smtClean="0"/>
              <a:t> Influence </a:t>
            </a:r>
            <a:r>
              <a:rPr lang="cs-CZ" dirty="0" err="1" smtClean="0"/>
              <a:t>Score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Vhodný postup pro hodnocení </a:t>
            </a:r>
            <a:r>
              <a:rPr lang="cs-CZ" dirty="0"/>
              <a:t>o</a:t>
            </a:r>
            <a:r>
              <a:rPr lang="cs-CZ" dirty="0" smtClean="0"/>
              <a:t>borové skupiny </a:t>
            </a:r>
            <a:r>
              <a:rPr lang="cs-CZ" dirty="0" err="1" smtClean="0"/>
              <a:t>Agricultural</a:t>
            </a:r>
            <a:r>
              <a:rPr lang="cs-CZ" dirty="0" smtClean="0"/>
              <a:t> and </a:t>
            </a:r>
            <a:r>
              <a:rPr lang="cs-CZ" dirty="0" err="1" smtClean="0"/>
              <a:t>Veterinary</a:t>
            </a:r>
            <a:r>
              <a:rPr lang="cs-CZ" dirty="0" smtClean="0"/>
              <a:t> </a:t>
            </a:r>
            <a:r>
              <a:rPr lang="cs-CZ" dirty="0" err="1" smtClean="0"/>
              <a:t>Scinces</a:t>
            </a:r>
            <a:endParaRPr lang="cs-CZ" dirty="0" smtClean="0"/>
          </a:p>
          <a:p>
            <a:r>
              <a:rPr lang="cs-CZ" dirty="0" smtClean="0"/>
              <a:t>Zejména pro publikační výstupy, které jsou výsledkem základního výstupu</a:t>
            </a:r>
          </a:p>
          <a:p>
            <a:r>
              <a:rPr lang="cs-CZ" dirty="0" smtClean="0"/>
              <a:t>Koncepce zemědělského výzkumu </a:t>
            </a:r>
            <a:r>
              <a:rPr lang="cs-CZ" dirty="0" err="1" smtClean="0"/>
              <a:t>Mze</a:t>
            </a:r>
            <a:r>
              <a:rPr lang="cs-CZ" dirty="0" smtClean="0"/>
              <a:t> – uznání „excelence“, či spíše relevance i pro publikace v Q2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2668753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err="1" smtClean="0"/>
              <a:t>Agricultural</a:t>
            </a:r>
            <a:r>
              <a:rPr lang="cs-CZ" dirty="0" smtClean="0"/>
              <a:t> nad </a:t>
            </a:r>
            <a:r>
              <a:rPr lang="cs-CZ" dirty="0" err="1" smtClean="0"/>
              <a:t>Veterinary</a:t>
            </a:r>
            <a:r>
              <a:rPr lang="cs-CZ" dirty="0" smtClean="0"/>
              <a:t> </a:t>
            </a:r>
            <a:r>
              <a:rPr lang="cs-CZ" dirty="0" err="1" smtClean="0"/>
              <a:t>Sciences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Koncepce zemědělského výzkumu </a:t>
            </a:r>
            <a:r>
              <a:rPr lang="cs-CZ" dirty="0" err="1" smtClean="0"/>
              <a:t>Mze</a:t>
            </a:r>
            <a:r>
              <a:rPr lang="cs-CZ" dirty="0" smtClean="0"/>
              <a:t> – uznání „excelence“, či spíše relevance i pro publikace v Q2 </a:t>
            </a:r>
          </a:p>
          <a:p>
            <a:r>
              <a:rPr lang="cs-CZ" dirty="0" smtClean="0"/>
              <a:t>Hodnocení dle AIS je více výběrové, některé obory nemají v Q1 žádný časopis, na rozdíl od hodnocení dle IF</a:t>
            </a:r>
          </a:p>
          <a:p>
            <a:r>
              <a:rPr lang="cs-CZ" dirty="0" smtClean="0"/>
              <a:t>Časopisy ČAZV (11 časopisů, 9 IF) – Plant </a:t>
            </a:r>
            <a:r>
              <a:rPr lang="cs-CZ" dirty="0" err="1" smtClean="0"/>
              <a:t>Soil</a:t>
            </a:r>
            <a:r>
              <a:rPr lang="cs-CZ" dirty="0" smtClean="0"/>
              <a:t> and </a:t>
            </a:r>
            <a:r>
              <a:rPr lang="cs-CZ" dirty="0" err="1" smtClean="0"/>
              <a:t>Environment</a:t>
            </a:r>
            <a:r>
              <a:rPr lang="cs-CZ" dirty="0" smtClean="0"/>
              <a:t> </a:t>
            </a:r>
            <a:r>
              <a:rPr lang="cs-CZ" dirty="0" smtClean="0"/>
              <a:t>(</a:t>
            </a:r>
            <a:r>
              <a:rPr lang="cs-CZ" dirty="0" smtClean="0"/>
              <a:t>IF </a:t>
            </a:r>
            <a:r>
              <a:rPr lang="cs-CZ" dirty="0" smtClean="0"/>
              <a:t>1,421</a:t>
            </a:r>
            <a:r>
              <a:rPr lang="cs-CZ" dirty="0"/>
              <a:t>) </a:t>
            </a:r>
            <a:r>
              <a:rPr lang="cs-CZ" dirty="0" smtClean="0"/>
              <a:t>Q2 dle IF i AIS</a:t>
            </a:r>
            <a:r>
              <a:rPr lang="cs-CZ" dirty="0"/>
              <a:t>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29881180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</TotalTime>
  <Words>707</Words>
  <Application>Microsoft Office PowerPoint</Application>
  <PresentationFormat>Předvádění na obrazovce (4:3)</PresentationFormat>
  <Paragraphs>101</Paragraphs>
  <Slides>17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2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17</vt:i4>
      </vt:variant>
    </vt:vector>
  </HeadingPairs>
  <TitlesOfParts>
    <vt:vector size="20" baseType="lpstr">
      <vt:lpstr>Arial</vt:lpstr>
      <vt:lpstr>Calibri</vt:lpstr>
      <vt:lpstr>Motiv systému Office</vt:lpstr>
      <vt:lpstr>Agricultural and Veterinary Sciences</vt:lpstr>
      <vt:lpstr>Agricultural and Veterinary Sciences</vt:lpstr>
      <vt:lpstr>Africulture, Forestry and Fisheries</vt:lpstr>
      <vt:lpstr>Animal and Dairy Science</vt:lpstr>
      <vt:lpstr>Veterinary Sciences</vt:lpstr>
      <vt:lpstr>Agricultural Biotechnology</vt:lpstr>
      <vt:lpstr>Other Agricultural Sciences</vt:lpstr>
      <vt:lpstr>AIS – Article Influence Score</vt:lpstr>
      <vt:lpstr>Agricultural nad Veterinary Sciences</vt:lpstr>
      <vt:lpstr>Hodnocení výzkumných organizací dle bibliometrické analýzy</vt:lpstr>
      <vt:lpstr>Hodnocení výzkumných organizací dle bibliometrické analýzy</vt:lpstr>
      <vt:lpstr>Hodnocení výzkumných organizací dle bibliometrické analýzy</vt:lpstr>
      <vt:lpstr>Hodnocení výzkumných organizací dle bibliometrické analýzy</vt:lpstr>
      <vt:lpstr>Zařazení časopisů dle odbornosti</vt:lpstr>
      <vt:lpstr>BA dle SCOPUS</vt:lpstr>
      <vt:lpstr>Hodnocení nebibliometrických výsledků</vt:lpstr>
      <vt:lpstr>Prezentace aplikace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Agricultural and Veterinary Sciences</dc:title>
  <dc:creator>Radim</dc:creator>
  <cp:lastModifiedBy>Vácha Radim</cp:lastModifiedBy>
  <cp:revision>12</cp:revision>
  <dcterms:created xsi:type="dcterms:W3CDTF">2018-03-20T08:38:06Z</dcterms:created>
  <dcterms:modified xsi:type="dcterms:W3CDTF">2018-06-27T08:23:51Z</dcterms:modified>
</cp:coreProperties>
</file>

<file path=docProps/thumbnail.jpeg>
</file>