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7"/>
  </p:notesMasterIdLst>
  <p:sldIdLst>
    <p:sldId id="303" r:id="rId2"/>
    <p:sldId id="305" r:id="rId3"/>
    <p:sldId id="304" r:id="rId4"/>
    <p:sldId id="307" r:id="rId5"/>
    <p:sldId id="306" r:id="rId6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holová Kateřina" initials="MK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72" autoAdjust="0"/>
    <p:restoredTop sz="94660"/>
  </p:normalViewPr>
  <p:slideViewPr>
    <p:cSldViewPr>
      <p:cViewPr>
        <p:scale>
          <a:sx n="90" d="100"/>
          <a:sy n="90" d="100"/>
        </p:scale>
        <p:origin x="-628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720099-1F64-46E6-B967-FDA4B0B26C85}" type="datetimeFigureOut">
              <a:rPr lang="cs-CZ" smtClean="0"/>
              <a:pPr/>
              <a:t>21. 9. 2017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F14E31-EF01-4672-8D44-95846F0440B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8568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délník 3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543072" y="4500570"/>
            <a:ext cx="6457952" cy="1214446"/>
          </a:xfrm>
        </p:spPr>
        <p:txBody>
          <a:bodyPr/>
          <a:lstStyle>
            <a:lvl1pPr algn="r">
              <a:defRPr sz="32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 dirty="0"/>
          </a:p>
        </p:txBody>
      </p:sp>
      <p:sp>
        <p:nvSpPr>
          <p:cNvPr id="31" name="Obdélník 30"/>
          <p:cNvSpPr/>
          <p:nvPr/>
        </p:nvSpPr>
        <p:spPr>
          <a:xfrm>
            <a:off x="8143900" y="6500834"/>
            <a:ext cx="485772" cy="357166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Zástupný symbol pro číslo snímku 22"/>
          <p:cNvSpPr txBox="1">
            <a:spLocks/>
          </p:cNvSpPr>
          <p:nvPr/>
        </p:nvSpPr>
        <p:spPr>
          <a:xfrm>
            <a:off x="8072462" y="6500834"/>
            <a:ext cx="609600" cy="357190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08ED30-CFE6-459E-AD67-AB1966F0D5BD}" type="slidenum">
              <a:rPr kumimoji="0" lang="cs-CZ" sz="1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1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6" name="Obrázek 35" descr="logo_titul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2071678"/>
            <a:ext cx="6643734" cy="10825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3429024" cy="500066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1DB86F2-0B33-4B88-BABD-07B4E65788A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3" name="Zástupný symbol pro text 12"/>
          <p:cNvSpPr>
            <a:spLocks noGrp="1"/>
          </p:cNvSpPr>
          <p:nvPr>
            <p:ph idx="1"/>
          </p:nvPr>
        </p:nvSpPr>
        <p:spPr>
          <a:xfrm>
            <a:off x="457200" y="2000240"/>
            <a:ext cx="8186766" cy="40005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délník 26"/>
          <p:cNvSpPr/>
          <p:nvPr/>
        </p:nvSpPr>
        <p:spPr>
          <a:xfrm>
            <a:off x="8143900" y="6500834"/>
            <a:ext cx="485772" cy="357166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2000240"/>
            <a:ext cx="8186766" cy="40005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dirty="0" smtClean="0"/>
              <a:t>Klepnutím lze upravit styly předlohy textu.</a:t>
            </a:r>
          </a:p>
          <a:p>
            <a:pPr lvl="1" eaLnBrk="1" latinLnBrk="0" hangingPunct="1"/>
            <a:r>
              <a:rPr kumimoji="0" lang="cs-CZ" dirty="0" smtClean="0"/>
              <a:t>Druhá úroveň</a:t>
            </a:r>
          </a:p>
          <a:p>
            <a:pPr lvl="2" eaLnBrk="1" latinLnBrk="0" hangingPunct="1"/>
            <a:r>
              <a:rPr kumimoji="0" lang="cs-CZ" dirty="0" smtClean="0"/>
              <a:t>Třetí úroveň</a:t>
            </a:r>
          </a:p>
          <a:p>
            <a:pPr lvl="3" eaLnBrk="1" latinLnBrk="0" hangingPunct="1"/>
            <a:r>
              <a:rPr kumimoji="0" lang="cs-CZ" dirty="0" smtClean="0"/>
              <a:t>Čtvrtá úroveň</a:t>
            </a:r>
          </a:p>
          <a:p>
            <a:pPr lvl="4" eaLnBrk="1" latinLnBrk="0" hangingPunct="1"/>
            <a:r>
              <a:rPr kumimoji="0" lang="cs-CZ" dirty="0" smtClean="0"/>
              <a:t>Pátá úroveň</a:t>
            </a:r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072462" y="6500834"/>
            <a:ext cx="609600" cy="35719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chemeClr val="tx1"/>
                </a:solidFill>
              </a:defRPr>
            </a:lvl1pPr>
          </a:lstStyle>
          <a:p>
            <a:fld id="{31DB86F2-0B33-4B88-BABD-07B4E65788A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28596" y="428604"/>
            <a:ext cx="6715172" cy="50006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cs-CZ" dirty="0" err="1" smtClean="0"/>
              <a:t>Titulka</a:t>
            </a:r>
            <a:endParaRPr kumimoji="0" lang="en-US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57158" y="6500834"/>
            <a:ext cx="5500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600" kern="1200" baseline="300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Sekce místopředsedy vlády pro vědu, výzkum a inovace | www.</a:t>
            </a:r>
            <a:r>
              <a:rPr lang="cs-CZ" sz="1600" kern="1200" baseline="3000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vyzkum.cz</a:t>
            </a:r>
            <a:endParaRPr lang="cs-CZ" sz="11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0" name="Přímá spojovací čára 29"/>
          <p:cNvCxnSpPr/>
          <p:nvPr/>
        </p:nvCxnSpPr>
        <p:spPr>
          <a:xfrm rot="10800000">
            <a:off x="428596" y="6500834"/>
            <a:ext cx="7429552" cy="1588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Obrázek 8" descr="linka_logo_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17265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2400" b="1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Czech – </a:t>
            </a:r>
            <a:r>
              <a:rPr lang="cs-CZ" dirty="0" err="1" smtClean="0"/>
              <a:t>German</a:t>
            </a:r>
            <a:r>
              <a:rPr lang="cs-CZ" dirty="0" smtClean="0"/>
              <a:t> </a:t>
            </a:r>
            <a:r>
              <a:rPr lang="cs-CZ" dirty="0" err="1" smtClean="0"/>
              <a:t>strategic</a:t>
            </a:r>
            <a:r>
              <a:rPr lang="cs-CZ" dirty="0" smtClean="0"/>
              <a:t> dialog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DB86F2-0B33-4B88-BABD-07B4E65788AD}" type="slidenum">
              <a:rPr lang="cs-CZ" smtClean="0"/>
              <a:pPr/>
              <a:t>1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772816"/>
            <a:ext cx="8186766" cy="4227952"/>
          </a:xfrm>
        </p:spPr>
        <p:txBody>
          <a:bodyPr>
            <a:normAutofit lnSpcReduction="10000"/>
          </a:bodyPr>
          <a:lstStyle/>
          <a:p>
            <a:pPr lvl="0">
              <a:buClrTx/>
              <a:buFont typeface="Wingdings" pitchFamily="2" charset="2"/>
              <a:buChar char="q"/>
            </a:pPr>
            <a:r>
              <a:rPr lang="cs-CZ" b="1" dirty="0" smtClean="0"/>
              <a:t>Czech – </a:t>
            </a:r>
            <a:r>
              <a:rPr lang="cs-CZ" b="1" dirty="0" err="1" smtClean="0"/>
              <a:t>German</a:t>
            </a:r>
            <a:r>
              <a:rPr lang="cs-CZ" b="1" dirty="0" smtClean="0"/>
              <a:t> </a:t>
            </a:r>
            <a:r>
              <a:rPr lang="cs-CZ" b="1" dirty="0" err="1" smtClean="0"/>
              <a:t>Strategic</a:t>
            </a:r>
            <a:r>
              <a:rPr lang="cs-CZ" b="1" dirty="0" smtClean="0"/>
              <a:t> Dialog</a:t>
            </a:r>
            <a:endParaRPr lang="cs-CZ" dirty="0" smtClean="0"/>
          </a:p>
          <a:p>
            <a:pPr lvl="1">
              <a:buClrTx/>
              <a:buFont typeface="Wingdings" pitchFamily="2" charset="2"/>
              <a:buChar char="q"/>
            </a:pPr>
            <a:r>
              <a:rPr lang="cs-CZ" dirty="0" err="1" smtClean="0"/>
              <a:t>Berlin</a:t>
            </a:r>
            <a:r>
              <a:rPr lang="cs-CZ" dirty="0" smtClean="0"/>
              <a:t>, 03. 07. 2015</a:t>
            </a:r>
          </a:p>
          <a:p>
            <a:pPr lvl="1">
              <a:buClrTx/>
              <a:buFont typeface="Wingdings" pitchFamily="2" charset="2"/>
              <a:buChar char="q"/>
            </a:pPr>
            <a:r>
              <a:rPr lang="cs-CZ" dirty="0" err="1" smtClean="0"/>
              <a:t>Frame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</a:p>
          <a:p>
            <a:pPr lvl="2">
              <a:buClrTx/>
              <a:buFont typeface="Wingdings" pitchFamily="2" charset="2"/>
              <a:buChar char="q"/>
            </a:pPr>
            <a:r>
              <a:rPr lang="cs-CZ" dirty="0" smtClean="0"/>
              <a:t>Dialog and </a:t>
            </a:r>
            <a:r>
              <a:rPr lang="cs-CZ" dirty="0" err="1" smtClean="0"/>
              <a:t>partnership</a:t>
            </a:r>
            <a:endParaRPr lang="cs-CZ" dirty="0" smtClean="0"/>
          </a:p>
          <a:p>
            <a:pPr lvl="2">
              <a:buClrTx/>
              <a:buFont typeface="Wingdings" pitchFamily="2" charset="2"/>
              <a:buChar char="q"/>
            </a:pPr>
            <a:r>
              <a:rPr lang="cs-CZ" dirty="0" err="1" smtClean="0"/>
              <a:t>Bilateral</a:t>
            </a:r>
            <a:r>
              <a:rPr lang="cs-CZ" dirty="0" smtClean="0"/>
              <a:t> </a:t>
            </a:r>
            <a:r>
              <a:rPr lang="cs-CZ" dirty="0" err="1" smtClean="0"/>
              <a:t>cooperation</a:t>
            </a:r>
            <a:r>
              <a:rPr lang="cs-CZ" dirty="0" smtClean="0"/>
              <a:t> in </a:t>
            </a:r>
            <a:r>
              <a:rPr lang="cs-CZ" dirty="0" err="1" smtClean="0"/>
              <a:t>specific</a:t>
            </a:r>
            <a:r>
              <a:rPr lang="cs-CZ" dirty="0" smtClean="0"/>
              <a:t> </a:t>
            </a:r>
            <a:r>
              <a:rPr lang="cs-CZ" dirty="0" err="1" smtClean="0"/>
              <a:t>fields</a:t>
            </a:r>
            <a:r>
              <a:rPr lang="cs-CZ" dirty="0" smtClean="0"/>
              <a:t>, </a:t>
            </a:r>
            <a:r>
              <a:rPr lang="cs-CZ" dirty="0" err="1" smtClean="0"/>
              <a:t>identified</a:t>
            </a:r>
            <a:r>
              <a:rPr lang="cs-CZ" dirty="0" smtClean="0"/>
              <a:t> by </a:t>
            </a:r>
            <a:r>
              <a:rPr lang="cs-CZ" dirty="0" err="1" smtClean="0"/>
              <a:t>both</a:t>
            </a:r>
            <a:r>
              <a:rPr lang="cs-CZ" dirty="0" smtClean="0"/>
              <a:t> </a:t>
            </a:r>
            <a:r>
              <a:rPr lang="cs-CZ" dirty="0" err="1" smtClean="0"/>
              <a:t>countries</a:t>
            </a:r>
            <a:r>
              <a:rPr lang="cs-CZ" dirty="0" smtClean="0"/>
              <a:t> as a </a:t>
            </a:r>
            <a:r>
              <a:rPr lang="cs-CZ" dirty="0" err="1" smtClean="0"/>
              <a:t>subject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joint </a:t>
            </a:r>
            <a:r>
              <a:rPr lang="cs-CZ" dirty="0" err="1" smtClean="0"/>
              <a:t>interest</a:t>
            </a:r>
            <a:endParaRPr lang="cs-CZ" dirty="0" smtClean="0"/>
          </a:p>
          <a:p>
            <a:pPr lvl="1">
              <a:buClrTx/>
              <a:buFont typeface="Wingdings" pitchFamily="2" charset="2"/>
              <a:buChar char="q"/>
            </a:pPr>
            <a:r>
              <a:rPr lang="cs-CZ" dirty="0" smtClean="0"/>
              <a:t>9 </a:t>
            </a:r>
            <a:r>
              <a:rPr lang="cs-CZ" dirty="0" err="1" smtClean="0"/>
              <a:t>working</a:t>
            </a:r>
            <a:r>
              <a:rPr lang="cs-CZ" dirty="0" smtClean="0"/>
              <a:t> </a:t>
            </a:r>
            <a:r>
              <a:rPr lang="cs-CZ" dirty="0" err="1" smtClean="0"/>
              <a:t>groups</a:t>
            </a:r>
            <a:endParaRPr lang="cs-CZ" dirty="0" smtClean="0"/>
          </a:p>
          <a:p>
            <a:pPr lvl="0">
              <a:buClrTx/>
              <a:buFont typeface="Wingdings" pitchFamily="2" charset="2"/>
              <a:buChar char="q"/>
            </a:pPr>
            <a:r>
              <a:rPr lang="cs-CZ" b="1" dirty="0" err="1" smtClean="0"/>
              <a:t>Working</a:t>
            </a:r>
            <a:r>
              <a:rPr lang="cs-CZ" b="1" dirty="0" smtClean="0"/>
              <a:t> Group 4 „</a:t>
            </a:r>
            <a:r>
              <a:rPr lang="cs-CZ" b="1" dirty="0" err="1" smtClean="0"/>
              <a:t>Research</a:t>
            </a:r>
            <a:r>
              <a:rPr lang="cs-CZ" b="1" dirty="0" smtClean="0"/>
              <a:t>“ – </a:t>
            </a:r>
            <a:r>
              <a:rPr lang="cs-CZ" b="1" dirty="0" err="1" smtClean="0"/>
              <a:t>three</a:t>
            </a:r>
            <a:r>
              <a:rPr lang="cs-CZ" b="1" dirty="0" smtClean="0"/>
              <a:t> </a:t>
            </a:r>
            <a:r>
              <a:rPr lang="cs-CZ" b="1" dirty="0" err="1" smtClean="0"/>
              <a:t>aims</a:t>
            </a:r>
            <a:r>
              <a:rPr lang="cs-CZ" b="1" dirty="0" smtClean="0"/>
              <a:t> </a:t>
            </a:r>
            <a:r>
              <a:rPr lang="cs-CZ" b="1" dirty="0" err="1" smtClean="0"/>
              <a:t>of</a:t>
            </a:r>
            <a:r>
              <a:rPr lang="cs-CZ" b="1" dirty="0" smtClean="0"/>
              <a:t> </a:t>
            </a:r>
            <a:r>
              <a:rPr lang="cs-CZ" b="1" dirty="0" err="1" smtClean="0"/>
              <a:t>bilateral</a:t>
            </a:r>
            <a:r>
              <a:rPr lang="cs-CZ" b="1" dirty="0" smtClean="0"/>
              <a:t> </a:t>
            </a:r>
            <a:r>
              <a:rPr lang="cs-CZ" b="1" dirty="0" err="1" smtClean="0"/>
              <a:t>cooperation</a:t>
            </a:r>
            <a:endParaRPr lang="cs-CZ" b="1" dirty="0" smtClean="0"/>
          </a:p>
          <a:p>
            <a:pPr lvl="1">
              <a:buClrTx/>
              <a:buFont typeface="Wingdings" pitchFamily="2" charset="2"/>
              <a:buChar char="q"/>
            </a:pPr>
            <a:r>
              <a:rPr lang="cs-CZ" dirty="0" err="1" smtClean="0"/>
              <a:t>Cooperation</a:t>
            </a:r>
            <a:r>
              <a:rPr lang="cs-CZ" dirty="0" smtClean="0"/>
              <a:t> </a:t>
            </a:r>
            <a:r>
              <a:rPr lang="cs-CZ" dirty="0" err="1" smtClean="0"/>
              <a:t>at</a:t>
            </a:r>
            <a:r>
              <a:rPr lang="cs-CZ" dirty="0" smtClean="0"/>
              <a:t> </a:t>
            </a:r>
            <a:r>
              <a:rPr lang="cs-CZ" dirty="0" err="1" smtClean="0"/>
              <a:t>European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r>
              <a:rPr lang="cs-CZ" dirty="0" smtClean="0"/>
              <a:t> (</a:t>
            </a:r>
            <a:r>
              <a:rPr lang="cs-CZ" dirty="0" err="1" smtClean="0"/>
              <a:t>framework</a:t>
            </a:r>
            <a:r>
              <a:rPr lang="cs-CZ" dirty="0" smtClean="0"/>
              <a:t> </a:t>
            </a:r>
            <a:r>
              <a:rPr lang="cs-CZ" dirty="0" err="1" smtClean="0"/>
              <a:t>programm</a:t>
            </a:r>
            <a:r>
              <a:rPr lang="cs-CZ" dirty="0" smtClean="0"/>
              <a:t>, …) </a:t>
            </a:r>
          </a:p>
          <a:p>
            <a:pPr lvl="1">
              <a:buClrTx/>
              <a:buFont typeface="Wingdings" pitchFamily="2" charset="2"/>
              <a:buChar char="q"/>
            </a:pPr>
            <a:r>
              <a:rPr lang="cs-CZ" dirty="0" err="1"/>
              <a:t>C</a:t>
            </a:r>
            <a:r>
              <a:rPr lang="cs-CZ" dirty="0" err="1" smtClean="0"/>
              <a:t>ooperation</a:t>
            </a:r>
            <a:r>
              <a:rPr lang="cs-CZ" dirty="0" smtClean="0"/>
              <a:t> in </a:t>
            </a:r>
            <a:r>
              <a:rPr lang="cs-CZ" dirty="0" err="1" smtClean="0"/>
              <a:t>applied</a:t>
            </a:r>
            <a:r>
              <a:rPr lang="cs-CZ" dirty="0" smtClean="0"/>
              <a:t> </a:t>
            </a:r>
            <a:r>
              <a:rPr lang="cs-CZ" dirty="0" err="1" smtClean="0"/>
              <a:t>research</a:t>
            </a:r>
            <a:endParaRPr lang="cs-CZ" dirty="0" smtClean="0"/>
          </a:p>
          <a:p>
            <a:pPr lvl="1">
              <a:buClrTx/>
              <a:buFont typeface="Wingdings" pitchFamily="2" charset="2"/>
              <a:buChar char="q"/>
            </a:pPr>
            <a:r>
              <a:rPr lang="cs-CZ" dirty="0" err="1" smtClean="0"/>
              <a:t>Research</a:t>
            </a:r>
            <a:r>
              <a:rPr lang="cs-CZ" dirty="0" smtClean="0"/>
              <a:t> </a:t>
            </a:r>
            <a:r>
              <a:rPr lang="cs-CZ" dirty="0" err="1" smtClean="0"/>
              <a:t>infrastructures</a:t>
            </a:r>
            <a:r>
              <a:rPr lang="cs-CZ" dirty="0" smtClean="0"/>
              <a:t>, joint </a:t>
            </a:r>
            <a:r>
              <a:rPr lang="cs-CZ" dirty="0" err="1" smtClean="0"/>
              <a:t>research</a:t>
            </a:r>
            <a:r>
              <a:rPr lang="cs-CZ" dirty="0" smtClean="0"/>
              <a:t> </a:t>
            </a:r>
            <a:r>
              <a:rPr lang="cs-CZ" dirty="0" err="1" smtClean="0"/>
              <a:t>structures</a:t>
            </a:r>
            <a:endParaRPr lang="cs-CZ" dirty="0" smtClean="0"/>
          </a:p>
          <a:p>
            <a:pPr marL="0" lvl="0" indent="0">
              <a:buClrTx/>
              <a:buNone/>
            </a:pPr>
            <a:endParaRPr lang="cs-CZ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Czech – </a:t>
            </a:r>
            <a:r>
              <a:rPr lang="cs-CZ" dirty="0" err="1" smtClean="0"/>
              <a:t>Frauhofer</a:t>
            </a:r>
            <a:r>
              <a:rPr lang="cs-CZ" dirty="0" smtClean="0"/>
              <a:t> </a:t>
            </a:r>
            <a:r>
              <a:rPr lang="cs-CZ" dirty="0" err="1" smtClean="0"/>
              <a:t>Cooperation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DB86F2-0B33-4B88-BABD-07B4E65788AD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Oct</a:t>
            </a:r>
            <a:r>
              <a:rPr lang="cs-CZ" dirty="0" smtClean="0"/>
              <a:t> 2016 – 1th Memorandum on </a:t>
            </a:r>
            <a:r>
              <a:rPr lang="cs-CZ" dirty="0" err="1" smtClean="0"/>
              <a:t>cooperation</a:t>
            </a:r>
            <a:r>
              <a:rPr lang="cs-CZ" dirty="0" smtClean="0"/>
              <a:t> </a:t>
            </a:r>
            <a:r>
              <a:rPr lang="cs-CZ" dirty="0" err="1" smtClean="0"/>
              <a:t>between</a:t>
            </a:r>
            <a:r>
              <a:rPr lang="cs-CZ" dirty="0" smtClean="0"/>
              <a:t> RDI </a:t>
            </a:r>
            <a:r>
              <a:rPr lang="cs-CZ" dirty="0" err="1" smtClean="0"/>
              <a:t>Council</a:t>
            </a:r>
            <a:r>
              <a:rPr lang="cs-CZ" dirty="0" smtClean="0"/>
              <a:t> and </a:t>
            </a:r>
            <a:r>
              <a:rPr lang="cs-CZ" dirty="0" err="1" smtClean="0"/>
              <a:t>Fraunhofer</a:t>
            </a:r>
            <a:r>
              <a:rPr lang="cs-CZ" dirty="0" smtClean="0"/>
              <a:t> </a:t>
            </a:r>
            <a:r>
              <a:rPr lang="cs-CZ" dirty="0" err="1" smtClean="0"/>
              <a:t>Gesellschaft</a:t>
            </a:r>
            <a:endParaRPr lang="cs-CZ" dirty="0" smtClean="0"/>
          </a:p>
          <a:p>
            <a:r>
              <a:rPr lang="cs-CZ" dirty="0" err="1" smtClean="0"/>
              <a:t>Oct</a:t>
            </a:r>
            <a:r>
              <a:rPr lang="cs-CZ" dirty="0" smtClean="0"/>
              <a:t> 2016 – </a:t>
            </a:r>
            <a:r>
              <a:rPr lang="cs-CZ" dirty="0" err="1" smtClean="0"/>
              <a:t>Fraunhofer</a:t>
            </a:r>
            <a:r>
              <a:rPr lang="cs-CZ" dirty="0" smtClean="0"/>
              <a:t> </a:t>
            </a:r>
            <a:r>
              <a:rPr lang="cs-CZ" dirty="0" err="1" smtClean="0"/>
              <a:t>Day</a:t>
            </a:r>
            <a:r>
              <a:rPr lang="cs-CZ" dirty="0" smtClean="0"/>
              <a:t> in Prague</a:t>
            </a:r>
          </a:p>
          <a:p>
            <a:r>
              <a:rPr lang="cs-CZ" b="1" dirty="0" smtClean="0"/>
              <a:t>May 2017 – 2nd Memorandum on Czech-</a:t>
            </a:r>
            <a:r>
              <a:rPr lang="cs-CZ" b="1" dirty="0" err="1" smtClean="0"/>
              <a:t>Fraunhofer</a:t>
            </a:r>
            <a:r>
              <a:rPr lang="cs-CZ" b="1" dirty="0" smtClean="0"/>
              <a:t> </a:t>
            </a:r>
            <a:r>
              <a:rPr lang="cs-CZ" b="1" dirty="0" err="1" smtClean="0"/>
              <a:t>Forum</a:t>
            </a:r>
            <a:endParaRPr lang="cs-CZ" b="1" dirty="0" smtClean="0"/>
          </a:p>
          <a:p>
            <a:r>
              <a:rPr lang="cs-CZ" dirty="0" smtClean="0"/>
              <a:t>May 2017 – Memorandum on </a:t>
            </a:r>
            <a:r>
              <a:rPr lang="cs-CZ" dirty="0" err="1" smtClean="0"/>
              <a:t>cooperation</a:t>
            </a:r>
            <a:r>
              <a:rPr lang="cs-CZ" dirty="0" smtClean="0"/>
              <a:t> </a:t>
            </a:r>
            <a:r>
              <a:rPr lang="cs-CZ" dirty="0" err="1" smtClean="0"/>
              <a:t>between</a:t>
            </a:r>
            <a:r>
              <a:rPr lang="cs-CZ" dirty="0" smtClean="0"/>
              <a:t> Czech </a:t>
            </a:r>
            <a:r>
              <a:rPr lang="cs-CZ" dirty="0" err="1" smtClean="0"/>
              <a:t>Academy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Sciences</a:t>
            </a:r>
            <a:r>
              <a:rPr lang="cs-CZ" dirty="0" smtClean="0"/>
              <a:t> and </a:t>
            </a:r>
            <a:r>
              <a:rPr lang="cs-CZ" dirty="0" err="1" smtClean="0"/>
              <a:t>FhG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69934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Czech – </a:t>
            </a:r>
            <a:r>
              <a:rPr lang="cs-CZ" dirty="0" err="1" smtClean="0"/>
              <a:t>Fraunhofer</a:t>
            </a:r>
            <a:r>
              <a:rPr lang="cs-CZ" dirty="0" smtClean="0"/>
              <a:t> </a:t>
            </a:r>
            <a:r>
              <a:rPr lang="cs-CZ" dirty="0" err="1" smtClean="0"/>
              <a:t>Forum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DB86F2-0B33-4B88-BABD-07B4E65788AD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One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activities</a:t>
            </a:r>
            <a:r>
              <a:rPr lang="cs-CZ" dirty="0" smtClean="0"/>
              <a:t> </a:t>
            </a:r>
            <a:r>
              <a:rPr lang="cs-CZ" dirty="0" err="1" smtClean="0"/>
              <a:t>under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Czech – </a:t>
            </a:r>
            <a:r>
              <a:rPr lang="cs-CZ" dirty="0" err="1" smtClean="0"/>
              <a:t>German</a:t>
            </a:r>
            <a:r>
              <a:rPr lang="cs-CZ" dirty="0" smtClean="0"/>
              <a:t> Dialog</a:t>
            </a:r>
          </a:p>
          <a:p>
            <a:r>
              <a:rPr lang="cs-CZ" dirty="0" err="1" smtClean="0"/>
              <a:t>Focussed</a:t>
            </a:r>
            <a:r>
              <a:rPr lang="cs-CZ" dirty="0" smtClean="0"/>
              <a:t> on </a:t>
            </a:r>
            <a:r>
              <a:rPr lang="cs-CZ" dirty="0" err="1" smtClean="0"/>
              <a:t>key</a:t>
            </a:r>
            <a:r>
              <a:rPr lang="cs-CZ" dirty="0" smtClean="0"/>
              <a:t> role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applied</a:t>
            </a:r>
            <a:r>
              <a:rPr lang="cs-CZ" dirty="0" smtClean="0"/>
              <a:t> </a:t>
            </a:r>
            <a:r>
              <a:rPr lang="cs-CZ" dirty="0" err="1" smtClean="0"/>
              <a:t>research</a:t>
            </a:r>
            <a:r>
              <a:rPr lang="cs-CZ" dirty="0" smtClean="0"/>
              <a:t> in </a:t>
            </a:r>
            <a:r>
              <a:rPr lang="cs-CZ" dirty="0" err="1" smtClean="0"/>
              <a:t>economic</a:t>
            </a:r>
            <a:r>
              <a:rPr lang="cs-CZ" dirty="0" smtClean="0"/>
              <a:t> and </a:t>
            </a:r>
            <a:r>
              <a:rPr lang="cs-CZ" dirty="0" err="1" smtClean="0"/>
              <a:t>industrial</a:t>
            </a:r>
            <a:r>
              <a:rPr lang="cs-CZ" dirty="0" smtClean="0"/>
              <a:t> </a:t>
            </a:r>
            <a:r>
              <a:rPr lang="cs-CZ" dirty="0" err="1" smtClean="0"/>
              <a:t>development</a:t>
            </a:r>
            <a:endParaRPr lang="cs-CZ" dirty="0" smtClean="0"/>
          </a:p>
          <a:p>
            <a:r>
              <a:rPr lang="cs-CZ" dirty="0" err="1" smtClean="0"/>
              <a:t>Main</a:t>
            </a:r>
            <a:r>
              <a:rPr lang="cs-CZ" dirty="0" smtClean="0"/>
              <a:t> </a:t>
            </a:r>
            <a:r>
              <a:rPr lang="cs-CZ" dirty="0" err="1" smtClean="0"/>
              <a:t>targets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Forum</a:t>
            </a:r>
            <a:endParaRPr lang="cs-CZ" dirty="0" smtClean="0"/>
          </a:p>
          <a:p>
            <a:pPr lvl="1"/>
            <a:r>
              <a:rPr lang="cs-CZ" dirty="0" smtClean="0"/>
              <a:t>Long term </a:t>
            </a:r>
            <a:r>
              <a:rPr lang="cs-CZ" dirty="0" err="1" smtClean="0"/>
              <a:t>steering</a:t>
            </a:r>
            <a:r>
              <a:rPr lang="cs-CZ" dirty="0" smtClean="0"/>
              <a:t> and management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Czech – </a:t>
            </a:r>
            <a:r>
              <a:rPr lang="cs-CZ" dirty="0" err="1" smtClean="0"/>
              <a:t>Fraunhofer</a:t>
            </a:r>
            <a:r>
              <a:rPr lang="cs-CZ" dirty="0" smtClean="0"/>
              <a:t> </a:t>
            </a:r>
            <a:r>
              <a:rPr lang="cs-CZ" dirty="0" err="1" smtClean="0"/>
              <a:t>cooperation</a:t>
            </a:r>
            <a:r>
              <a:rPr lang="cs-CZ" dirty="0" smtClean="0"/>
              <a:t> (H2020+, ESIF 2020+ </a:t>
            </a:r>
            <a:r>
              <a:rPr lang="cs-CZ" dirty="0" err="1" smtClean="0"/>
              <a:t>etc</a:t>
            </a:r>
            <a:r>
              <a:rPr lang="cs-CZ" dirty="0" smtClean="0"/>
              <a:t>.)</a:t>
            </a:r>
          </a:p>
          <a:p>
            <a:pPr lvl="1"/>
            <a:r>
              <a:rPr lang="cs-CZ" dirty="0" err="1" smtClean="0"/>
              <a:t>Fraunhofer</a:t>
            </a:r>
            <a:r>
              <a:rPr lang="cs-CZ" dirty="0" smtClean="0"/>
              <a:t> Project </a:t>
            </a:r>
            <a:r>
              <a:rPr lang="cs-CZ" dirty="0" err="1" smtClean="0"/>
              <a:t>Centres</a:t>
            </a:r>
            <a:r>
              <a:rPr lang="cs-CZ" dirty="0" smtClean="0"/>
              <a:t> and </a:t>
            </a:r>
            <a:r>
              <a:rPr lang="cs-CZ" dirty="0" err="1" smtClean="0"/>
              <a:t>institutionalised</a:t>
            </a:r>
            <a:r>
              <a:rPr lang="cs-CZ" dirty="0" smtClean="0"/>
              <a:t> </a:t>
            </a:r>
            <a:r>
              <a:rPr lang="cs-CZ" dirty="0" err="1" smtClean="0"/>
              <a:t>cooperation</a:t>
            </a:r>
            <a:r>
              <a:rPr lang="cs-CZ" dirty="0" smtClean="0"/>
              <a:t> </a:t>
            </a:r>
            <a:r>
              <a:rPr lang="cs-CZ" dirty="0" smtClean="0"/>
              <a:t>in a long-term </a:t>
            </a:r>
            <a:r>
              <a:rPr lang="cs-CZ" dirty="0" err="1" smtClean="0"/>
              <a:t>perspective</a:t>
            </a:r>
            <a:endParaRPr lang="cs-CZ" dirty="0" smtClean="0"/>
          </a:p>
          <a:p>
            <a:pPr lvl="1"/>
            <a:r>
              <a:rPr lang="cs-CZ" dirty="0" err="1" smtClean="0"/>
              <a:t>Projects</a:t>
            </a:r>
            <a:r>
              <a:rPr lang="cs-CZ" dirty="0" smtClean="0"/>
              <a:t> in </a:t>
            </a:r>
            <a:r>
              <a:rPr lang="cs-CZ" dirty="0" err="1" smtClean="0"/>
              <a:t>applied</a:t>
            </a:r>
            <a:r>
              <a:rPr lang="cs-CZ" dirty="0" smtClean="0"/>
              <a:t> </a:t>
            </a:r>
            <a:r>
              <a:rPr lang="cs-CZ" dirty="0" err="1" smtClean="0"/>
              <a:t>research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Czech and </a:t>
            </a:r>
            <a:r>
              <a:rPr lang="cs-CZ" dirty="0" err="1" smtClean="0"/>
              <a:t>German</a:t>
            </a:r>
            <a:r>
              <a:rPr lang="cs-CZ" dirty="0" smtClean="0"/>
              <a:t> </a:t>
            </a:r>
            <a:r>
              <a:rPr lang="cs-CZ" dirty="0" err="1" smtClean="0"/>
              <a:t>partners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66372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/>
          <p:cNvSpPr/>
          <p:nvPr/>
        </p:nvSpPr>
        <p:spPr>
          <a:xfrm>
            <a:off x="2843808" y="4005064"/>
            <a:ext cx="554461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323528" y="1651814"/>
            <a:ext cx="6912768" cy="17771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Structure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Czech – </a:t>
            </a:r>
            <a:r>
              <a:rPr lang="cs-CZ" dirty="0" err="1" smtClean="0"/>
              <a:t>Fraunhofer</a:t>
            </a:r>
            <a:r>
              <a:rPr lang="cs-CZ" dirty="0" smtClean="0"/>
              <a:t> </a:t>
            </a:r>
            <a:r>
              <a:rPr lang="cs-CZ" dirty="0" err="1" smtClean="0"/>
              <a:t>cooperation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DB86F2-0B33-4B88-BABD-07B4E65788AD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323528" y="1651814"/>
            <a:ext cx="49858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/>
              <a:t>Czech – </a:t>
            </a:r>
            <a:r>
              <a:rPr lang="cs-CZ" sz="2800" b="1" dirty="0" err="1" smtClean="0"/>
              <a:t>German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Strategic</a:t>
            </a:r>
            <a:r>
              <a:rPr lang="cs-CZ" sz="2800" b="1" dirty="0" smtClean="0"/>
              <a:t> Dialog</a:t>
            </a:r>
            <a:endParaRPr lang="cs-CZ" sz="28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1043608" y="2204864"/>
            <a:ext cx="44499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err="1" smtClean="0"/>
              <a:t>Working</a:t>
            </a:r>
            <a:r>
              <a:rPr lang="cs-CZ" sz="2800" b="1" dirty="0" smtClean="0"/>
              <a:t> Group 4 „</a:t>
            </a:r>
            <a:r>
              <a:rPr lang="cs-CZ" sz="2800" b="1" dirty="0" err="1" smtClean="0"/>
              <a:t>Research</a:t>
            </a:r>
            <a:r>
              <a:rPr lang="cs-CZ" sz="2800" b="1" dirty="0" smtClean="0"/>
              <a:t>“</a:t>
            </a:r>
            <a:endParaRPr lang="cs-CZ" sz="28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547664" y="2780928"/>
            <a:ext cx="5552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/>
              <a:t>Target – support </a:t>
            </a:r>
            <a:r>
              <a:rPr lang="cs-CZ" sz="2800" b="1" dirty="0" err="1" smtClean="0"/>
              <a:t>of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applied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research</a:t>
            </a:r>
            <a:endParaRPr lang="cs-CZ" sz="28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3131840" y="4333162"/>
            <a:ext cx="49101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/>
              <a:t>Czech – </a:t>
            </a:r>
            <a:r>
              <a:rPr lang="cs-CZ" sz="2800" b="1" dirty="0" err="1" smtClean="0"/>
              <a:t>Fraunhofer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cooperation</a:t>
            </a:r>
            <a:endParaRPr lang="cs-CZ" sz="28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3635896" y="4909226"/>
            <a:ext cx="4075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/>
              <a:t>Czech – </a:t>
            </a:r>
            <a:r>
              <a:rPr lang="cs-CZ" sz="2800" b="1" dirty="0" err="1" smtClean="0"/>
              <a:t>Fraunhofer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Forum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3293901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Other</a:t>
            </a:r>
            <a:r>
              <a:rPr lang="cs-CZ" dirty="0" smtClean="0"/>
              <a:t> </a:t>
            </a:r>
            <a:r>
              <a:rPr lang="cs-CZ" dirty="0" err="1" smtClean="0"/>
              <a:t>activities</a:t>
            </a:r>
            <a:r>
              <a:rPr lang="cs-CZ" dirty="0" smtClean="0"/>
              <a:t> </a:t>
            </a:r>
            <a:r>
              <a:rPr lang="cs-CZ" dirty="0" err="1" smtClean="0"/>
              <a:t>under</a:t>
            </a:r>
            <a:r>
              <a:rPr lang="cs-CZ" dirty="0" smtClean="0"/>
              <a:t> Czech – </a:t>
            </a:r>
            <a:r>
              <a:rPr lang="cs-CZ" dirty="0" err="1" smtClean="0"/>
              <a:t>German</a:t>
            </a:r>
            <a:r>
              <a:rPr lang="cs-CZ" dirty="0" smtClean="0"/>
              <a:t> Dialog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DB86F2-0B33-4B88-BABD-07B4E65788AD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Three</a:t>
            </a:r>
            <a:r>
              <a:rPr lang="cs-CZ" dirty="0" smtClean="0"/>
              <a:t> </a:t>
            </a:r>
            <a:r>
              <a:rPr lang="cs-CZ" dirty="0" err="1" smtClean="0"/>
              <a:t>networking</a:t>
            </a:r>
            <a:r>
              <a:rPr lang="cs-CZ" dirty="0" smtClean="0"/>
              <a:t> </a:t>
            </a:r>
            <a:r>
              <a:rPr lang="cs-CZ" dirty="0" err="1" smtClean="0"/>
              <a:t>conferences</a:t>
            </a:r>
            <a:r>
              <a:rPr lang="cs-CZ" dirty="0" smtClean="0"/>
              <a:t>, </a:t>
            </a:r>
            <a:r>
              <a:rPr lang="cs-CZ" dirty="0" err="1" smtClean="0"/>
              <a:t>organised</a:t>
            </a:r>
            <a:r>
              <a:rPr lang="cs-CZ" dirty="0" smtClean="0"/>
              <a:t> by MSMT and BMBF</a:t>
            </a:r>
          </a:p>
          <a:p>
            <a:pPr lvl="1"/>
            <a:r>
              <a:rPr lang="cs-CZ" dirty="0" smtClean="0"/>
              <a:t>Prague 2015 – </a:t>
            </a:r>
            <a:r>
              <a:rPr lang="cs-CZ" dirty="0" err="1" smtClean="0"/>
              <a:t>Research</a:t>
            </a:r>
            <a:r>
              <a:rPr lang="cs-CZ" dirty="0" smtClean="0"/>
              <a:t> </a:t>
            </a:r>
            <a:r>
              <a:rPr lang="cs-CZ" dirty="0" err="1" smtClean="0"/>
              <a:t>Infrastructures</a:t>
            </a:r>
            <a:endParaRPr lang="cs-CZ" dirty="0" smtClean="0"/>
          </a:p>
          <a:p>
            <a:pPr lvl="1"/>
            <a:r>
              <a:rPr lang="cs-CZ" dirty="0" err="1" smtClean="0"/>
              <a:t>Erlangen</a:t>
            </a:r>
            <a:r>
              <a:rPr lang="cs-CZ" dirty="0" smtClean="0"/>
              <a:t> 2017 – </a:t>
            </a:r>
            <a:r>
              <a:rPr lang="cs-CZ" dirty="0" err="1" smtClean="0"/>
              <a:t>Energy</a:t>
            </a:r>
            <a:r>
              <a:rPr lang="cs-CZ" dirty="0" smtClean="0"/>
              <a:t> </a:t>
            </a:r>
            <a:r>
              <a:rPr lang="cs-CZ" dirty="0" err="1" smtClean="0"/>
              <a:t>Research</a:t>
            </a:r>
            <a:r>
              <a:rPr lang="cs-CZ" dirty="0" smtClean="0"/>
              <a:t> and </a:t>
            </a:r>
            <a:r>
              <a:rPr lang="cs-CZ" dirty="0" err="1" smtClean="0"/>
              <a:t>Development</a:t>
            </a:r>
            <a:r>
              <a:rPr lang="cs-CZ" dirty="0" smtClean="0"/>
              <a:t> </a:t>
            </a:r>
          </a:p>
          <a:p>
            <a:pPr lvl="1"/>
            <a:r>
              <a:rPr lang="cs-CZ" dirty="0" smtClean="0"/>
              <a:t>Brno 2018 – </a:t>
            </a:r>
            <a:r>
              <a:rPr lang="cs-CZ" dirty="0" err="1" smtClean="0"/>
              <a:t>Nanotechnology</a:t>
            </a:r>
            <a:endParaRPr lang="cs-CZ" dirty="0" smtClean="0"/>
          </a:p>
          <a:p>
            <a:r>
              <a:rPr lang="cs-CZ" dirty="0" err="1" smtClean="0"/>
              <a:t>Research</a:t>
            </a:r>
            <a:r>
              <a:rPr lang="cs-CZ" dirty="0" smtClean="0"/>
              <a:t> </a:t>
            </a:r>
            <a:r>
              <a:rPr lang="cs-CZ" dirty="0" err="1" smtClean="0"/>
              <a:t>Programm</a:t>
            </a:r>
            <a:r>
              <a:rPr lang="cs-CZ" dirty="0" smtClean="0"/>
              <a:t> Delta </a:t>
            </a:r>
            <a:r>
              <a:rPr lang="cs-CZ" dirty="0" err="1" smtClean="0"/>
              <a:t>operated</a:t>
            </a:r>
            <a:r>
              <a:rPr lang="cs-CZ" dirty="0" smtClean="0"/>
              <a:t> by TA CR</a:t>
            </a:r>
          </a:p>
          <a:p>
            <a:pPr lvl="1"/>
            <a:r>
              <a:rPr lang="cs-CZ" dirty="0" smtClean="0"/>
              <a:t>Call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proposals</a:t>
            </a:r>
            <a:r>
              <a:rPr lang="cs-CZ" dirty="0" smtClean="0"/>
              <a:t> in </a:t>
            </a:r>
            <a:r>
              <a:rPr lang="cs-CZ" dirty="0" err="1" smtClean="0"/>
              <a:t>cooperation</a:t>
            </a:r>
            <a:r>
              <a:rPr lang="cs-CZ" dirty="0" smtClean="0"/>
              <a:t> </a:t>
            </a:r>
            <a:r>
              <a:rPr lang="cs-CZ" dirty="0" err="1" smtClean="0"/>
              <a:t>with</a:t>
            </a:r>
            <a:r>
              <a:rPr lang="cs-CZ" dirty="0" smtClean="0"/>
              <a:t> BMBF</a:t>
            </a:r>
          </a:p>
          <a:p>
            <a:pPr lvl="1"/>
            <a:r>
              <a:rPr lang="cs-CZ" dirty="0" smtClean="0"/>
              <a:t>Industrie 4.0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625069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VI logo">
  <a:themeElements>
    <a:clrScheme name="Stupně šedi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VVI_logo_3</Template>
  <TotalTime>1993</TotalTime>
  <Words>270</Words>
  <Application>Microsoft Office PowerPoint</Application>
  <PresentationFormat>Předvádění na obrazovce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VVI logo</vt:lpstr>
      <vt:lpstr>Czech – German strategic dialog</vt:lpstr>
      <vt:lpstr>Czech – Frauhofer Cooperation</vt:lpstr>
      <vt:lpstr>Czech – Fraunhofer Forum</vt:lpstr>
      <vt:lpstr>Structure of the Czech – Fraunhofer cooperation</vt:lpstr>
      <vt:lpstr>Other activities under Czech – German Dialog</vt:lpstr>
    </vt:vector>
  </TitlesOfParts>
  <Company>Úřad vlády ČR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ZÁSADY METODIKY 17+</dc:title>
  <dc:creator>Pávková Markéta</dc:creator>
  <cp:lastModifiedBy>marek</cp:lastModifiedBy>
  <cp:revision>181</cp:revision>
  <cp:lastPrinted>2016-06-27T13:12:24Z</cp:lastPrinted>
  <dcterms:created xsi:type="dcterms:W3CDTF">2016-06-27T11:23:08Z</dcterms:created>
  <dcterms:modified xsi:type="dcterms:W3CDTF">2017-09-21T13:20:25Z</dcterms:modified>
</cp:coreProperties>
</file>