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01" r:id="rId2"/>
    <p:sldId id="377" r:id="rId3"/>
    <p:sldId id="414" r:id="rId4"/>
    <p:sldId id="415" r:id="rId5"/>
    <p:sldId id="416" r:id="rId6"/>
    <p:sldId id="418" r:id="rId7"/>
    <p:sldId id="420" r:id="rId8"/>
    <p:sldId id="417" r:id="rId9"/>
    <p:sldId id="413" r:id="rId10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olářová Michaela" initials="KM" lastIdx="2" clrIdx="0"/>
  <p:cmAuthor id="1" name="Delana" initials="D" lastIdx="1" clrIdx="1">
    <p:extLst>
      <p:ext uri="{19B8F6BF-5375-455C-9EA6-DF929625EA0E}">
        <p15:presenceInfo xmlns:p15="http://schemas.microsoft.com/office/powerpoint/2012/main" userId="Dela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5050"/>
    <a:srgbClr val="00FF99"/>
    <a:srgbClr val="66FFCC"/>
    <a:srgbClr val="F3C309"/>
    <a:srgbClr val="FFFF99"/>
    <a:srgbClr val="99FF33"/>
    <a:srgbClr val="66CC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18" autoAdjust="0"/>
  </p:normalViewPr>
  <p:slideViewPr>
    <p:cSldViewPr>
      <p:cViewPr varScale="1">
        <p:scale>
          <a:sx n="58" d="100"/>
          <a:sy n="58" d="100"/>
        </p:scale>
        <p:origin x="34" y="1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36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C760AD-3846-4B9E-B1E2-FE900AF60C30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125C5CF3-D900-4F14-B0E5-745464C7CADA}" type="pres">
      <dgm:prSet presAssocID="{10C760AD-3846-4B9E-B1E2-FE900AF60C30}" presName="Name0" presStyleCnt="0">
        <dgm:presLayoutVars>
          <dgm:chMax val="7"/>
          <dgm:resizeHandles val="exact"/>
        </dgm:presLayoutVars>
      </dgm:prSet>
      <dgm:spPr/>
    </dgm:pt>
  </dgm:ptLst>
  <dgm:cxnLst>
    <dgm:cxn modelId="{86F451CC-7C83-42CE-97AE-38C6207A7F44}" type="presOf" srcId="{10C760AD-3846-4B9E-B1E2-FE900AF60C30}" destId="{125C5CF3-D900-4F14-B0E5-745464C7CADA}" srcOrd="0" destOrd="0" presId="urn:microsoft.com/office/officeart/2005/8/layout/venn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60" cy="496334"/>
          </a:xfrm>
          <a:prstGeom prst="rect">
            <a:avLst/>
          </a:prstGeom>
        </p:spPr>
        <p:txBody>
          <a:bodyPr vert="horz" lIns="91716" tIns="45858" rIns="91716" bIns="45858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60" cy="496334"/>
          </a:xfrm>
          <a:prstGeom prst="rect">
            <a:avLst/>
          </a:prstGeom>
        </p:spPr>
        <p:txBody>
          <a:bodyPr vert="horz" lIns="91716" tIns="45858" rIns="91716" bIns="45858" rtlCol="0"/>
          <a:lstStyle>
            <a:lvl1pPr algn="r">
              <a:defRPr sz="1200"/>
            </a:lvl1pPr>
          </a:lstStyle>
          <a:p>
            <a:fld id="{A2B40D63-F3FE-4C47-8DEB-418E9CE3C5CE}" type="datetimeFigureOut">
              <a:rPr lang="cs-CZ" smtClean="0"/>
              <a:pPr/>
              <a:t>20.05.2017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8587"/>
            <a:ext cx="2945660" cy="496334"/>
          </a:xfrm>
          <a:prstGeom prst="rect">
            <a:avLst/>
          </a:prstGeom>
        </p:spPr>
        <p:txBody>
          <a:bodyPr vert="horz" lIns="91716" tIns="45858" rIns="91716" bIns="45858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4" y="9428587"/>
            <a:ext cx="2945660" cy="496334"/>
          </a:xfrm>
          <a:prstGeom prst="rect">
            <a:avLst/>
          </a:prstGeom>
        </p:spPr>
        <p:txBody>
          <a:bodyPr vert="horz" lIns="91716" tIns="45858" rIns="91716" bIns="45858" rtlCol="0" anchor="b"/>
          <a:lstStyle>
            <a:lvl1pPr algn="r">
              <a:defRPr sz="1200"/>
            </a:lvl1pPr>
          </a:lstStyle>
          <a:p>
            <a:fld id="{BC518251-E6B3-4A2D-BB9F-A255DAEDA5A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3737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084" cy="496334"/>
          </a:xfrm>
          <a:prstGeom prst="rect">
            <a:avLst/>
          </a:prstGeom>
        </p:spPr>
        <p:txBody>
          <a:bodyPr vert="horz" lIns="91716" tIns="45858" rIns="91716" bIns="45858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998" y="2"/>
            <a:ext cx="2946084" cy="496334"/>
          </a:xfrm>
          <a:prstGeom prst="rect">
            <a:avLst/>
          </a:prstGeom>
        </p:spPr>
        <p:txBody>
          <a:bodyPr vert="horz" lIns="91716" tIns="45858" rIns="91716" bIns="45858" rtlCol="0"/>
          <a:lstStyle>
            <a:lvl1pPr algn="r">
              <a:defRPr sz="1200"/>
            </a:lvl1pPr>
          </a:lstStyle>
          <a:p>
            <a:fld id="{22F9DAD9-6DF6-44F0-BE54-F8ABF3BD9D84}" type="datetimeFigureOut">
              <a:rPr lang="cs-CZ" smtClean="0"/>
              <a:pPr/>
              <a:t>20.05.2017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16" tIns="45858" rIns="91716" bIns="45858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132" y="4715157"/>
            <a:ext cx="5439415" cy="4466986"/>
          </a:xfrm>
          <a:prstGeom prst="rect">
            <a:avLst/>
          </a:prstGeom>
        </p:spPr>
        <p:txBody>
          <a:bodyPr vert="horz" lIns="91716" tIns="45858" rIns="91716" bIns="45858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718"/>
            <a:ext cx="2946084" cy="496334"/>
          </a:xfrm>
          <a:prstGeom prst="rect">
            <a:avLst/>
          </a:prstGeom>
        </p:spPr>
        <p:txBody>
          <a:bodyPr vert="horz" lIns="91716" tIns="45858" rIns="91716" bIns="45858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998" y="9428718"/>
            <a:ext cx="2946084" cy="496334"/>
          </a:xfrm>
          <a:prstGeom prst="rect">
            <a:avLst/>
          </a:prstGeom>
        </p:spPr>
        <p:txBody>
          <a:bodyPr vert="horz" lIns="91716" tIns="45858" rIns="91716" bIns="45858" rtlCol="0" anchor="b"/>
          <a:lstStyle>
            <a:lvl1pPr algn="r">
              <a:defRPr sz="1200"/>
            </a:lvl1pPr>
          </a:lstStyle>
          <a:p>
            <a:fld id="{92283F0B-CC40-49E2-8EDC-C161075B1EB5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80857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délník 3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543072" y="4500570"/>
            <a:ext cx="6457952" cy="1214446"/>
          </a:xfrm>
        </p:spPr>
        <p:txBody>
          <a:bodyPr/>
          <a:lstStyle>
            <a:lvl1pPr algn="r">
              <a:defRPr sz="3200" b="1"/>
            </a:lvl1pPr>
          </a:lstStyle>
          <a:p>
            <a:r>
              <a:rPr kumimoji="0" lang="cs-CZ" dirty="0"/>
              <a:t>Klepnutím lze upravit styl předlohy nadpisů.</a:t>
            </a:r>
            <a:endParaRPr kumimoji="0" lang="en-US" dirty="0"/>
          </a:p>
        </p:txBody>
      </p:sp>
      <p:sp>
        <p:nvSpPr>
          <p:cNvPr id="31" name="Obdélník 30"/>
          <p:cNvSpPr/>
          <p:nvPr userDrawn="1"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ástupný symbol pro číslo snímku 22"/>
          <p:cNvSpPr txBox="1">
            <a:spLocks/>
          </p:cNvSpPr>
          <p:nvPr userDrawn="1"/>
        </p:nvSpPr>
        <p:spPr>
          <a:xfrm>
            <a:off x="8072462" y="6500834"/>
            <a:ext cx="609600" cy="357190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08ED30-CFE6-459E-AD67-AB1966F0D5BD}" type="slidenum">
              <a:rPr kumimoji="0" lang="cs-CZ" sz="1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7" name="Obrázek 36" descr="logo_titul_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6116" y="1479244"/>
            <a:ext cx="4689604" cy="202119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4000528" cy="500066"/>
          </a:xfrm>
        </p:spPr>
        <p:txBody>
          <a:bodyPr/>
          <a:lstStyle/>
          <a:p>
            <a:r>
              <a:rPr kumimoji="0" lang="cs-CZ" dirty="0"/>
              <a:t>Klepnutím lze upravit styl předlohy nadpisů.</a:t>
            </a:r>
            <a:endParaRPr kumimoji="0" lang="en-US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idx="1"/>
          </p:nvPr>
        </p:nvSpPr>
        <p:spPr>
          <a:xfrm>
            <a:off x="457200" y="2000240"/>
            <a:ext cx="8186766" cy="4000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dirty="0"/>
              <a:t>Klepnutím lze upravit styly předlohy textu.</a:t>
            </a:r>
          </a:p>
          <a:p>
            <a:pPr lvl="1" eaLnBrk="1" latinLnBrk="0" hangingPunct="1"/>
            <a:r>
              <a:rPr kumimoji="0" lang="cs-CZ" dirty="0"/>
              <a:t>Druhá úroveň</a:t>
            </a:r>
          </a:p>
          <a:p>
            <a:pPr lvl="2" eaLnBrk="1" latinLnBrk="0" hangingPunct="1"/>
            <a:r>
              <a:rPr kumimoji="0" lang="cs-CZ" dirty="0"/>
              <a:t>Třetí úroveň</a:t>
            </a:r>
          </a:p>
          <a:p>
            <a:pPr lvl="3" eaLnBrk="1" latinLnBrk="0" hangingPunct="1"/>
            <a:r>
              <a:rPr kumimoji="0" lang="cs-CZ" dirty="0"/>
              <a:t>Čtvrtá úroveň</a:t>
            </a:r>
          </a:p>
          <a:p>
            <a:pPr lvl="4" eaLnBrk="1" latinLnBrk="0" hangingPunct="1"/>
            <a:r>
              <a:rPr kumimoji="0" lang="cs-CZ" dirty="0"/>
              <a:t>Pátá úroveň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délník 26"/>
          <p:cNvSpPr/>
          <p:nvPr userDrawn="1"/>
        </p:nvSpPr>
        <p:spPr>
          <a:xfrm>
            <a:off x="8143900" y="6500834"/>
            <a:ext cx="485772" cy="357166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2000240"/>
            <a:ext cx="8186766" cy="4000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dirty="0"/>
              <a:t>Klepnutím lze upravit styly předlohy textu.</a:t>
            </a:r>
          </a:p>
          <a:p>
            <a:pPr lvl="1" eaLnBrk="1" latinLnBrk="0" hangingPunct="1"/>
            <a:r>
              <a:rPr kumimoji="0" lang="cs-CZ" dirty="0"/>
              <a:t>Druhá úroveň</a:t>
            </a:r>
          </a:p>
          <a:p>
            <a:pPr lvl="2" eaLnBrk="1" latinLnBrk="0" hangingPunct="1"/>
            <a:r>
              <a:rPr kumimoji="0" lang="cs-CZ" dirty="0"/>
              <a:t>Třetí úroveň</a:t>
            </a:r>
          </a:p>
          <a:p>
            <a:pPr lvl="3" eaLnBrk="1" latinLnBrk="0" hangingPunct="1"/>
            <a:r>
              <a:rPr kumimoji="0" lang="cs-CZ" dirty="0"/>
              <a:t>Čtvrtá úroveň</a:t>
            </a:r>
          </a:p>
          <a:p>
            <a:pPr lvl="4" eaLnBrk="1" latinLnBrk="0" hangingPunct="1"/>
            <a:r>
              <a:rPr kumimoji="0" lang="cs-CZ" dirty="0"/>
              <a:t>Pátá úroveň</a:t>
            </a:r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072462" y="6500834"/>
            <a:ext cx="609600" cy="35719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chemeClr val="tx1"/>
                </a:solidFill>
              </a:defRPr>
            </a:lvl1pPr>
          </a:lstStyle>
          <a:p>
            <a:fld id="{5808ED30-CFE6-459E-AD67-AB1966F0D5BD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28596" y="428604"/>
            <a:ext cx="4000528" cy="50006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cs-CZ" dirty="0" err="1"/>
              <a:t>Titulka</a:t>
            </a:r>
            <a:endParaRPr kumimoji="0" lang="en-US" dirty="0"/>
          </a:p>
        </p:txBody>
      </p:sp>
      <p:sp>
        <p:nvSpPr>
          <p:cNvPr id="28" name="TextovéPole 27"/>
          <p:cNvSpPr txBox="1"/>
          <p:nvPr userDrawn="1"/>
        </p:nvSpPr>
        <p:spPr>
          <a:xfrm>
            <a:off x="357158" y="6500834"/>
            <a:ext cx="5500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600" kern="12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Sekce místopředsedy vlády pro vědu, výzkum a inovace | www.</a:t>
            </a:r>
            <a:r>
              <a:rPr lang="cs-CZ" sz="1600" kern="1200" baseline="30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vyzkum.cz</a:t>
            </a:r>
            <a:endParaRPr lang="cs-CZ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0" name="Přímá spojovací čára 29"/>
          <p:cNvCxnSpPr/>
          <p:nvPr userDrawn="1"/>
        </p:nvCxnSpPr>
        <p:spPr>
          <a:xfrm rot="10800000">
            <a:off x="428596" y="6500834"/>
            <a:ext cx="7429552" cy="1588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Obrázek 8" descr="linka_logo_5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17265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400" b="1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467544" y="4077072"/>
            <a:ext cx="7677496" cy="1224136"/>
          </a:xfrm>
        </p:spPr>
        <p:txBody>
          <a:bodyPr/>
          <a:lstStyle/>
          <a:p>
            <a:pPr algn="ctr"/>
            <a:r>
              <a:rPr lang="cs-CZ" sz="3600" dirty="0"/>
              <a:t>Mise vědecké diplomatky v Izraeli</a:t>
            </a:r>
            <a:br>
              <a:rPr lang="cs-CZ" sz="3600" dirty="0"/>
            </a:br>
            <a:r>
              <a:rPr lang="cs-CZ" sz="3600" dirty="0"/>
              <a:t> Hlavní výstupy</a:t>
            </a:r>
          </a:p>
        </p:txBody>
      </p:sp>
      <p:sp>
        <p:nvSpPr>
          <p:cNvPr id="3" name="Podnadpis 2"/>
          <p:cNvSpPr txBox="1">
            <a:spLocks/>
          </p:cNvSpPr>
          <p:nvPr/>
        </p:nvSpPr>
        <p:spPr>
          <a:xfrm>
            <a:off x="611560" y="5373216"/>
            <a:ext cx="7702624" cy="857690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000" dirty="0" err="1"/>
              <a:t>Delana</a:t>
            </a:r>
            <a:r>
              <a:rPr lang="cs-CZ" sz="2000" dirty="0"/>
              <a:t> Mikolášová</a:t>
            </a:r>
          </a:p>
          <a:p>
            <a:pPr marL="0" indent="0">
              <a:buNone/>
            </a:pPr>
            <a:r>
              <a:rPr lang="cs-CZ" sz="2000" dirty="0"/>
              <a:t>Zasedání RVVI 26. 5. 2017</a:t>
            </a:r>
            <a:endParaRPr lang="en-GB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3"/>
          <p:cNvSpPr>
            <a:spLocks noGrp="1"/>
          </p:cNvSpPr>
          <p:nvPr>
            <p:ph type="title"/>
          </p:nvPr>
        </p:nvSpPr>
        <p:spPr>
          <a:xfrm>
            <a:off x="179512" y="1484784"/>
            <a:ext cx="4000528" cy="216024"/>
          </a:xfrm>
        </p:spPr>
        <p:txBody>
          <a:bodyPr/>
          <a:lstStyle/>
          <a:p>
            <a:pPr algn="ctr"/>
            <a:r>
              <a:rPr lang="cs-CZ" sz="2800" dirty="0"/>
              <a:t>Podpora kontaktů na úrovni vědců</a:t>
            </a:r>
            <a:br>
              <a:rPr lang="cs-CZ" sz="2800" dirty="0"/>
            </a:br>
            <a:endParaRPr lang="cs-CZ" sz="280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2</a:t>
            </a:fld>
            <a:endParaRPr kumimoji="0" lang="en-US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8" y="1988840"/>
            <a:ext cx="8320438" cy="4248472"/>
          </a:xfrm>
        </p:spPr>
        <p:txBody>
          <a:bodyPr>
            <a:normAutofit fontScale="92500" lnSpcReduction="10000"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cs-CZ" b="1" dirty="0"/>
              <a:t>„</a:t>
            </a:r>
            <a:r>
              <a:rPr lang="cs-CZ" b="1" dirty="0" err="1"/>
              <a:t>Glue</a:t>
            </a:r>
            <a:r>
              <a:rPr lang="cs-CZ" b="1" dirty="0"/>
              <a:t> </a:t>
            </a:r>
            <a:r>
              <a:rPr lang="cs-CZ" b="1" dirty="0" err="1"/>
              <a:t>grants</a:t>
            </a:r>
            <a:r>
              <a:rPr lang="cs-CZ" b="1" dirty="0"/>
              <a:t>“ AV ČR </a:t>
            </a:r>
            <a:r>
              <a:rPr lang="cs-CZ" dirty="0"/>
              <a:t>– za posledních 8 měsíců podpora 104 společných projektů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cs-CZ" dirty="0"/>
              <a:t>Setkání více než 150 vědců a </a:t>
            </a:r>
            <a:r>
              <a:rPr lang="cs-CZ" dirty="0" err="1"/>
              <a:t>postdoků</a:t>
            </a:r>
            <a:endParaRPr lang="cs-CZ" dirty="0"/>
          </a:p>
          <a:p>
            <a:pPr lvl="3">
              <a:buFont typeface="Wingdings" panose="05000000000000000000" pitchFamily="2" charset="2"/>
              <a:buChar char="q"/>
            </a:pPr>
            <a:r>
              <a:rPr lang="cs-CZ" dirty="0"/>
              <a:t>Napříč všemi vědními obory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cs-CZ" dirty="0"/>
              <a:t>Na české straně se účastní pracoviště AV ČR, na izraelské všechny vysoké školy, výzkumné ústavy a „</a:t>
            </a:r>
            <a:r>
              <a:rPr lang="cs-CZ" dirty="0" err="1"/>
              <a:t>academic</a:t>
            </a:r>
            <a:r>
              <a:rPr lang="cs-CZ" dirty="0"/>
              <a:t> </a:t>
            </a:r>
            <a:r>
              <a:rPr lang="cs-CZ" dirty="0" err="1"/>
              <a:t>colleges</a:t>
            </a:r>
            <a:r>
              <a:rPr lang="cs-CZ" dirty="0"/>
              <a:t>“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b="1" dirty="0"/>
              <a:t>České vědecké mise do Izraele: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cs-CZ" dirty="0"/>
              <a:t>mise ke kybernetické bezpečnosti (leden 2016)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cs-CZ" dirty="0"/>
              <a:t>2 </a:t>
            </a:r>
            <a:r>
              <a:rPr lang="cs-CZ" dirty="0" err="1"/>
              <a:t>nanomise</a:t>
            </a:r>
            <a:r>
              <a:rPr lang="cs-CZ" dirty="0"/>
              <a:t> (únor 2016 – </a:t>
            </a:r>
            <a:r>
              <a:rPr lang="cs-CZ" dirty="0" err="1"/>
              <a:t>NanoIsrael</a:t>
            </a:r>
            <a:r>
              <a:rPr lang="cs-CZ" dirty="0"/>
              <a:t>, prosinec 2016 – vědecko-podnikatelská mise); 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cs-CZ" dirty="0"/>
              <a:t>mise k technologickému transferu (únor 2017), 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cs-CZ" dirty="0"/>
              <a:t>genomika rostlin (březen 2017)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cs-CZ" b="1" dirty="0"/>
              <a:t>Přípravy vůbec první mise izraelských vědců do ČR </a:t>
            </a:r>
            <a:r>
              <a:rPr lang="cs-CZ" dirty="0"/>
              <a:t>(</a:t>
            </a:r>
            <a:r>
              <a:rPr lang="cs-CZ" dirty="0" err="1"/>
              <a:t>Technion</a:t>
            </a:r>
            <a:r>
              <a:rPr lang="cs-CZ" dirty="0"/>
              <a:t>, WIS, Open University) – oblast organické chemie (červen 2017)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4000528" cy="500066"/>
          </a:xfrm>
        </p:spPr>
        <p:txBody>
          <a:bodyPr/>
          <a:lstStyle/>
          <a:p>
            <a:r>
              <a:rPr lang="cs-CZ" sz="2800" dirty="0"/>
              <a:t>Konkrétní úspěchy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3</a:t>
            </a:fld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23528" y="1556792"/>
            <a:ext cx="4608512" cy="4576592"/>
          </a:xfrm>
        </p:spPr>
        <p:txBody>
          <a:bodyPr>
            <a:normAutofit fontScale="92500"/>
          </a:bodyPr>
          <a:lstStyle/>
          <a:p>
            <a:r>
              <a:rPr lang="cs-CZ" dirty="0"/>
              <a:t>Unikátní spolupráce s </a:t>
            </a:r>
            <a:r>
              <a:rPr lang="cs-CZ" b="1" dirty="0" err="1"/>
              <a:t>Weizmannovým</a:t>
            </a:r>
            <a:r>
              <a:rPr lang="cs-CZ" b="1" dirty="0"/>
              <a:t> institutem věd (WIS)</a:t>
            </a:r>
          </a:p>
          <a:p>
            <a:pPr lvl="1"/>
            <a:r>
              <a:rPr lang="cs-CZ" dirty="0"/>
              <a:t>Podpis dohody o spolupráci během návštěvy pana místopředsedy v Izraeli</a:t>
            </a:r>
          </a:p>
          <a:p>
            <a:pPr lvl="1"/>
            <a:r>
              <a:rPr lang="cs-CZ" dirty="0"/>
              <a:t>Příprava post-doc programu mezi AV ČR a WIS</a:t>
            </a:r>
          </a:p>
          <a:p>
            <a:pPr lvl="1"/>
            <a:r>
              <a:rPr lang="cs-CZ" dirty="0"/>
              <a:t>Vůbec poprvé české zastoupení na prestižní letní škole WIS 2017 </a:t>
            </a:r>
          </a:p>
          <a:p>
            <a:r>
              <a:rPr lang="cs-CZ" dirty="0"/>
              <a:t>Spolupráce </a:t>
            </a:r>
            <a:r>
              <a:rPr lang="cs-CZ" b="1" dirty="0"/>
              <a:t>TUL Liberec </a:t>
            </a:r>
            <a:r>
              <a:rPr lang="cs-CZ" dirty="0"/>
              <a:t>s Ben Gurion University v Beer </a:t>
            </a:r>
            <a:r>
              <a:rPr lang="cs-CZ" dirty="0" err="1"/>
              <a:t>Shevě</a:t>
            </a:r>
            <a:r>
              <a:rPr lang="cs-CZ" dirty="0"/>
              <a:t> a </a:t>
            </a:r>
            <a:r>
              <a:rPr lang="cs-CZ" dirty="0" err="1"/>
              <a:t>Afeka</a:t>
            </a:r>
            <a:r>
              <a:rPr lang="cs-CZ" dirty="0"/>
              <a:t> </a:t>
            </a:r>
            <a:r>
              <a:rPr lang="cs-CZ" dirty="0" err="1"/>
              <a:t>Afeka</a:t>
            </a:r>
            <a:r>
              <a:rPr lang="cs-CZ" dirty="0"/>
              <a:t> </a:t>
            </a:r>
            <a:r>
              <a:rPr lang="cs-CZ" dirty="0" err="1"/>
              <a:t>Academic</a:t>
            </a:r>
            <a:r>
              <a:rPr lang="cs-CZ" dirty="0"/>
              <a:t> </a:t>
            </a:r>
            <a:r>
              <a:rPr lang="cs-CZ" dirty="0" err="1"/>
              <a:t>College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Engineering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1" y="1340768"/>
            <a:ext cx="3901942" cy="243569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760" y="3933056"/>
            <a:ext cx="3919222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865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5448" y="620688"/>
            <a:ext cx="4000528" cy="500066"/>
          </a:xfrm>
        </p:spPr>
        <p:txBody>
          <a:bodyPr/>
          <a:lstStyle/>
          <a:p>
            <a:r>
              <a:rPr lang="cs-CZ" sz="2800" dirty="0"/>
              <a:t>Spolupráce v iniciační fázi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4</a:t>
            </a:fld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772816"/>
            <a:ext cx="8186766" cy="4227952"/>
          </a:xfrm>
        </p:spPr>
        <p:txBody>
          <a:bodyPr>
            <a:normAutofit lnSpcReduction="10000"/>
          </a:bodyPr>
          <a:lstStyle/>
          <a:p>
            <a:r>
              <a:rPr lang="cs-CZ" sz="2000" b="1" dirty="0"/>
              <a:t>TA ČR </a:t>
            </a:r>
            <a:r>
              <a:rPr lang="cs-CZ" sz="2000" dirty="0"/>
              <a:t>a </a:t>
            </a:r>
            <a:r>
              <a:rPr lang="cs-CZ" sz="2000" b="1" dirty="0" err="1"/>
              <a:t>Israel</a:t>
            </a:r>
            <a:r>
              <a:rPr lang="cs-CZ" sz="2000" b="1" dirty="0"/>
              <a:t> </a:t>
            </a:r>
            <a:r>
              <a:rPr lang="cs-CZ" sz="2000" b="1" dirty="0" err="1"/>
              <a:t>Innovation</a:t>
            </a:r>
            <a:r>
              <a:rPr lang="cs-CZ" sz="2000" b="1" dirty="0"/>
              <a:t> </a:t>
            </a:r>
            <a:r>
              <a:rPr lang="cs-CZ" sz="2000" b="1" dirty="0" err="1"/>
              <a:t>Authority</a:t>
            </a:r>
            <a:endParaRPr lang="cs-CZ" sz="2000" b="1" dirty="0"/>
          </a:p>
          <a:p>
            <a:endParaRPr lang="cs-CZ" sz="2000" b="1" dirty="0"/>
          </a:p>
          <a:p>
            <a:r>
              <a:rPr lang="cs-CZ" sz="2000" b="1" dirty="0"/>
              <a:t>Univerzita Palackého v Olomouci </a:t>
            </a:r>
            <a:r>
              <a:rPr lang="cs-CZ" sz="2000" dirty="0"/>
              <a:t>a </a:t>
            </a:r>
            <a:r>
              <a:rPr lang="cs-CZ" sz="2000" b="1" dirty="0"/>
              <a:t>Magistrát Tel Avivu</a:t>
            </a:r>
            <a:endParaRPr lang="cs-CZ" sz="2000" dirty="0"/>
          </a:p>
          <a:p>
            <a:endParaRPr lang="cs-CZ" sz="2000" dirty="0"/>
          </a:p>
          <a:p>
            <a:r>
              <a:rPr lang="cs-CZ" sz="2000" b="1" dirty="0"/>
              <a:t>Rehabilitační centrum Kladruby </a:t>
            </a:r>
            <a:r>
              <a:rPr lang="cs-CZ" sz="2000" dirty="0"/>
              <a:t>a izraelská nemocnice </a:t>
            </a:r>
            <a:r>
              <a:rPr lang="cs-CZ" sz="2000" b="1" dirty="0" err="1"/>
              <a:t>Sheba</a:t>
            </a:r>
            <a:endParaRPr lang="cs-CZ" sz="2000" b="1" dirty="0"/>
          </a:p>
          <a:p>
            <a:endParaRPr lang="cs-CZ" sz="2000" b="1" dirty="0"/>
          </a:p>
          <a:p>
            <a:r>
              <a:rPr lang="cs-CZ" sz="2000" b="1" dirty="0"/>
              <a:t>Karlova Univerzita </a:t>
            </a:r>
            <a:r>
              <a:rPr lang="cs-CZ" sz="2000" dirty="0"/>
              <a:t>a </a:t>
            </a:r>
            <a:r>
              <a:rPr lang="cs-CZ" sz="2000" b="1" dirty="0"/>
              <a:t>Bar </a:t>
            </a:r>
            <a:r>
              <a:rPr lang="cs-CZ" sz="2000" b="1" dirty="0" err="1"/>
              <a:t>Ilan</a:t>
            </a:r>
            <a:r>
              <a:rPr lang="cs-CZ" sz="2000" b="1" dirty="0"/>
              <a:t> University</a:t>
            </a:r>
          </a:p>
          <a:p>
            <a:endParaRPr lang="cs-CZ" sz="2000" b="1" dirty="0"/>
          </a:p>
          <a:p>
            <a:r>
              <a:rPr lang="cs-CZ" sz="2000" b="1" dirty="0"/>
              <a:t>Centrum pro výzkum toxických látek v prostředí (RECETOX)</a:t>
            </a:r>
            <a:r>
              <a:rPr lang="cs-CZ" sz="2000" dirty="0"/>
              <a:t> a </a:t>
            </a:r>
            <a:r>
              <a:rPr lang="cs-CZ" sz="2000" b="1" dirty="0" err="1"/>
              <a:t>Weizmannův</a:t>
            </a:r>
            <a:r>
              <a:rPr lang="cs-CZ" sz="2000" b="1" dirty="0"/>
              <a:t> institut věd</a:t>
            </a:r>
          </a:p>
          <a:p>
            <a:endParaRPr lang="cs-CZ" sz="2000" dirty="0"/>
          </a:p>
          <a:p>
            <a:r>
              <a:rPr lang="cs-CZ" sz="2000" dirty="0"/>
              <a:t>Brněnský start-up </a:t>
            </a:r>
            <a:r>
              <a:rPr lang="cs-CZ" sz="2000" b="1" dirty="0" err="1"/>
              <a:t>Nenovision</a:t>
            </a:r>
            <a:r>
              <a:rPr lang="cs-CZ" sz="2000" dirty="0"/>
              <a:t> a </a:t>
            </a:r>
            <a:r>
              <a:rPr lang="cs-CZ" sz="2000" b="1" dirty="0" err="1"/>
              <a:t>Weizmannův</a:t>
            </a:r>
            <a:r>
              <a:rPr lang="cs-CZ" sz="2000" b="1" dirty="0"/>
              <a:t> institut věd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625040"/>
            <a:ext cx="649577" cy="649577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598" y="1625040"/>
            <a:ext cx="1793406" cy="649577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932" y="2354571"/>
            <a:ext cx="788205" cy="788205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349" y="2318632"/>
            <a:ext cx="1218733" cy="788656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882" y="3277613"/>
            <a:ext cx="606220" cy="60622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102" y="3236090"/>
            <a:ext cx="728711" cy="647743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655" y="3681415"/>
            <a:ext cx="725041" cy="725041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660428"/>
            <a:ext cx="793088" cy="764307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009" y="4535895"/>
            <a:ext cx="1550905" cy="484166"/>
          </a:xfrm>
          <a:prstGeom prst="rect">
            <a:avLst/>
          </a:prstGeom>
        </p:spPr>
      </p:pic>
      <p:pic>
        <p:nvPicPr>
          <p:cNvPr id="24" name="Obrázek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137" y="5183303"/>
            <a:ext cx="1460777" cy="687063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894" y="5862681"/>
            <a:ext cx="2069976" cy="77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267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/>
              <a:t>Výzvy 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5</a:t>
            </a:fld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Pokračování programu CZ-IL spolupráce v aplikovaném a experimentálním výzkumu (</a:t>
            </a:r>
            <a:r>
              <a:rPr lang="cs-CZ" dirty="0" err="1"/>
              <a:t>býv</a:t>
            </a:r>
            <a:r>
              <a:rPr lang="cs-CZ" dirty="0"/>
              <a:t>. program </a:t>
            </a:r>
            <a:r>
              <a:rPr lang="cs-CZ" b="1" dirty="0"/>
              <a:t>GESHER/MOST</a:t>
            </a:r>
            <a:r>
              <a:rPr lang="cs-CZ" dirty="0"/>
              <a:t>)</a:t>
            </a:r>
          </a:p>
          <a:p>
            <a:pPr lvl="1"/>
            <a:r>
              <a:rPr lang="cs-CZ" dirty="0"/>
              <a:t>MŠMT a Izraelská inovační agentura</a:t>
            </a:r>
          </a:p>
          <a:p>
            <a:pPr lvl="1"/>
            <a:r>
              <a:rPr lang="cs-CZ" dirty="0"/>
              <a:t>Původně se očekávalo vyhlášení výzvy již v II. čtvrtletí 2017; nyní až II. polovina roku 2017</a:t>
            </a:r>
          </a:p>
          <a:p>
            <a:r>
              <a:rPr lang="cs-CZ" dirty="0"/>
              <a:t>Pokračování programu CZ-IL spolupráce v základním a průmyslovém výzkumu (</a:t>
            </a:r>
            <a:r>
              <a:rPr lang="cs-CZ" dirty="0" err="1"/>
              <a:t>býv</a:t>
            </a:r>
            <a:r>
              <a:rPr lang="cs-CZ" dirty="0"/>
              <a:t>. program </a:t>
            </a:r>
            <a:r>
              <a:rPr lang="cs-CZ" b="1" dirty="0"/>
              <a:t>Kontakt II.</a:t>
            </a:r>
            <a:r>
              <a:rPr lang="cs-CZ" dirty="0"/>
              <a:t>)</a:t>
            </a:r>
          </a:p>
          <a:p>
            <a:pPr lvl="1"/>
            <a:r>
              <a:rPr lang="cs-CZ" dirty="0"/>
              <a:t>MŠMT a Izraelské ministerstvo pro vědu, technologie a vesmír</a:t>
            </a:r>
          </a:p>
          <a:p>
            <a:pPr lvl="1"/>
            <a:r>
              <a:rPr lang="cs-CZ" dirty="0"/>
              <a:t>Dosud není znám termín vyhlášení výzvy, v úvaze je také II. polovina roku 2017</a:t>
            </a:r>
          </a:p>
          <a:p>
            <a:r>
              <a:rPr lang="cs-CZ" u="sng" dirty="0"/>
              <a:t>Pokračování „</a:t>
            </a:r>
            <a:r>
              <a:rPr lang="cs-CZ" b="1" u="sng" dirty="0" err="1"/>
              <a:t>glue-grants</a:t>
            </a:r>
            <a:r>
              <a:rPr lang="cs-CZ" u="sng" dirty="0"/>
              <a:t>“ programu AV ČR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9131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Výdaje na R</a:t>
            </a:r>
            <a:r>
              <a:rPr lang="en-US" dirty="0"/>
              <a:t>&amp;D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6</a:t>
            </a:fld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1400" dirty="0"/>
          </a:p>
          <a:p>
            <a:r>
              <a:rPr lang="cs-CZ" dirty="0"/>
              <a:t>Výdaje na civilní R</a:t>
            </a:r>
            <a:r>
              <a:rPr lang="en-US" dirty="0"/>
              <a:t>&amp;D v </a:t>
            </a:r>
            <a:r>
              <a:rPr lang="en-US" dirty="0" err="1"/>
              <a:t>Izraeli</a:t>
            </a:r>
            <a:r>
              <a:rPr lang="cs-CZ" dirty="0"/>
              <a:t>: 4,25 % HDP (2015)</a:t>
            </a:r>
          </a:p>
          <a:p>
            <a:pPr lvl="1"/>
            <a:r>
              <a:rPr lang="cs-CZ" dirty="0"/>
              <a:t>90 % soukromý sektor (VC, business </a:t>
            </a:r>
            <a:r>
              <a:rPr lang="cs-CZ" dirty="0" err="1"/>
              <a:t>angels</a:t>
            </a:r>
            <a:r>
              <a:rPr lang="cs-CZ" dirty="0"/>
              <a:t>, mezinárodní korporace)</a:t>
            </a:r>
          </a:p>
          <a:p>
            <a:pPr lvl="1"/>
            <a:r>
              <a:rPr lang="cs-CZ" dirty="0"/>
              <a:t>10 % veřejný sektor (programy Izraelské inovační agentury)</a:t>
            </a:r>
          </a:p>
          <a:p>
            <a:pPr lvl="1"/>
            <a:endParaRPr lang="cs-CZ" dirty="0"/>
          </a:p>
          <a:p>
            <a:r>
              <a:rPr lang="cs-CZ" dirty="0"/>
              <a:t>Výdaje na R</a:t>
            </a:r>
            <a:r>
              <a:rPr lang="en-US" dirty="0"/>
              <a:t>&amp;D v </a:t>
            </a:r>
            <a:r>
              <a:rPr lang="cs-CZ" dirty="0"/>
              <a:t>ČR: 1,95 % HDP (2015)</a:t>
            </a:r>
          </a:p>
          <a:p>
            <a:pPr lvl="1"/>
            <a:r>
              <a:rPr lang="cs-CZ" dirty="0"/>
              <a:t>48 % soukromý sektor</a:t>
            </a:r>
          </a:p>
          <a:p>
            <a:pPr lvl="1"/>
            <a:r>
              <a:rPr lang="cs-CZ" dirty="0"/>
              <a:t>52 % veřejný sektor </a:t>
            </a:r>
            <a:r>
              <a:rPr lang="cs-CZ" sz="1100" dirty="0"/>
              <a:t>(zdroj RIO Country Report)</a:t>
            </a:r>
          </a:p>
          <a:p>
            <a:pPr marL="365760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10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294967295"/>
          </p:nvPr>
        </p:nvSpPr>
        <p:spPr>
          <a:xfrm>
            <a:off x="8534400" y="6500813"/>
            <a:ext cx="609600" cy="357187"/>
          </a:xfrm>
        </p:spPr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7</a:t>
            </a:fld>
            <a:endParaRPr kumimoji="0"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52842957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Skupina 8"/>
          <p:cNvGrpSpPr/>
          <p:nvPr/>
        </p:nvGrpSpPr>
        <p:grpSpPr>
          <a:xfrm>
            <a:off x="153747" y="741949"/>
            <a:ext cx="2808312" cy="2592288"/>
            <a:chOff x="1301494" y="474635"/>
            <a:chExt cx="3600419" cy="3168335"/>
          </a:xfrm>
          <a:blipFill>
            <a:blip r:embed="rId7"/>
            <a:stretch>
              <a:fillRect l="-4000" r="-4000"/>
            </a:stretch>
          </a:blipFill>
        </p:grpSpPr>
        <p:sp>
          <p:nvSpPr>
            <p:cNvPr id="10" name="Ovál 9"/>
            <p:cNvSpPr/>
            <p:nvPr/>
          </p:nvSpPr>
          <p:spPr>
            <a:xfrm>
              <a:off x="1301494" y="474635"/>
              <a:ext cx="3600419" cy="3168335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Ovál 4"/>
            <p:cNvSpPr txBox="1"/>
            <p:nvPr/>
          </p:nvSpPr>
          <p:spPr>
            <a:xfrm>
              <a:off x="1877880" y="1430948"/>
              <a:ext cx="2099191" cy="528056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r>
                <a:rPr lang="cs-CZ" sz="1400" dirty="0"/>
                <a:t>Personalizovaná</a:t>
              </a:r>
            </a:p>
            <a:p>
              <a:r>
                <a:rPr lang="cs-CZ" sz="1400" dirty="0"/>
                <a:t>medicína</a:t>
              </a:r>
            </a:p>
            <a:p>
              <a:r>
                <a:rPr lang="cs-CZ" sz="1400" dirty="0"/>
                <a:t>Výzkum mozku</a:t>
              </a:r>
            </a:p>
            <a:p>
              <a:r>
                <a:rPr lang="cs-CZ" sz="1400" dirty="0"/>
                <a:t>(</a:t>
              </a:r>
              <a:r>
                <a:rPr lang="cs-CZ" sz="1400" dirty="0" err="1"/>
                <a:t>Interdisciplinarta</a:t>
              </a:r>
              <a:r>
                <a:rPr lang="cs-CZ" sz="1400" dirty="0"/>
                <a:t>)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400" kern="1200" dirty="0"/>
            </a:p>
          </p:txBody>
        </p:sp>
      </p:grpSp>
      <p:grpSp>
        <p:nvGrpSpPr>
          <p:cNvPr id="12" name="Skupina 11"/>
          <p:cNvGrpSpPr/>
          <p:nvPr/>
        </p:nvGrpSpPr>
        <p:grpSpPr>
          <a:xfrm>
            <a:off x="3156246" y="799568"/>
            <a:ext cx="2808312" cy="2592288"/>
            <a:chOff x="1247790" y="447832"/>
            <a:chExt cx="3600419" cy="3168335"/>
          </a:xfrm>
        </p:grpSpPr>
        <p:sp>
          <p:nvSpPr>
            <p:cNvPr id="13" name="Ovál 12"/>
            <p:cNvSpPr/>
            <p:nvPr/>
          </p:nvSpPr>
          <p:spPr>
            <a:xfrm>
              <a:off x="1247790" y="447832"/>
              <a:ext cx="3600419" cy="3168335"/>
            </a:xfrm>
            <a:prstGeom prst="ellipse">
              <a:avLst/>
            </a:prstGeom>
            <a:solidFill>
              <a:srgbClr val="99FF33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cs-CZ" sz="1400" dirty="0"/>
                <a:t>Výzkum moří a oceánů</a:t>
              </a:r>
            </a:p>
            <a:p>
              <a:r>
                <a:rPr lang="cs-CZ" sz="1400" dirty="0" err="1"/>
                <a:t>Desalinace</a:t>
              </a:r>
              <a:endParaRPr lang="cs-CZ" sz="1400" dirty="0"/>
            </a:p>
            <a:p>
              <a:r>
                <a:rPr lang="cs-CZ" sz="1400" dirty="0"/>
                <a:t>Technologie v zemědělství </a:t>
              </a:r>
            </a:p>
            <a:p>
              <a:endParaRPr lang="cs-CZ" dirty="0"/>
            </a:p>
          </p:txBody>
        </p:sp>
        <p:sp>
          <p:nvSpPr>
            <p:cNvPr id="14" name="Ovál 4"/>
            <p:cNvSpPr txBox="1"/>
            <p:nvPr/>
          </p:nvSpPr>
          <p:spPr>
            <a:xfrm>
              <a:off x="2098055" y="613131"/>
              <a:ext cx="1890220" cy="538616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900" kern="1200"/>
            </a:p>
          </p:txBody>
        </p:sp>
      </p:grpSp>
      <p:grpSp>
        <p:nvGrpSpPr>
          <p:cNvPr id="15" name="Skupina 14"/>
          <p:cNvGrpSpPr/>
          <p:nvPr/>
        </p:nvGrpSpPr>
        <p:grpSpPr>
          <a:xfrm>
            <a:off x="6136636" y="799568"/>
            <a:ext cx="2808312" cy="2592288"/>
            <a:chOff x="1233669" y="357602"/>
            <a:chExt cx="3600419" cy="3168335"/>
          </a:xfrm>
          <a:solidFill>
            <a:srgbClr val="00FF99"/>
          </a:solidFill>
        </p:grpSpPr>
        <p:sp>
          <p:nvSpPr>
            <p:cNvPr id="16" name="Ovál 15"/>
            <p:cNvSpPr/>
            <p:nvPr/>
          </p:nvSpPr>
          <p:spPr>
            <a:xfrm>
              <a:off x="1233669" y="357602"/>
              <a:ext cx="3600419" cy="3168335"/>
            </a:xfrm>
            <a:prstGeom prst="ellips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Ovál 4"/>
            <p:cNvSpPr txBox="1"/>
            <p:nvPr/>
          </p:nvSpPr>
          <p:spPr>
            <a:xfrm>
              <a:off x="1904949" y="1378631"/>
              <a:ext cx="1890220" cy="53861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400" kern="1200" dirty="0"/>
                <a:t>Alternativní paliva v dopravě</a:t>
              </a:r>
            </a:p>
            <a:p>
              <a:pPr marL="0" lvl="0" indent="0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400" dirty="0"/>
                <a:t>Obnovitelné zdroje energie</a:t>
              </a:r>
            </a:p>
            <a:p>
              <a:pPr marL="0" lvl="0" indent="0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400" kern="1200" dirty="0"/>
                <a:t>Přenos a uskladnění energie</a:t>
              </a:r>
            </a:p>
          </p:txBody>
        </p:sp>
      </p:grpSp>
      <p:grpSp>
        <p:nvGrpSpPr>
          <p:cNvPr id="18" name="Skupina 17"/>
          <p:cNvGrpSpPr/>
          <p:nvPr/>
        </p:nvGrpSpPr>
        <p:grpSpPr>
          <a:xfrm>
            <a:off x="153747" y="4114364"/>
            <a:ext cx="2808312" cy="2592288"/>
            <a:chOff x="1247790" y="447832"/>
            <a:chExt cx="3600419" cy="3168335"/>
          </a:xfrm>
        </p:grpSpPr>
        <p:sp>
          <p:nvSpPr>
            <p:cNvPr id="19" name="Ovál 18"/>
            <p:cNvSpPr/>
            <p:nvPr/>
          </p:nvSpPr>
          <p:spPr>
            <a:xfrm>
              <a:off x="1247790" y="447832"/>
              <a:ext cx="3600419" cy="3168335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Ovál 4"/>
            <p:cNvSpPr txBox="1"/>
            <p:nvPr/>
          </p:nvSpPr>
          <p:spPr>
            <a:xfrm>
              <a:off x="2102889" y="685457"/>
              <a:ext cx="1890220" cy="538616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900" kern="1200"/>
            </a:p>
          </p:txBody>
        </p:sp>
      </p:grpSp>
      <p:grpSp>
        <p:nvGrpSpPr>
          <p:cNvPr id="21" name="Skupina 20"/>
          <p:cNvGrpSpPr/>
          <p:nvPr/>
        </p:nvGrpSpPr>
        <p:grpSpPr>
          <a:xfrm>
            <a:off x="3193567" y="4130307"/>
            <a:ext cx="2808312" cy="2592288"/>
            <a:chOff x="1247790" y="447832"/>
            <a:chExt cx="3600419" cy="3168335"/>
          </a:xfrm>
          <a:solidFill>
            <a:srgbClr val="FF5050"/>
          </a:solidFill>
        </p:grpSpPr>
        <p:sp>
          <p:nvSpPr>
            <p:cNvPr id="22" name="Ovál 21"/>
            <p:cNvSpPr/>
            <p:nvPr/>
          </p:nvSpPr>
          <p:spPr>
            <a:xfrm>
              <a:off x="1247790" y="447832"/>
              <a:ext cx="3600419" cy="3168335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ál 4"/>
            <p:cNvSpPr txBox="1"/>
            <p:nvPr/>
          </p:nvSpPr>
          <p:spPr>
            <a:xfrm>
              <a:off x="2102889" y="685457"/>
              <a:ext cx="1890220" cy="538616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900" kern="1200"/>
            </a:p>
          </p:txBody>
        </p:sp>
      </p:grpSp>
      <p:grpSp>
        <p:nvGrpSpPr>
          <p:cNvPr id="24" name="Skupina 23"/>
          <p:cNvGrpSpPr/>
          <p:nvPr/>
        </p:nvGrpSpPr>
        <p:grpSpPr>
          <a:xfrm>
            <a:off x="6181941" y="4164856"/>
            <a:ext cx="2808312" cy="2592288"/>
            <a:chOff x="1247790" y="447832"/>
            <a:chExt cx="3600419" cy="3168335"/>
          </a:xfrm>
        </p:grpSpPr>
        <p:sp>
          <p:nvSpPr>
            <p:cNvPr id="25" name="Ovál 24"/>
            <p:cNvSpPr/>
            <p:nvPr/>
          </p:nvSpPr>
          <p:spPr>
            <a:xfrm>
              <a:off x="1247790" y="447832"/>
              <a:ext cx="3600419" cy="3168335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 dirty="0"/>
            </a:p>
          </p:txBody>
        </p:sp>
        <p:sp>
          <p:nvSpPr>
            <p:cNvPr id="26" name="Ovál 4"/>
            <p:cNvSpPr txBox="1"/>
            <p:nvPr/>
          </p:nvSpPr>
          <p:spPr>
            <a:xfrm>
              <a:off x="2102889" y="685457"/>
              <a:ext cx="1890220" cy="538616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900" kern="1200" dirty="0"/>
            </a:p>
          </p:txBody>
        </p:sp>
      </p:grpSp>
      <p:sp>
        <p:nvSpPr>
          <p:cNvPr id="27" name="Ovál 26"/>
          <p:cNvSpPr/>
          <p:nvPr/>
        </p:nvSpPr>
        <p:spPr>
          <a:xfrm>
            <a:off x="825383" y="2159326"/>
            <a:ext cx="1650495" cy="1146850"/>
          </a:xfrm>
          <a:prstGeom prst="ellipse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dirty="0"/>
              <a:t>Biomedicína</a:t>
            </a:r>
          </a:p>
          <a:p>
            <a:r>
              <a:rPr lang="cs-CZ" sz="1000" dirty="0"/>
              <a:t>Biotechnologie</a:t>
            </a:r>
          </a:p>
          <a:p>
            <a:r>
              <a:rPr lang="cs-CZ" sz="1000" dirty="0"/>
              <a:t>Rehabilitace</a:t>
            </a:r>
          </a:p>
          <a:p>
            <a:r>
              <a:rPr lang="cs-CZ" sz="1000" dirty="0" err="1"/>
              <a:t>Neurorehabilitace</a:t>
            </a:r>
            <a:endParaRPr lang="cs-CZ" sz="1000" dirty="0"/>
          </a:p>
          <a:p>
            <a:r>
              <a:rPr lang="cs-CZ" sz="1000" dirty="0"/>
              <a:t>Vývoj léčiv</a:t>
            </a:r>
          </a:p>
        </p:txBody>
      </p:sp>
      <p:sp>
        <p:nvSpPr>
          <p:cNvPr id="28" name="Ovál 27"/>
          <p:cNvSpPr/>
          <p:nvPr/>
        </p:nvSpPr>
        <p:spPr>
          <a:xfrm>
            <a:off x="3794663" y="2121365"/>
            <a:ext cx="1673992" cy="1245328"/>
          </a:xfrm>
          <a:prstGeom prst="ellipse">
            <a:avLst/>
          </a:prstGeom>
          <a:solidFill>
            <a:srgbClr val="F3C3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dirty="0"/>
              <a:t>Botanika</a:t>
            </a:r>
          </a:p>
          <a:p>
            <a:r>
              <a:rPr lang="cs-CZ" sz="1000" dirty="0"/>
              <a:t>Genomika rostlin</a:t>
            </a:r>
          </a:p>
          <a:p>
            <a:r>
              <a:rPr lang="cs-CZ" sz="1000" dirty="0"/>
              <a:t>Výzkum akvakultur </a:t>
            </a:r>
          </a:p>
          <a:p>
            <a:r>
              <a:rPr lang="cs-CZ" sz="1000" dirty="0"/>
              <a:t>Biologický boj se škůdci</a:t>
            </a:r>
          </a:p>
          <a:p>
            <a:r>
              <a:rPr lang="cs-CZ" sz="1000" dirty="0"/>
              <a:t>Prevence degradace půd</a:t>
            </a:r>
          </a:p>
          <a:p>
            <a:endParaRPr lang="cs-CZ" sz="1000" dirty="0"/>
          </a:p>
        </p:txBody>
      </p:sp>
      <p:sp>
        <p:nvSpPr>
          <p:cNvPr id="29" name="Ovál 28"/>
          <p:cNvSpPr/>
          <p:nvPr/>
        </p:nvSpPr>
        <p:spPr>
          <a:xfrm>
            <a:off x="7234217" y="2644231"/>
            <a:ext cx="1159939" cy="66058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dirty="0"/>
              <a:t>Smart </a:t>
            </a:r>
            <a:r>
              <a:rPr lang="cs-CZ" sz="1000" dirty="0" err="1"/>
              <a:t>grids</a:t>
            </a:r>
            <a:endParaRPr lang="cs-CZ" sz="1000" dirty="0"/>
          </a:p>
          <a:p>
            <a:r>
              <a:rPr lang="cs-CZ" sz="1000" dirty="0"/>
              <a:t>Přenosové frekvence</a:t>
            </a:r>
          </a:p>
        </p:txBody>
      </p:sp>
      <p:sp>
        <p:nvSpPr>
          <p:cNvPr id="30" name="Ovál 29"/>
          <p:cNvSpPr/>
          <p:nvPr/>
        </p:nvSpPr>
        <p:spPr>
          <a:xfrm>
            <a:off x="1043608" y="5596850"/>
            <a:ext cx="1459701" cy="1047135"/>
          </a:xfrm>
          <a:prstGeom prst="ellipse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dirty="0"/>
              <a:t>Strojové učení</a:t>
            </a:r>
          </a:p>
          <a:p>
            <a:r>
              <a:rPr lang="cs-CZ" sz="1000" dirty="0"/>
              <a:t>IT v sektoru  </a:t>
            </a:r>
            <a:r>
              <a:rPr lang="cs-CZ" sz="1000" dirty="0" err="1"/>
              <a:t>automotiv</a:t>
            </a:r>
            <a:endParaRPr lang="cs-CZ" sz="1000" dirty="0"/>
          </a:p>
          <a:p>
            <a:endParaRPr lang="cs-CZ" sz="1000" dirty="0"/>
          </a:p>
        </p:txBody>
      </p:sp>
      <p:sp>
        <p:nvSpPr>
          <p:cNvPr id="31" name="Ovál 30"/>
          <p:cNvSpPr/>
          <p:nvPr/>
        </p:nvSpPr>
        <p:spPr>
          <a:xfrm>
            <a:off x="4179830" y="5704727"/>
            <a:ext cx="1316911" cy="939259"/>
          </a:xfrm>
          <a:prstGeom prst="ellipse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000" dirty="0"/>
              <a:t>Dějiny umění</a:t>
            </a:r>
          </a:p>
          <a:p>
            <a:r>
              <a:rPr lang="cs-CZ" sz="1000" dirty="0"/>
              <a:t>Politologie</a:t>
            </a:r>
          </a:p>
          <a:p>
            <a:r>
              <a:rPr lang="cs-CZ" sz="1000" dirty="0"/>
              <a:t>Sociologie</a:t>
            </a:r>
          </a:p>
          <a:p>
            <a:endParaRPr lang="cs-CZ" sz="1000" dirty="0"/>
          </a:p>
        </p:txBody>
      </p:sp>
      <p:sp>
        <p:nvSpPr>
          <p:cNvPr id="32" name="Ovál 31"/>
          <p:cNvSpPr/>
          <p:nvPr/>
        </p:nvSpPr>
        <p:spPr>
          <a:xfrm>
            <a:off x="6701008" y="4761707"/>
            <a:ext cx="2160240" cy="1929933"/>
          </a:xfrm>
          <a:prstGeom prst="ellipse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400" dirty="0"/>
              <a:t>Chemie</a:t>
            </a:r>
          </a:p>
          <a:p>
            <a:r>
              <a:rPr lang="cs-CZ" sz="1400" dirty="0"/>
              <a:t>Nanotechnologie</a:t>
            </a:r>
          </a:p>
          <a:p>
            <a:r>
              <a:rPr lang="cs-CZ" sz="1400" dirty="0" err="1"/>
              <a:t>Materiání</a:t>
            </a:r>
            <a:r>
              <a:rPr lang="cs-CZ" sz="1400" dirty="0"/>
              <a:t> inženýrství</a:t>
            </a:r>
          </a:p>
          <a:p>
            <a:r>
              <a:rPr lang="cs-CZ" sz="1400" dirty="0"/>
              <a:t>Fyzika </a:t>
            </a:r>
          </a:p>
          <a:p>
            <a:r>
              <a:rPr lang="cs-CZ" sz="1400" dirty="0"/>
              <a:t>Matematika</a:t>
            </a:r>
          </a:p>
        </p:txBody>
      </p:sp>
      <p:sp>
        <p:nvSpPr>
          <p:cNvPr id="34" name="Obdélník 33"/>
          <p:cNvSpPr/>
          <p:nvPr/>
        </p:nvSpPr>
        <p:spPr>
          <a:xfrm>
            <a:off x="510000" y="4444636"/>
            <a:ext cx="182975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/>
              <a:t>Autonomní řízení</a:t>
            </a:r>
          </a:p>
          <a:p>
            <a:r>
              <a:rPr lang="cs-CZ" sz="1400" dirty="0"/>
              <a:t>Smart </a:t>
            </a:r>
            <a:r>
              <a:rPr lang="cs-CZ" sz="1400" dirty="0" err="1"/>
              <a:t>Transportation</a:t>
            </a:r>
            <a:endParaRPr lang="cs-CZ" sz="1400" dirty="0"/>
          </a:p>
          <a:p>
            <a:r>
              <a:rPr lang="cs-CZ" sz="1400" dirty="0" err="1"/>
              <a:t>Optronics</a:t>
            </a:r>
            <a:endParaRPr lang="cs-CZ" sz="1400" dirty="0"/>
          </a:p>
          <a:p>
            <a:r>
              <a:rPr lang="cs-CZ" sz="1400" dirty="0"/>
              <a:t>Kybernetická bezpečnost</a:t>
            </a:r>
          </a:p>
        </p:txBody>
      </p:sp>
      <p:sp>
        <p:nvSpPr>
          <p:cNvPr id="35" name="Obdélník 34"/>
          <p:cNvSpPr/>
          <p:nvPr/>
        </p:nvSpPr>
        <p:spPr>
          <a:xfrm>
            <a:off x="3667342" y="4336913"/>
            <a:ext cx="17929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/>
              <a:t>Gender </a:t>
            </a:r>
            <a:r>
              <a:rPr lang="cs-CZ" sz="1400" dirty="0" err="1"/>
              <a:t>studies</a:t>
            </a:r>
            <a:endParaRPr lang="cs-CZ" sz="1400" dirty="0"/>
          </a:p>
          <a:p>
            <a:r>
              <a:rPr lang="cs-CZ" sz="1400" dirty="0"/>
              <a:t>Stárnutí populace (interdisciplinárně i s ICT a medicínskými vědami)</a:t>
            </a:r>
          </a:p>
          <a:p>
            <a:r>
              <a:rPr lang="cs-CZ" sz="1400" dirty="0"/>
              <a:t>Čínská studia</a:t>
            </a:r>
          </a:p>
        </p:txBody>
      </p:sp>
      <p:sp>
        <p:nvSpPr>
          <p:cNvPr id="36" name="TextovéPole 35"/>
          <p:cNvSpPr txBox="1"/>
          <p:nvPr/>
        </p:nvSpPr>
        <p:spPr>
          <a:xfrm>
            <a:off x="776785" y="229758"/>
            <a:ext cx="1699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Lékařské  vědy</a:t>
            </a:r>
          </a:p>
        </p:txBody>
      </p:sp>
      <p:sp>
        <p:nvSpPr>
          <p:cNvPr id="37" name="TextovéPole 36"/>
          <p:cNvSpPr txBox="1"/>
          <p:nvPr/>
        </p:nvSpPr>
        <p:spPr>
          <a:xfrm>
            <a:off x="3819449" y="294861"/>
            <a:ext cx="153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Zemědělství</a:t>
            </a:r>
          </a:p>
        </p:txBody>
      </p:sp>
      <p:sp>
        <p:nvSpPr>
          <p:cNvPr id="39" name="TextovéPole 38"/>
          <p:cNvSpPr txBox="1"/>
          <p:nvPr/>
        </p:nvSpPr>
        <p:spPr>
          <a:xfrm>
            <a:off x="6397568" y="167502"/>
            <a:ext cx="2318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Alternativní paliva a zdroje energie</a:t>
            </a:r>
          </a:p>
        </p:txBody>
      </p:sp>
      <p:sp>
        <p:nvSpPr>
          <p:cNvPr id="40" name="TextovéPole 39"/>
          <p:cNvSpPr txBox="1"/>
          <p:nvPr/>
        </p:nvSpPr>
        <p:spPr>
          <a:xfrm>
            <a:off x="712740" y="3636409"/>
            <a:ext cx="1827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IT</a:t>
            </a:r>
          </a:p>
        </p:txBody>
      </p:sp>
      <p:sp>
        <p:nvSpPr>
          <p:cNvPr id="41" name="TextovéPole 40"/>
          <p:cNvSpPr txBox="1"/>
          <p:nvPr/>
        </p:nvSpPr>
        <p:spPr>
          <a:xfrm>
            <a:off x="3491880" y="3458813"/>
            <a:ext cx="2360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Společenské a humanitní vědy</a:t>
            </a:r>
          </a:p>
        </p:txBody>
      </p:sp>
      <p:sp>
        <p:nvSpPr>
          <p:cNvPr id="42" name="TextovéPole 41"/>
          <p:cNvSpPr txBox="1"/>
          <p:nvPr/>
        </p:nvSpPr>
        <p:spPr>
          <a:xfrm>
            <a:off x="6514028" y="3674711"/>
            <a:ext cx="2202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Další vědní oblasti</a:t>
            </a:r>
          </a:p>
        </p:txBody>
      </p:sp>
    </p:spTree>
    <p:extLst>
      <p:ext uri="{BB962C8B-B14F-4D97-AF65-F5344CB8AC3E}">
        <p14:creationId xmlns:p14="http://schemas.microsoft.com/office/powerpoint/2010/main" val="1490820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8</a:t>
            </a:fld>
            <a:endParaRPr kumimoji="0" lang="en-US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8682062" cy="5949617"/>
          </a:xfrm>
        </p:spPr>
      </p:pic>
    </p:spTree>
    <p:extLst>
      <p:ext uri="{BB962C8B-B14F-4D97-AF65-F5344CB8AC3E}">
        <p14:creationId xmlns:p14="http://schemas.microsoft.com/office/powerpoint/2010/main" val="807158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683568" y="4149080"/>
            <a:ext cx="7317456" cy="1214446"/>
          </a:xfrm>
        </p:spPr>
        <p:txBody>
          <a:bodyPr/>
          <a:lstStyle/>
          <a:p>
            <a:pPr algn="ctr"/>
            <a:r>
              <a:rPr lang="cs-CZ" dirty="0"/>
              <a:t>Děkuji za pozornost!</a:t>
            </a:r>
          </a:p>
        </p:txBody>
      </p:sp>
    </p:spTree>
    <p:extLst>
      <p:ext uri="{BB962C8B-B14F-4D97-AF65-F5344CB8AC3E}">
        <p14:creationId xmlns:p14="http://schemas.microsoft.com/office/powerpoint/2010/main" val="9444213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VI logo">
  <a:themeElements>
    <a:clrScheme name="Stupně šedi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23134</TotalTime>
  <Words>516</Words>
  <Application>Microsoft Office PowerPoint</Application>
  <PresentationFormat>Předvádění na obrazovce (4:3)</PresentationFormat>
  <Paragraphs>104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Calibri</vt:lpstr>
      <vt:lpstr>Wingdings</vt:lpstr>
      <vt:lpstr>Wingdings 2</vt:lpstr>
      <vt:lpstr>VVI logo</vt:lpstr>
      <vt:lpstr>Mise vědecké diplomatky v Izraeli  Hlavní výstupy</vt:lpstr>
      <vt:lpstr>Podpora kontaktů na úrovni vědců </vt:lpstr>
      <vt:lpstr>Konkrétní úspěchy</vt:lpstr>
      <vt:lpstr>Spolupráce v iniciační fázi</vt:lpstr>
      <vt:lpstr>Výzvy </vt:lpstr>
      <vt:lpstr>Výdaje na R&amp;D</vt:lpstr>
      <vt:lpstr>Prezentace aplikace PowerPoint</vt:lpstr>
      <vt:lpstr>Prezentace aplikace PowerPoint</vt:lpstr>
      <vt:lpstr>Děkuji za pozornost!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Jiří Schmidt</dc:creator>
  <cp:lastModifiedBy>Delana</cp:lastModifiedBy>
  <cp:revision>874</cp:revision>
  <cp:lastPrinted>2017-05-20T18:48:09Z</cp:lastPrinted>
  <dcterms:created xsi:type="dcterms:W3CDTF">2009-02-02T07:55:26Z</dcterms:created>
  <dcterms:modified xsi:type="dcterms:W3CDTF">2017-05-26T07:07:41Z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msId">
    <vt:i4>2184892</vt:i4>
  </property>
</Properties>
</file>