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19"/>
  </p:notesMasterIdLst>
  <p:sldIdLst>
    <p:sldId id="256" r:id="rId2"/>
    <p:sldId id="314" r:id="rId3"/>
    <p:sldId id="257" r:id="rId4"/>
    <p:sldId id="284" r:id="rId5"/>
    <p:sldId id="283" r:id="rId6"/>
    <p:sldId id="310" r:id="rId7"/>
    <p:sldId id="290" r:id="rId8"/>
    <p:sldId id="296" r:id="rId9"/>
    <p:sldId id="295" r:id="rId10"/>
    <p:sldId id="298" r:id="rId11"/>
    <p:sldId id="311" r:id="rId12"/>
    <p:sldId id="315" r:id="rId13"/>
    <p:sldId id="316" r:id="rId14"/>
    <p:sldId id="312" r:id="rId15"/>
    <p:sldId id="299" r:id="rId16"/>
    <p:sldId id="313" r:id="rId17"/>
    <p:sldId id="297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st gra" initials="Rg" lastIdx="11" clrIdx="0">
    <p:extLst>
      <p:ext uri="{19B8F6BF-5375-455C-9EA6-DF929625EA0E}">
        <p15:presenceInfo xmlns:p15="http://schemas.microsoft.com/office/powerpoint/2012/main" userId="852fc29426a7b1cb" providerId="Windows Live"/>
      </p:ext>
    </p:extLst>
  </p:cmAuthor>
  <p:cmAuthor id="2" name="Návrat Miroslav" initials="NM" lastIdx="20" clrIdx="1">
    <p:extLst>
      <p:ext uri="{19B8F6BF-5375-455C-9EA6-DF929625EA0E}">
        <p15:presenceInfo xmlns:p15="http://schemas.microsoft.com/office/powerpoint/2012/main" userId="S-1-5-21-1024343765-948047755-1557874966-30005" providerId="AD"/>
      </p:ext>
    </p:extLst>
  </p:cmAuthor>
  <p:cmAuthor id="3" name="Kuchařová Veronika" initials="KV" lastIdx="1" clrIdx="2">
    <p:extLst>
      <p:ext uri="{19B8F6BF-5375-455C-9EA6-DF929625EA0E}">
        <p15:presenceInfo xmlns:p15="http://schemas.microsoft.com/office/powerpoint/2012/main" userId="S-1-5-21-1024343765-948047755-1557874966-265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8D96"/>
    <a:srgbClr val="61AAB0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68" autoAdjust="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A5D55-CA7B-4358-AFEF-A66498C35363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E0F52C-6A56-4EF8-AFAD-C1D6265052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1138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23C64C-DD05-4E7D-A68D-14837B2128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5161016-6E89-4FEA-9A40-412FA3934C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5AF7257-0F42-462A-9D34-58A42A2F8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D362-2039-42D5-AE13-1A42703FD537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926549B-76F4-46F1-A11E-A8200F033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B67E1A8-9A61-440A-9522-7FA03234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C38A2-7EF7-4FFE-A026-A2396B26AA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8335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4C4303-A320-4033-A8D5-D73F63F8B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3B952A4-53FD-4BA4-910A-4DF9B91E0D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F2FFDEE-A9CF-4071-B106-9C2FC9199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9BED99C-B836-4DFB-9D96-57F436337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5AA82BA-FD10-4DF0-996D-F02A9E300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0F08-41D3-4C49-9139-1BF5B9A15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527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E79798C-526B-47E4-8277-2AA42D250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C9904DE-14CE-4088-94DE-AF0B209FEF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4906D65-3190-459F-ADB8-4F6FFB2C3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D362-2039-42D5-AE13-1A42703FD537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DFFBBF3-AED0-43CC-A37F-BAA28DC7D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7EB268A-36AF-459B-9607-C84D8A802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0F08-41D3-4C49-9139-1BF5B9A15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1913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vislý nadpis a tex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53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125C07-5266-4E63-A22A-84415154F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2B657C2-B53F-4D21-A751-1C17DB772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91A8345-3443-4CC4-954A-F7D8D3CEC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D362-2039-42D5-AE13-1A42703FD537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6854EC6-7324-4847-8E6A-49BF2D373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977AB0-80FE-4BD0-BFF1-F59857562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0F08-41D3-4C49-9139-1BF5B9A15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60153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A07870-BFDA-4835-B388-9249B181B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EA5AF7A8-7DCE-49AC-BAC1-1EB549A509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30EDC16-E688-43BA-9DE0-E5A7B1164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D362-2039-42D5-AE13-1A42703FD537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59DD722-E85F-4F11-8F76-A4D3DB9FA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BDB6767-5720-49E8-9C08-665A3149F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0F08-41D3-4C49-9139-1BF5B9A15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395993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A604D4-B7F9-4FEC-B409-B5BE85C64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76413E6-0664-4783-A5D5-F1844CBFB1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61413050-662D-493D-92AF-43AADFF6D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1D8B6A2-B0CE-4768-847E-54F50F575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D362-2039-42D5-AE13-1A42703FD537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C011340-3BB8-4477-B8DD-5A8245A7D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AE74314-A52F-4745-85B6-C3FC6BD03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0F08-41D3-4C49-9139-1BF5B9A15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5340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C91F3D-14DF-4ED5-8B11-20B3D5B1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39100155-4EAA-4CF0-86F4-C24E3057BE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B838A7B7-DEB5-423F-8EAB-75364AB65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ADAF7507-F256-405D-AADD-09DF0ADEAA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05FB356B-726C-424D-9018-205BD2F3F3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1D6010DC-6D68-41D5-B680-80125B72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D362-2039-42D5-AE13-1A42703FD537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3CBFBC10-041E-4973-BE07-C6675CC36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A2DB0AB-4B2B-44E6-A378-718AE0984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0F08-41D3-4C49-9139-1BF5B9A15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94431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E84D14-2841-4AB4-8D70-4B8C4432F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F57A776-0A4C-4AB5-949D-676657141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D362-2039-42D5-AE13-1A42703FD537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4034E50-0CC9-436F-9E99-459C64C5A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115ED65-1E9B-4697-8112-3A9EB6357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0F08-41D3-4C49-9139-1BF5B9A15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1508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28D648C-F475-406B-A585-05C0CE53F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D362-2039-42D5-AE13-1A42703FD537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59BD0F1E-84D7-4D58-9CD3-8C89BF24E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C87A6FA-7768-41B0-8D9C-E81749C77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0F08-41D3-4C49-9139-1BF5B9A15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22072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F91DFB-47F7-4FB7-AA41-7D37C3F88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A208CB6-E084-485E-BF38-B4942FBF4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D3C21984-C8E9-4D38-A198-F439452AFA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9E82C09-E21C-4A0F-A203-3B55C69C6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6DC6DD7-E2DB-4983-8173-EC5E80A95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04614BD-F278-448A-912A-350FD5EB1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0F08-41D3-4C49-9139-1BF5B9A15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240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27F698-2C36-4B4C-986A-D894F5C21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81EEF80C-D0AE-492F-8EA1-7F17EA516C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BD193684-87F7-4195-8911-FAF2F2294A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5C495EF-89C3-4BE8-9217-D8C50C895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1B8C74D-4854-4930-89C0-D115BF809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BACCE50-20F5-463C-9442-E7AA6A139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0F08-41D3-4C49-9139-1BF5B9A15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5903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BAE9647-3519-4CEA-99A9-3945863A2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72ABA7BC-05B7-4969-8CB9-6E1000912B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E385A28-5B67-4921-A1DF-E52F53F327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9D362-2039-42D5-AE13-1A42703FD537}" type="datetimeFigureOut">
              <a:rPr lang="cs-CZ" smtClean="0"/>
              <a:t>24.03.2022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2AD4992-9FB8-45BD-94F5-F00553B7B0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DBC8195-DD2B-41B6-A1BC-7D25B1625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70F08-41D3-4C49-9139-1BF5B9A156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4630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7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du.cz/ukrajina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researchin.cz/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www.studyin.cz/ukraine/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hyperlink" Target="https://scienceforukraine.eu/" TargetMode="External"/><Relationship Id="rId9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yin.cz/ukraine/" TargetMode="External"/><Relationship Id="rId7" Type="http://schemas.openxmlformats.org/officeDocument/2006/relationships/image" Target="../media/image15.png"/><Relationship Id="rId2" Type="http://schemas.openxmlformats.org/officeDocument/2006/relationships/hyperlink" Target="https://www.studyin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2" Type="http://schemas.openxmlformats.org/officeDocument/2006/relationships/hyperlink" Target="https://www.studyin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smt.cz/prohlaseni-skupiny-bolonskeho-procesu" TargetMode="External"/><Relationship Id="rId7" Type="http://schemas.openxmlformats.org/officeDocument/2006/relationships/image" Target="../media/image18.png"/><Relationship Id="rId2" Type="http://schemas.openxmlformats.org/officeDocument/2006/relationships/hyperlink" Target="https://rsr-online.ru/news/2022-god/obrashchenie-rossiyskogo-soyuza-rektorov1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vaclav.velcovsky@msmt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pvvv.msmt.cz/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://www.msmt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www.dzs.cz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msmt.cz/ministr-gazdik-do-skol-valecne-nepratelstvi-nepatr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msmt.cz/mezinarodni-vztahy/pokyn-namestka-velcovskeho-k-dopadum-ruske-agrese-vuc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msmt.cz/msmt-da-na-podporu-ukrajinskych-studentu-150-milion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edu.cz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msmt.cz/vyjadreni-ministra-skolstvi-ke-spolupraci-cr-s-rusko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du.cz/methodology/prirucka-pro-skoly-ukrajina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msmt.cz/ministr-skolstvi-ke-spolupraci-cr-se-sujv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605C2C13-04D3-42BB-A690-D799E8624A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410632" cy="6858000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B9BC96B0-41CB-4B28-85CE-D14E6AF5EC64}"/>
              </a:ext>
            </a:extLst>
          </p:cNvPr>
          <p:cNvSpPr txBox="1"/>
          <p:nvPr/>
        </p:nvSpPr>
        <p:spPr>
          <a:xfrm>
            <a:off x="655783" y="997027"/>
            <a:ext cx="8080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2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  <a:p>
            <a:r>
              <a:rPr lang="cs-CZ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cs-CZ" sz="3200" b="1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F2AF1094-21C4-40A2-A074-5D0B1DAA50AF}"/>
              </a:ext>
            </a:extLst>
          </p:cNvPr>
          <p:cNvSpPr txBox="1"/>
          <p:nvPr/>
        </p:nvSpPr>
        <p:spPr>
          <a:xfrm>
            <a:off x="6410632" y="0"/>
            <a:ext cx="5781368" cy="69557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sz="3200" b="1" dirty="0">
                <a:latin typeface="Arial Black" panose="020B0A04020102020204" pitchFamily="34" charset="0"/>
              </a:rPr>
              <a:t>Russian Aggression </a:t>
            </a:r>
          </a:p>
          <a:p>
            <a:pPr algn="ctr"/>
            <a:r>
              <a:rPr lang="en-US" sz="3200" b="1" dirty="0">
                <a:latin typeface="Arial Black" panose="020B0A04020102020204" pitchFamily="34" charset="0"/>
              </a:rPr>
              <a:t>against Ukraine</a:t>
            </a:r>
          </a:p>
          <a:p>
            <a:pPr algn="ctr"/>
            <a:endParaRPr lang="en-US" b="1" dirty="0">
              <a:latin typeface="Arial Black" panose="020B0A04020102020204" pitchFamily="34" charset="0"/>
            </a:endParaRPr>
          </a:p>
          <a:p>
            <a:pPr algn="ctr"/>
            <a:endParaRPr lang="en-US" b="1" dirty="0">
              <a:latin typeface="Arial Black" panose="020B0A04020102020204" pitchFamily="34" charset="0"/>
            </a:endParaRPr>
          </a:p>
          <a:p>
            <a:pPr algn="ctr"/>
            <a:endParaRPr lang="en-US" b="1" dirty="0">
              <a:latin typeface="Arial Black" panose="020B0A04020102020204" pitchFamily="34" charset="0"/>
            </a:endParaRPr>
          </a:p>
          <a:p>
            <a:pPr algn="ctr"/>
            <a:endParaRPr lang="en-US" b="1" dirty="0">
              <a:latin typeface="Arial Black" panose="020B0A04020102020204" pitchFamily="34" charset="0"/>
            </a:endParaRPr>
          </a:p>
          <a:p>
            <a:pPr algn="ctr"/>
            <a:r>
              <a:rPr lang="en-US" sz="2000" b="1" dirty="0">
                <a:latin typeface="Arial Black" panose="020B0A04020102020204" pitchFamily="34" charset="0"/>
              </a:rPr>
              <a:t>Day-by-day Reaction </a:t>
            </a:r>
          </a:p>
          <a:p>
            <a:pPr algn="ctr"/>
            <a:r>
              <a:rPr lang="en-US" sz="2000" b="1" dirty="0">
                <a:latin typeface="Arial Black" panose="020B0A04020102020204" pitchFamily="34" charset="0"/>
              </a:rPr>
              <a:t>in Education and Research</a:t>
            </a:r>
            <a:endParaRPr lang="en-US" dirty="0"/>
          </a:p>
          <a:p>
            <a:endParaRPr lang="en-US" dirty="0"/>
          </a:p>
          <a:p>
            <a:pPr algn="ctr"/>
            <a:r>
              <a:rPr lang="en-US" sz="2000" dirty="0">
                <a:latin typeface="Arial Black" panose="020B0A04020102020204" pitchFamily="34" charset="0"/>
              </a:rPr>
              <a:t>Case of the Czech Republic</a:t>
            </a:r>
          </a:p>
          <a:p>
            <a:pPr algn="ctr"/>
            <a:endParaRPr lang="en-US" sz="2000" dirty="0">
              <a:latin typeface="Arial Black" panose="020B0A04020102020204" pitchFamily="34" charset="0"/>
            </a:endParaRPr>
          </a:p>
          <a:p>
            <a:pPr algn="ctr"/>
            <a:endParaRPr lang="en-US" sz="2000" dirty="0">
              <a:latin typeface="Arial Black" panose="020B0A04020102020204" pitchFamily="34" charset="0"/>
            </a:endParaRPr>
          </a:p>
          <a:p>
            <a:pPr algn="ctr"/>
            <a:endParaRPr lang="en-US" sz="2000" dirty="0">
              <a:latin typeface="Arial Black" panose="020B0A04020102020204" pitchFamily="34" charset="0"/>
            </a:endParaRPr>
          </a:p>
          <a:p>
            <a:pPr algn="ctr"/>
            <a:r>
              <a:rPr lang="cs-CZ" sz="1600" dirty="0">
                <a:latin typeface="Arial Black" panose="020B0A04020102020204" pitchFamily="34" charset="0"/>
              </a:rPr>
              <a:t>24</a:t>
            </a:r>
            <a:r>
              <a:rPr lang="en-US" sz="1600" dirty="0" err="1">
                <a:latin typeface="Arial Black" panose="020B0A04020102020204" pitchFamily="34" charset="0"/>
              </a:rPr>
              <a:t>th</a:t>
            </a:r>
            <a:r>
              <a:rPr lang="en-US" sz="1600" dirty="0">
                <a:latin typeface="Arial Black" panose="020B0A04020102020204" pitchFamily="34" charset="0"/>
              </a:rPr>
              <a:t> March 2022</a:t>
            </a:r>
          </a:p>
          <a:p>
            <a:pPr algn="ctr"/>
            <a:r>
              <a:rPr lang="en-US" sz="1600" dirty="0">
                <a:latin typeface="Arial Black" panose="020B0A04020102020204" pitchFamily="34" charset="0"/>
              </a:rPr>
              <a:t>Václav </a:t>
            </a:r>
            <a:r>
              <a:rPr lang="en-US" sz="1600" dirty="0" err="1">
                <a:latin typeface="Arial Black" panose="020B0A04020102020204" pitchFamily="34" charset="0"/>
              </a:rPr>
              <a:t>Velčovsk</a:t>
            </a:r>
            <a:r>
              <a:rPr lang="cs-CZ" sz="1600" dirty="0">
                <a:latin typeface="Arial Black" panose="020B0A04020102020204" pitchFamily="34" charset="0"/>
              </a:rPr>
              <a:t>ý, CZ MEY</a:t>
            </a:r>
            <a:r>
              <a:rPr lang="en-US" sz="1600" dirty="0">
                <a:latin typeface="Arial Black" panose="020B0A04020102020204" pitchFamily="34" charset="0"/>
              </a:rPr>
              <a:t>S</a:t>
            </a:r>
            <a:endParaRPr lang="cs-CZ" sz="1600" dirty="0">
              <a:latin typeface="Arial Black" panose="020B0A04020102020204" pitchFamily="34" charset="0"/>
            </a:endParaRPr>
          </a:p>
          <a:p>
            <a:pPr algn="ctr"/>
            <a:endParaRPr lang="cs-CZ" sz="1600" dirty="0">
              <a:latin typeface="Arial Black" panose="020B0A04020102020204" pitchFamily="34" charset="0"/>
            </a:endParaRPr>
          </a:p>
          <a:p>
            <a:pPr algn="ctr"/>
            <a:r>
              <a:rPr lang="en-US" sz="1600" dirty="0">
                <a:latin typeface="Arial Black" panose="020B0A04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11199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F63A9CD-8FB8-472C-A553-F57ACD9B2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68" y="466343"/>
            <a:ext cx="10905353" cy="5710620"/>
          </a:xfrm>
        </p:spPr>
        <p:txBody>
          <a:bodyPr>
            <a:normAutofit/>
          </a:bodyPr>
          <a:lstStyle/>
          <a:p>
            <a:pPr marL="384048" lvl="0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Friday, 4th March – Launched Web for Ukrainian Refugees on School Education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https://www.edu.cz/ukrajina/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74D58F4-B4C7-4216-9DE7-F05ED576A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698" y="1174810"/>
            <a:ext cx="6596345" cy="49577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02B86B20-E908-4EA8-870C-0F5D5DA15838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14" name="Picture 12" descr="Flag of the Czech Republic - Wikipedia">
            <a:extLst>
              <a:ext uri="{FF2B5EF4-FFF2-40B4-BE49-F238E27FC236}">
                <a16:creationId xmlns:a16="http://schemas.microsoft.com/office/drawing/2014/main" id="{788B1808-1EC2-4776-956C-E7BA0D236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Soubor:European flag, upside down.svg – Wikipedie">
            <a:extLst>
              <a:ext uri="{FF2B5EF4-FFF2-40B4-BE49-F238E27FC236}">
                <a16:creationId xmlns:a16="http://schemas.microsoft.com/office/drawing/2014/main" id="{24F05B22-7B8F-4714-B70D-D79DC5CFC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MŠMT logo bez textu, MŠMT ČR">
            <a:extLst>
              <a:ext uri="{FF2B5EF4-FFF2-40B4-BE49-F238E27FC236}">
                <a16:creationId xmlns:a16="http://schemas.microsoft.com/office/drawing/2014/main" id="{381711B4-96AB-4592-AB3E-34AE2E302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028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2">
            <a:extLst>
              <a:ext uri="{FF2B5EF4-FFF2-40B4-BE49-F238E27FC236}">
                <a16:creationId xmlns:a16="http://schemas.microsoft.com/office/drawing/2014/main" id="{4B69CA14-90E3-48AE-BFAB-C27BAB974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150" y="436846"/>
            <a:ext cx="10905353" cy="5710620"/>
          </a:xfrm>
        </p:spPr>
        <p:txBody>
          <a:bodyPr>
            <a:normAutofit/>
          </a:bodyPr>
          <a:lstStyle/>
          <a:p>
            <a:pPr marL="384048" lvl="0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Friday, 4th March – Launched Web for Students and Researchers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https://www.studyin.cz/ukraine/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3"/>
              </a:rPr>
              <a:t>https://www.researchin.cz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 (in progress, linkage to 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4"/>
              </a:rPr>
              <a:t>https://scienceforukraine.eu/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)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endParaRPr lang="en-US" sz="2000" b="1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Collaboration with the Czech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Rectors Conference, the Czech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Academy of Sciences and other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stakeholders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Focused on both current,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and future students and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researchers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Signpost to the HEIs and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research organizations webs,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their programs, scholarships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and social assistance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Job and accommodation offers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875C3AB-A4B9-49FC-8A35-977177C091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2703" y="1946788"/>
            <a:ext cx="7070099" cy="32666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5655F171-1D52-4EC2-B85C-5E471ED38060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8" name="Picture 12" descr="Flag of the Czech Republic - Wikipedia">
            <a:extLst>
              <a:ext uri="{FF2B5EF4-FFF2-40B4-BE49-F238E27FC236}">
                <a16:creationId xmlns:a16="http://schemas.microsoft.com/office/drawing/2014/main" id="{49D97B7D-13B6-44BC-A2D9-340352550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Soubor:European flag, upside down.svg – Wikipedie">
            <a:extLst>
              <a:ext uri="{FF2B5EF4-FFF2-40B4-BE49-F238E27FC236}">
                <a16:creationId xmlns:a16="http://schemas.microsoft.com/office/drawing/2014/main" id="{1D96621D-A12B-4769-BD4D-DFCCDBC8C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MŠMT logo bez textu, MŠMT ČR">
            <a:extLst>
              <a:ext uri="{FF2B5EF4-FFF2-40B4-BE49-F238E27FC236}">
                <a16:creationId xmlns:a16="http://schemas.microsoft.com/office/drawing/2014/main" id="{4CA1EF98-0D1F-4DB2-A74B-460F706C4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605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2">
            <a:extLst>
              <a:ext uri="{FF2B5EF4-FFF2-40B4-BE49-F238E27FC236}">
                <a16:creationId xmlns:a16="http://schemas.microsoft.com/office/drawing/2014/main" id="{4B69CA14-90E3-48AE-BFAB-C27BAB974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150" y="436846"/>
            <a:ext cx="10905353" cy="5710620"/>
          </a:xfrm>
        </p:spPr>
        <p:txBody>
          <a:bodyPr>
            <a:noAutofit/>
          </a:bodyPr>
          <a:lstStyle/>
          <a:p>
            <a:pPr marL="384048" lvl="0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Website Traffic</a:t>
            </a:r>
            <a:b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https://www.studyin.cz/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0" lvl="0" indent="0">
              <a:lnSpc>
                <a:spcPct val="94000"/>
              </a:lnSpc>
              <a:spcAft>
                <a:spcPts val="200"/>
              </a:spcAft>
              <a:buNone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lvl="1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Opportunities for students from Ukraine naturally spreads on social networks,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the current reach is 422,000 people (shared 516 times)</a:t>
            </a:r>
          </a:p>
          <a:p>
            <a:pPr lvl="1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Unique visits since March 2022:</a:t>
            </a:r>
          </a:p>
          <a:p>
            <a:pPr lvl="1">
              <a:lnSpc>
                <a:spcPct val="94000"/>
              </a:lnSpc>
              <a:spcAft>
                <a:spcPts val="200"/>
              </a:spcAft>
              <a:buFontTx/>
              <a:buChar char="-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  <a:p>
            <a:pPr lvl="1">
              <a:lnSpc>
                <a:spcPct val="94000"/>
              </a:lnSpc>
              <a:spcAft>
                <a:spcPts val="200"/>
              </a:spcAft>
              <a:buFontTx/>
              <a:buChar char="-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  <a:p>
            <a:pPr lvl="1">
              <a:lnSpc>
                <a:spcPct val="94000"/>
              </a:lnSpc>
              <a:spcAft>
                <a:spcPts val="200"/>
              </a:spcAft>
              <a:buFontTx/>
              <a:buChar char="-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  <a:p>
            <a:pPr lvl="1">
              <a:lnSpc>
                <a:spcPct val="94000"/>
              </a:lnSpc>
              <a:spcAft>
                <a:spcPts val="200"/>
              </a:spcAft>
              <a:buFontTx/>
              <a:buChar char="-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  <a:p>
            <a:pPr lvl="1">
              <a:lnSpc>
                <a:spcPct val="94000"/>
              </a:lnSpc>
              <a:spcAft>
                <a:spcPts val="200"/>
              </a:spcAft>
              <a:buFontTx/>
              <a:buChar char="-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  <a:p>
            <a:pPr lvl="1">
              <a:lnSpc>
                <a:spcPct val="94000"/>
              </a:lnSpc>
              <a:spcAft>
                <a:spcPts val="200"/>
              </a:spcAft>
              <a:buFontTx/>
              <a:buChar char="-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  <a:p>
            <a:pPr lvl="1">
              <a:lnSpc>
                <a:spcPct val="94000"/>
              </a:lnSpc>
              <a:spcAft>
                <a:spcPts val="200"/>
              </a:spcAft>
              <a:buFontTx/>
              <a:buChar char="-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  <a:p>
            <a:pPr marL="914400" lvl="1" indent="-384048">
              <a:lnSpc>
                <a:spcPct val="11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  <a:hlinkClick r:id="rId3"/>
              </a:rPr>
              <a:t>studyin.cz/</a:t>
            </a:r>
            <a:r>
              <a:rPr lang="en-US" sz="2000" dirty="0" err="1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  <a:hlinkClick r:id="rId3"/>
              </a:rPr>
              <a:t>ukraine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  <a:hlinkClick r:id="rId3"/>
              </a:rPr>
              <a:t>/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 was the most visited page of the whole web in three March weeks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</a:b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18,686 page views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655F171-1D52-4EC2-B85C-5E471ED38060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8" name="Picture 12" descr="Flag of the Czech Republic - Wikipedia">
            <a:extLst>
              <a:ext uri="{FF2B5EF4-FFF2-40B4-BE49-F238E27FC236}">
                <a16:creationId xmlns:a16="http://schemas.microsoft.com/office/drawing/2014/main" id="{49D97B7D-13B6-44BC-A2D9-340352550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Soubor:European flag, upside down.svg – Wikipedie">
            <a:extLst>
              <a:ext uri="{FF2B5EF4-FFF2-40B4-BE49-F238E27FC236}">
                <a16:creationId xmlns:a16="http://schemas.microsoft.com/office/drawing/2014/main" id="{1D96621D-A12B-4769-BD4D-DFCCDBC8C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MŠMT logo bez textu, MŠMT ČR">
            <a:extLst>
              <a:ext uri="{FF2B5EF4-FFF2-40B4-BE49-F238E27FC236}">
                <a16:creationId xmlns:a16="http://schemas.microsoft.com/office/drawing/2014/main" id="{4CA1EF98-0D1F-4DB2-A74B-460F706C4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C6744C12-B234-4751-9BAD-A344DA15E6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2721" y="2902564"/>
            <a:ext cx="9666557" cy="1958394"/>
          </a:xfrm>
          <a:prstGeom prst="rect">
            <a:avLst/>
          </a:prstGeom>
          <a:effectLst>
            <a:outerShdw blurRad="190500" algn="ctr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7196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2">
            <a:extLst>
              <a:ext uri="{FF2B5EF4-FFF2-40B4-BE49-F238E27FC236}">
                <a16:creationId xmlns:a16="http://schemas.microsoft.com/office/drawing/2014/main" id="{4B69CA14-90E3-48AE-BFAB-C27BAB974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150" y="436846"/>
            <a:ext cx="10905353" cy="5710620"/>
          </a:xfrm>
        </p:spPr>
        <p:txBody>
          <a:bodyPr>
            <a:normAutofit/>
          </a:bodyPr>
          <a:lstStyle/>
          <a:p>
            <a:pPr marL="384048" lvl="0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cs-CZ" sz="2000" b="1" dirty="0" err="1">
                <a:solidFill>
                  <a:srgbClr val="191B0E"/>
                </a:solidFill>
                <a:latin typeface="Franklin Gothic Book" panose="020B0503020102020204"/>
              </a:rPr>
              <a:t>Website</a:t>
            </a:r>
            <a:r>
              <a:rPr lang="cs-CZ" sz="2000" b="1" dirty="0">
                <a:solidFill>
                  <a:srgbClr val="191B0E"/>
                </a:solidFill>
                <a:latin typeface="Franklin Gothic Book" panose="020B0503020102020204"/>
              </a:rPr>
              <a:t> </a:t>
            </a:r>
            <a:r>
              <a:rPr lang="cs-CZ" sz="2000" b="1" dirty="0" err="1">
                <a:solidFill>
                  <a:srgbClr val="191B0E"/>
                </a:solidFill>
                <a:latin typeface="Franklin Gothic Book" panose="020B0503020102020204"/>
              </a:rPr>
              <a:t>Traffic</a:t>
            </a:r>
            <a:br>
              <a:rPr lang="cs-CZ" sz="2000" b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https://www.studyin.cz/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endParaRPr lang="en-US" sz="2000" b="1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  <a:p>
            <a:pPr marL="914400" lvl="1" indent="-384048">
              <a:lnSpc>
                <a:spcPct val="10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cs-CZ" sz="2000" dirty="0" err="1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The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 </a:t>
            </a:r>
            <a:r>
              <a:rPr lang="cs-CZ" sz="2000" dirty="0" err="1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first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 </a:t>
            </a:r>
            <a:r>
              <a:rPr lang="cs-CZ" sz="2000" dirty="0" err="1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three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 </a:t>
            </a:r>
            <a:r>
              <a:rPr lang="cs-CZ" sz="2000" dirty="0" err="1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March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 </a:t>
            </a:r>
            <a:r>
              <a:rPr lang="cs-CZ" sz="2000" dirty="0" err="1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weeks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  <a:t>:</a:t>
            </a:r>
          </a:p>
          <a:p>
            <a:pPr marL="530352" lvl="1" indent="0">
              <a:lnSpc>
                <a:spcPct val="94000"/>
              </a:lnSpc>
              <a:spcAft>
                <a:spcPts val="200"/>
              </a:spcAft>
              <a:buNone/>
            </a:pPr>
            <a:endParaRPr lang="cs-CZ" sz="2000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655F171-1D52-4EC2-B85C-5E471ED38060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8" name="Picture 12" descr="Flag of the Czech Republic - Wikipedia">
            <a:extLst>
              <a:ext uri="{FF2B5EF4-FFF2-40B4-BE49-F238E27FC236}">
                <a16:creationId xmlns:a16="http://schemas.microsoft.com/office/drawing/2014/main" id="{49D97B7D-13B6-44BC-A2D9-340352550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Soubor:European flag, upside down.svg – Wikipedie">
            <a:extLst>
              <a:ext uri="{FF2B5EF4-FFF2-40B4-BE49-F238E27FC236}">
                <a16:creationId xmlns:a16="http://schemas.microsoft.com/office/drawing/2014/main" id="{1D96621D-A12B-4769-BD4D-DFCCDBC8C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MŠMT logo bez textu, MŠMT ČR">
            <a:extLst>
              <a:ext uri="{FF2B5EF4-FFF2-40B4-BE49-F238E27FC236}">
                <a16:creationId xmlns:a16="http://schemas.microsoft.com/office/drawing/2014/main" id="{4CA1EF98-0D1F-4DB2-A74B-460F706C4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7C9E26F1-82AE-4A02-AB22-96BA559C34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467" y="2374659"/>
            <a:ext cx="4582855" cy="2019563"/>
          </a:xfrm>
          <a:prstGeom prst="rect">
            <a:avLst/>
          </a:prstGeom>
          <a:effectLst>
            <a:outerShdw blurRad="190500" algn="ctr" rotWithShape="0">
              <a:srgbClr val="000000">
                <a:alpha val="70000"/>
              </a:srgbClr>
            </a:outerShdw>
          </a:effectLst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CEB7ABC8-F250-4148-A131-B6DF08576E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6639" y="1225902"/>
            <a:ext cx="6532922" cy="4406196"/>
          </a:xfrm>
          <a:prstGeom prst="rect">
            <a:avLst/>
          </a:prstGeom>
          <a:effectLst>
            <a:outerShdw blurRad="190500" algn="ctr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3662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2">
            <a:extLst>
              <a:ext uri="{FF2B5EF4-FFF2-40B4-BE49-F238E27FC236}">
                <a16:creationId xmlns:a16="http://schemas.microsoft.com/office/drawing/2014/main" id="{4B69CA14-90E3-48AE-BFAB-C27BAB974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150" y="436846"/>
            <a:ext cx="10905353" cy="5710620"/>
          </a:xfrm>
        </p:spPr>
        <p:txBody>
          <a:bodyPr>
            <a:normAutofit/>
          </a:bodyPr>
          <a:lstStyle/>
          <a:p>
            <a:pPr marL="384048" lvl="0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Monday, 7th March – BFUG Proclamation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The Russian Union of Rectors issued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</a:rPr>
              <a:t> </a:t>
            </a:r>
            <a:br>
              <a:rPr lang="cs-CZ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statement which supports the Russian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invasion of Ukraine, fully in line with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cs-CZ" sz="2000" dirty="0" err="1">
                <a:solidFill>
                  <a:srgbClr val="191B0E"/>
                </a:solidFill>
                <a:latin typeface="Franklin Gothic Book" panose="020B0503020102020204"/>
              </a:rPr>
              <a:t>the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</a:rPr>
              <a:t> Putin 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propaganda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(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https://rsr-online.ru/news/2022-god/</a:t>
            </a:r>
            <a:br>
              <a:rPr lang="cs-CZ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obrashchenie-rossiyskogo-soyuza-rektorov1/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)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The European University Association Board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suspended the membership of those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universities whose leaders have signed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the statement</a:t>
            </a:r>
          </a:p>
          <a:p>
            <a:pPr marL="530352" lvl="1" indent="0">
              <a:lnSpc>
                <a:spcPct val="94000"/>
              </a:lnSpc>
              <a:spcAft>
                <a:spcPts val="200"/>
              </a:spcAft>
              <a:buNone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Call of the Bologna Follow-Up Group,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placed on the CZ MEYS webpage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(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3"/>
              </a:rPr>
              <a:t>https://www.msmt.cz/prohlaseni-skupiny-</a:t>
            </a:r>
            <a:br>
              <a:rPr lang="cs-CZ" sz="2000" dirty="0">
                <a:solidFill>
                  <a:srgbClr val="191B0E"/>
                </a:solidFill>
                <a:latin typeface="Franklin Gothic Book" panose="020B0503020102020204"/>
                <a:hlinkClick r:id="rId3"/>
              </a:rPr>
            </a:br>
            <a:r>
              <a:rPr lang="en-US" sz="2000" dirty="0" err="1">
                <a:solidFill>
                  <a:srgbClr val="191B0E"/>
                </a:solidFill>
                <a:latin typeface="Franklin Gothic Book" panose="020B0503020102020204"/>
                <a:hlinkClick r:id="rId3"/>
              </a:rPr>
              <a:t>bolonskeho-procesu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)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  <a:cs typeface="Calibri" panose="020F0502020204030204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655F171-1D52-4EC2-B85C-5E471ED38060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8" name="Picture 12" descr="Flag of the Czech Republic - Wikipedia">
            <a:extLst>
              <a:ext uri="{FF2B5EF4-FFF2-40B4-BE49-F238E27FC236}">
                <a16:creationId xmlns:a16="http://schemas.microsoft.com/office/drawing/2014/main" id="{49D97B7D-13B6-44BC-A2D9-340352550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Soubor:European flag, upside down.svg – Wikipedie">
            <a:extLst>
              <a:ext uri="{FF2B5EF4-FFF2-40B4-BE49-F238E27FC236}">
                <a16:creationId xmlns:a16="http://schemas.microsoft.com/office/drawing/2014/main" id="{1D96621D-A12B-4769-BD4D-DFCCDBC8C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MŠMT logo bez textu, MŠMT ČR">
            <a:extLst>
              <a:ext uri="{FF2B5EF4-FFF2-40B4-BE49-F238E27FC236}">
                <a16:creationId xmlns:a16="http://schemas.microsoft.com/office/drawing/2014/main" id="{4CA1EF98-0D1F-4DB2-A74B-460F706C4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5DF356A3-A962-4C8D-9F0B-9C5F9181E2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0354" y="1268126"/>
            <a:ext cx="5788990" cy="4517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5678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F63A9CD-8FB8-472C-A553-F57ACD9B2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8" y="466343"/>
            <a:ext cx="10567667" cy="5852946"/>
          </a:xfrm>
        </p:spPr>
        <p:txBody>
          <a:bodyPr>
            <a:normAutofit fontScale="85000" lnSpcReduction="10000"/>
          </a:bodyPr>
          <a:lstStyle/>
          <a:p>
            <a:pPr marL="384048" lvl="0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Current situation</a:t>
            </a:r>
          </a:p>
          <a:p>
            <a:pPr marL="914400" lvl="1" indent="-384048">
              <a:lnSpc>
                <a:spcPct val="10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More than 3,5 M Ukrainian refugees in total (21st March Data)</a:t>
            </a:r>
          </a:p>
          <a:p>
            <a:pPr marL="914400" lvl="1" indent="-384048">
              <a:lnSpc>
                <a:spcPct val="10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In the CZ, more than 200,000 refugees regarding visas, over 300.000 regarding mobile operators,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half of them under 18, adults mainly women (21st March Data)</a:t>
            </a:r>
          </a:p>
          <a:p>
            <a:pPr marL="914400" lvl="1" indent="-384048">
              <a:lnSpc>
                <a:spcPct val="10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CZ expects 500,000 refugees in total („optimistic“ exp.), 200,000 of them under 18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384048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To-do: CZ Level</a:t>
            </a:r>
          </a:p>
          <a:p>
            <a:pPr marL="914400" lvl="1" indent="-384048">
              <a:lnSpc>
                <a:spcPct val="11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Implementation of the ad hoc Law-Ukraine I. (adjustment of enrollment conditions,                                         of curricula in specific cases, of Ukrainian assistants and teachers etc.); </a:t>
            </a:r>
          </a:p>
          <a:p>
            <a:pPr marL="914400" lvl="1" indent="-384048">
              <a:lnSpc>
                <a:spcPct val="11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Implementation of the ad hoc Law-Ukraine II. (special rules for HEIs – adjustment of admission        process, exemption from the fees, use of HEIs‘ funds for humanitarian purposes etc.)</a:t>
            </a:r>
          </a:p>
          <a:p>
            <a:pPr marL="914400" lvl="1" indent="-384048">
              <a:lnSpc>
                <a:spcPct val="11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Systematical support for principals, teachers, current pupils, their parents and refugees (the capacity of schools is sufficient in total, however, redistribution within CZ needed)</a:t>
            </a:r>
          </a:p>
          <a:p>
            <a:pPr marL="914400" lvl="1" indent="-384048">
              <a:lnSpc>
                <a:spcPct val="11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Systematical support for HEIs, mainly in the Czech as Foreign Language courses</a:t>
            </a:r>
          </a:p>
          <a:p>
            <a:pPr marL="914400" lvl="1" indent="-384048">
              <a:lnSpc>
                <a:spcPct val="11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Fight against Russian propaganda (alleged „state-organized pogroms“ on Russian pupils and students, their discrimination etc.)</a:t>
            </a:r>
          </a:p>
          <a:p>
            <a:pPr marL="914400" lvl="1" indent="-384048">
              <a:lnSpc>
                <a:spcPct val="11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Support for Russian anti-régime students?</a:t>
            </a:r>
          </a:p>
          <a:p>
            <a:pPr marL="914400" lvl="1" indent="-384048">
              <a:lnSpc>
                <a:spcPct val="11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Reflection of the situation while preparing the CZ P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</a:rPr>
              <a:t>R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ES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</a:rPr>
              <a:t> (</a:t>
            </a:r>
            <a:r>
              <a:rPr lang="cs-CZ" sz="2000" dirty="0" err="1">
                <a:solidFill>
                  <a:srgbClr val="191B0E"/>
                </a:solidFill>
                <a:latin typeface="Franklin Gothic Book" panose="020B0503020102020204"/>
              </a:rPr>
              <a:t>political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</a:rPr>
              <a:t> </a:t>
            </a:r>
            <a:r>
              <a:rPr lang="cs-CZ" sz="2000" dirty="0" err="1">
                <a:solidFill>
                  <a:srgbClr val="191B0E"/>
                </a:solidFill>
                <a:latin typeface="Franklin Gothic Book" panose="020B0503020102020204"/>
              </a:rPr>
              <a:t>debates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</a:rPr>
              <a:t>)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48ED1225-D032-419D-80FE-C36F06EE09EF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9" name="Picture 12" descr="Flag of the Czech Republic - Wikipedia">
            <a:extLst>
              <a:ext uri="{FF2B5EF4-FFF2-40B4-BE49-F238E27FC236}">
                <a16:creationId xmlns:a16="http://schemas.microsoft.com/office/drawing/2014/main" id="{7A34F177-C5D1-4BE3-8E7E-132FB6C1F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Soubor:European flag, upside down.svg – Wikipedie">
            <a:extLst>
              <a:ext uri="{FF2B5EF4-FFF2-40B4-BE49-F238E27FC236}">
                <a16:creationId xmlns:a16="http://schemas.microsoft.com/office/drawing/2014/main" id="{88D37370-37C1-4AD7-9576-12ADE2415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MŠMT logo bez textu, MŠMT ČR">
            <a:extLst>
              <a:ext uri="{FF2B5EF4-FFF2-40B4-BE49-F238E27FC236}">
                <a16:creationId xmlns:a16="http://schemas.microsoft.com/office/drawing/2014/main" id="{A26AB530-1070-4E2A-A147-64CECE15E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65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F63A9CD-8FB8-472C-A553-F57ACD9B2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8" y="466343"/>
            <a:ext cx="10567667" cy="5710620"/>
          </a:xfrm>
        </p:spPr>
        <p:txBody>
          <a:bodyPr>
            <a:normAutofit fontScale="92500" lnSpcReduction="10000"/>
          </a:bodyPr>
          <a:lstStyle/>
          <a:p>
            <a:pPr marL="384048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 pitchFamily="34" charset="0"/>
              </a:rPr>
              <a:t>To-do: EU Level 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(if I humbly may)</a:t>
            </a:r>
          </a:p>
          <a:p>
            <a:pPr marL="0" indent="0">
              <a:lnSpc>
                <a:spcPct val="94000"/>
              </a:lnSpc>
              <a:spcAft>
                <a:spcPts val="200"/>
              </a:spcAft>
              <a:buNone/>
            </a:pPr>
            <a:endParaRPr lang="en-US" sz="2000" b="1" dirty="0">
              <a:solidFill>
                <a:srgbClr val="191B0E"/>
              </a:solidFill>
              <a:latin typeface="Franklin Gothic Book" panose="020B0503020102020204" pitchFamily="34" charset="0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Accelerated </a:t>
            </a:r>
            <a:r>
              <a:rPr lang="en-US" sz="2000" b="1" dirty="0">
                <a:solidFill>
                  <a:srgbClr val="191B0E"/>
                </a:solidFill>
                <a:latin typeface="Franklin Gothic Book" panose="020B0503020102020204" pitchFamily="34" charset="0"/>
              </a:rPr>
              <a:t>approval of the ESIF Operation Programs 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(2021+) by EC,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MEYS OP draft is in current wording already prepared for aimed support,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further delays by EC are unacceptable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By EC proposed adjustments to the current period are for CZ unusable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(no free allocation of MEYS OP, ongoing projects are finishing without savings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might to be potentially used) 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EC proposes flexibility, however, only within funds; a possible solution would be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to </a:t>
            </a:r>
            <a:r>
              <a:rPr lang="en-US" sz="2000" b="1" dirty="0">
                <a:solidFill>
                  <a:srgbClr val="191B0E"/>
                </a:solidFill>
                <a:latin typeface="Franklin Gothic Book" panose="020B0503020102020204" pitchFamily="34" charset="0"/>
              </a:rPr>
              <a:t>enable flexibility between funds 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and its increasing up to 20 %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Collecting data, presenting the best practices on all levels (state/regions/municipalities/schools/NGOs/individuals), comparisons,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allowing all stakeholders </a:t>
            </a:r>
            <a:r>
              <a:rPr lang="en-US" sz="2000" b="1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to teach from the Syrian migration crisis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,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incl. support the stakeholders‘ mobilities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Further support of Erasmus (CZ appreciates very much the flexible reaction of EC)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Fight </a:t>
            </a:r>
            <a:r>
              <a:rPr lang="en-US" sz="2000" b="1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against Russian propaganda 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and hoaxes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Position towards anti-régime Russians?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Plan for help reconstruct Ukrainian education and research sector?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48ED1225-D032-419D-80FE-C36F06EE09EF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9" name="Picture 12" descr="Flag of the Czech Republic - Wikipedia">
            <a:extLst>
              <a:ext uri="{FF2B5EF4-FFF2-40B4-BE49-F238E27FC236}">
                <a16:creationId xmlns:a16="http://schemas.microsoft.com/office/drawing/2014/main" id="{7A34F177-C5D1-4BE3-8E7E-132FB6C1F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Soubor:European flag, upside down.svg – Wikipedie">
            <a:extLst>
              <a:ext uri="{FF2B5EF4-FFF2-40B4-BE49-F238E27FC236}">
                <a16:creationId xmlns:a16="http://schemas.microsoft.com/office/drawing/2014/main" id="{88D37370-37C1-4AD7-9576-12ADE2415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MŠMT logo bez textu, MŠMT ČR">
            <a:extLst>
              <a:ext uri="{FF2B5EF4-FFF2-40B4-BE49-F238E27FC236}">
                <a16:creationId xmlns:a16="http://schemas.microsoft.com/office/drawing/2014/main" id="{A26AB530-1070-4E2A-A147-64CECE15E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070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F63A9CD-8FB8-472C-A553-F57ACD9B2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8" y="466343"/>
            <a:ext cx="10905353" cy="571062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endParaRPr lang="en-US" b="1" dirty="0"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en-US" b="1" dirty="0"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en-US" b="1" dirty="0"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0" indent="0" algn="ctr">
              <a:spcAft>
                <a:spcPts val="0"/>
              </a:spcAft>
              <a:buNone/>
            </a:pPr>
            <a:endParaRPr lang="cs-CZ" b="1" dirty="0"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en-US" b="1" dirty="0">
                <a:latin typeface="Franklin Gothic Book" panose="020B0503020102020204" pitchFamily="34" charset="0"/>
                <a:cs typeface="Calibri" panose="020F0502020204030204" pitchFamily="34" charset="0"/>
              </a:rPr>
              <a:t>Thank you not for your attention only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b="1" dirty="0">
                <a:latin typeface="Franklin Gothic Book" panose="020B0503020102020204" pitchFamily="34" charset="0"/>
                <a:cs typeface="Calibri" panose="020F0502020204030204" pitchFamily="34" charset="0"/>
              </a:rPr>
              <a:t>but for your open minds, empathy, and decisiveness as well</a:t>
            </a:r>
          </a:p>
          <a:p>
            <a:pPr marL="0" indent="0" algn="ctr">
              <a:spcAft>
                <a:spcPts val="0"/>
              </a:spcAft>
              <a:buNone/>
            </a:pPr>
            <a:endParaRPr lang="en-US" b="1" dirty="0"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b="1" dirty="0"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latin typeface="Franklin Gothic Book" panose="020B0503020102020204" pitchFamily="34" charset="0"/>
                <a:cs typeface="Calibri" panose="020F0502020204030204" pitchFamily="34" charset="0"/>
              </a:rPr>
              <a:t>Václav Velčovský, Ph.D.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Franklin Gothic Book" panose="020B0503020102020204" pitchFamily="34" charset="0"/>
                <a:cs typeface="Calibri" panose="020F0502020204030204" pitchFamily="34" charset="0"/>
              </a:rPr>
              <a:t>Vice Minister for International </a:t>
            </a:r>
            <a:r>
              <a:rPr lang="cs-CZ" sz="2000" dirty="0">
                <a:latin typeface="Franklin Gothic Book" panose="020B0503020102020204" pitchFamily="34" charset="0"/>
                <a:cs typeface="Calibri" panose="020F0502020204030204" pitchFamily="34" charset="0"/>
              </a:rPr>
              <a:t>A</a:t>
            </a:r>
            <a:r>
              <a:rPr lang="en-US" sz="2000" dirty="0" err="1">
                <a:latin typeface="Franklin Gothic Book" panose="020B0503020102020204" pitchFamily="34" charset="0"/>
                <a:cs typeface="Calibri" panose="020F0502020204030204" pitchFamily="34" charset="0"/>
              </a:rPr>
              <a:t>ffairs</a:t>
            </a:r>
            <a:r>
              <a:rPr lang="en-US" sz="2000" dirty="0">
                <a:latin typeface="Franklin Gothic Book" panose="020B0503020102020204" pitchFamily="34" charset="0"/>
                <a:cs typeface="Calibri" panose="020F0502020204030204" pitchFamily="34" charset="0"/>
              </a:rPr>
              <a:t>, EU and ESIF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Franklin Gothic Book" panose="020B0503020102020204" pitchFamily="34" charset="0"/>
                <a:cs typeface="Calibri" panose="020F0502020204030204" pitchFamily="34" charset="0"/>
              </a:rPr>
              <a:t>Ministry of Education, Youth, and Sports of the Czech Republic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Franklin Gothic Book" panose="020B0503020102020204" pitchFamily="34" charset="0"/>
                <a:cs typeface="Calibri" panose="020F0502020204030204" pitchFamily="34" charset="0"/>
              </a:rPr>
              <a:t>Email: </a:t>
            </a:r>
            <a:r>
              <a:rPr lang="en-US" sz="2000" dirty="0">
                <a:solidFill>
                  <a:srgbClr val="428D96"/>
                </a:solidFill>
                <a:latin typeface="Franklin Gothic Book" panose="020B050302010202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vaclav.velcovsky@msmt.cz</a:t>
            </a:r>
            <a:r>
              <a:rPr lang="en-US" sz="2000" dirty="0">
                <a:solidFill>
                  <a:srgbClr val="428D96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Franklin Gothic Book" panose="020B0503020102020204" pitchFamily="34" charset="0"/>
                <a:cs typeface="Calibri" panose="020F0502020204030204" pitchFamily="34" charset="0"/>
              </a:rPr>
              <a:t>Cell phone: +420 778 743 888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8FEFEDE6-CD93-4D8F-9701-7548972A9278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13" name="Picture 12" descr="Flag of the Czech Republic - Wikipedia">
            <a:extLst>
              <a:ext uri="{FF2B5EF4-FFF2-40B4-BE49-F238E27FC236}">
                <a16:creationId xmlns:a16="http://schemas.microsoft.com/office/drawing/2014/main" id="{0F6272D9-19C8-4DC6-8743-71727C17B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Soubor:European flag, upside down.svg – Wikipedie">
            <a:extLst>
              <a:ext uri="{FF2B5EF4-FFF2-40B4-BE49-F238E27FC236}">
                <a16:creationId xmlns:a16="http://schemas.microsoft.com/office/drawing/2014/main" id="{AECACA4A-3058-4F41-907E-5B62AE57F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MŠMT logo bez textu, MŠMT ČR">
            <a:extLst>
              <a:ext uri="{FF2B5EF4-FFF2-40B4-BE49-F238E27FC236}">
                <a16:creationId xmlns:a16="http://schemas.microsoft.com/office/drawing/2014/main" id="{38322368-D9A2-452B-B022-14B770881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428985F1-2304-47AB-A042-810740ACFEA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0" cy="205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65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F63A9CD-8FB8-472C-A553-F57ACD9B2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8" y="466343"/>
            <a:ext cx="10567667" cy="5710620"/>
          </a:xfrm>
        </p:spPr>
        <p:txBody>
          <a:bodyPr>
            <a:normAutofit/>
          </a:bodyPr>
          <a:lstStyle/>
          <a:p>
            <a:pPr marL="384048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 pitchFamily="34" charset="0"/>
              </a:rPr>
              <a:t>Context</a:t>
            </a:r>
          </a:p>
          <a:p>
            <a:pPr marL="0" indent="0">
              <a:lnSpc>
                <a:spcPct val="94000"/>
              </a:lnSpc>
              <a:spcAft>
                <a:spcPts val="200"/>
              </a:spcAft>
              <a:buNone/>
            </a:pPr>
            <a:endParaRPr lang="en-US" sz="2000" b="1" dirty="0">
              <a:solidFill>
                <a:srgbClr val="191B0E"/>
              </a:solidFill>
              <a:latin typeface="Franklin Gothic Book" panose="020B0503020102020204" pitchFamily="34" charset="0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CZ MEYS (</a:t>
            </a:r>
            <a:r>
              <a:rPr lang="en-US" sz="2000" dirty="0">
                <a:solidFill>
                  <a:srgbClr val="428D96"/>
                </a:solidFill>
                <a:latin typeface="Franklin Gothic Book" panose="020B05030201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www.msmt.cz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) is responsible for both all types of education (incl. HEIs),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and research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CZ MEYS is the Managing Authority for the Operation Program Research,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Development, and Education (</a:t>
            </a:r>
            <a:r>
              <a:rPr lang="en-US" sz="2000" dirty="0">
                <a:solidFill>
                  <a:srgbClr val="428D96"/>
                </a:solidFill>
                <a:latin typeface="Franklin Gothic Book" panose="020B05030201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opvvv.msmt.cz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)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latin typeface="Franklin Gothic Book" panose="020B0503020102020204" pitchFamily="34" charset="0"/>
              </a:rPr>
              <a:t>CZ MEYS is the National Authority for Erasmus+ and European Solidarity Corps; </a:t>
            </a:r>
            <a:br>
              <a:rPr lang="en-US" sz="2000" dirty="0">
                <a:latin typeface="Franklin Gothic Book" panose="020B0503020102020204" pitchFamily="34" charset="0"/>
              </a:rPr>
            </a:br>
            <a:r>
              <a:rPr lang="en-US" sz="2000" dirty="0">
                <a:latin typeface="Franklin Gothic Book" panose="020B0503020102020204" pitchFamily="34" charset="0"/>
              </a:rPr>
              <a:t>national agency for all sectors is its funded organization the Czech National </a:t>
            </a:r>
            <a:br>
              <a:rPr lang="en-US" sz="2000" dirty="0">
                <a:latin typeface="Franklin Gothic Book" panose="020B0503020102020204" pitchFamily="34" charset="0"/>
              </a:rPr>
            </a:br>
            <a:r>
              <a:rPr lang="en-US" sz="2000" dirty="0">
                <a:latin typeface="Franklin Gothic Book" panose="020B0503020102020204" pitchFamily="34" charset="0"/>
              </a:rPr>
              <a:t>Agency for International Education and Research (</a:t>
            </a:r>
            <a:r>
              <a:rPr lang="en-US" sz="2000" dirty="0">
                <a:solidFill>
                  <a:srgbClr val="428D96"/>
                </a:solidFill>
                <a:latin typeface="Franklin Gothic Book" panose="020B05030201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www.dzs.cz</a:t>
            </a:r>
            <a:r>
              <a:rPr lang="en-US" sz="2000" dirty="0">
                <a:latin typeface="Franklin Gothic Book" panose="020B0503020102020204" pitchFamily="34" charset="0"/>
              </a:rPr>
              <a:t>)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Founders of kindergartens and primary schools are usually municipalities,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for secondary schools regions, their legal form is funded organization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of municipality/region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Universities have the biggest autonomy among the OECD countries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HEIs have 8,000 Russian and 4,000 Ukrainian students in proper studies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(</a:t>
            </a:r>
            <a:r>
              <a:rPr lang="en-US" sz="2000" dirty="0" err="1">
                <a:solidFill>
                  <a:srgbClr val="191B0E"/>
                </a:solidFill>
                <a:latin typeface="Franklin Gothic Book" panose="020B0503020102020204" pitchFamily="34" charset="0"/>
              </a:rPr>
              <a:t>ie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. excl. mobilities)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CZ distinguishes nationality and (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s</a:t>
            </a:r>
            <a:r>
              <a:rPr lang="en-US" sz="2000" dirty="0" err="1">
                <a:solidFill>
                  <a:srgbClr val="191B0E"/>
                </a:solidFill>
                <a:latin typeface="Franklin Gothic Book" panose="020B0503020102020204" pitchFamily="34" charset="0"/>
              </a:rPr>
              <a:t>tate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 pitchFamily="34" charset="0"/>
              </a:rPr>
              <a:t>) citizenship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48ED1225-D032-419D-80FE-C36F06EE09EF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9" name="Picture 12" descr="Flag of the Czech Republic - Wikipedia">
            <a:extLst>
              <a:ext uri="{FF2B5EF4-FFF2-40B4-BE49-F238E27FC236}">
                <a16:creationId xmlns:a16="http://schemas.microsoft.com/office/drawing/2014/main" id="{7A34F177-C5D1-4BE3-8E7E-132FB6C1F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Soubor:European flag, upside down.svg – Wikipedie">
            <a:extLst>
              <a:ext uri="{FF2B5EF4-FFF2-40B4-BE49-F238E27FC236}">
                <a16:creationId xmlns:a16="http://schemas.microsoft.com/office/drawing/2014/main" id="{88D37370-37C1-4AD7-9576-12ADE2415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MŠMT logo bez textu, MŠMT ČR">
            <a:extLst>
              <a:ext uri="{FF2B5EF4-FFF2-40B4-BE49-F238E27FC236}">
                <a16:creationId xmlns:a16="http://schemas.microsoft.com/office/drawing/2014/main" id="{A26AB530-1070-4E2A-A147-64CECE15E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25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ástupný symbol pro obsah 14">
            <a:extLst>
              <a:ext uri="{FF2B5EF4-FFF2-40B4-BE49-F238E27FC236}">
                <a16:creationId xmlns:a16="http://schemas.microsoft.com/office/drawing/2014/main" id="{B13AD776-767C-48D4-88C0-EF261E16C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58" y="466343"/>
            <a:ext cx="10515600" cy="5710620"/>
          </a:xfrm>
        </p:spPr>
        <p:txBody>
          <a:bodyPr/>
          <a:lstStyle/>
          <a:p>
            <a:pPr marL="384048" lvl="0" indent="-384048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Friday, 25th February – Minister </a:t>
            </a:r>
            <a:r>
              <a:rPr lang="en-US" sz="2000" b="1" dirty="0" err="1">
                <a:solidFill>
                  <a:srgbClr val="191B0E"/>
                </a:solidFill>
                <a:latin typeface="Franklin Gothic Book" panose="020B0503020102020204"/>
              </a:rPr>
              <a:t>Gazdík‘s</a:t>
            </a: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 Call against Xenophobia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https://www.msmt.cz/ministr-gazdik-do-skol-valecne-nepratelstvi-nepatri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After incidents between Russian and Ukrainian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university students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„Individual pupil, or student is not directly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responsible for the steps of his/her national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politicians.“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Call towards both HEIs, and schools teachers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to actively communicate the current situation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with pupils and students</a:t>
            </a:r>
          </a:p>
          <a:p>
            <a:endParaRPr lang="en-US" dirty="0"/>
          </a:p>
        </p:txBody>
      </p:sp>
      <p:pic>
        <p:nvPicPr>
          <p:cNvPr id="1034" name="Picture 10" descr="https://www.edu.cz/wp-content/uploads/2022/03/image-1-728x1024.png">
            <a:extLst>
              <a:ext uri="{FF2B5EF4-FFF2-40B4-BE49-F238E27FC236}">
                <a16:creationId xmlns:a16="http://schemas.microsoft.com/office/drawing/2014/main" id="{D90C329C-81CC-41F8-ADD8-9C016C7210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94090" y="1370176"/>
            <a:ext cx="4001729" cy="48838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ovéPole 15">
            <a:extLst>
              <a:ext uri="{FF2B5EF4-FFF2-40B4-BE49-F238E27FC236}">
                <a16:creationId xmlns:a16="http://schemas.microsoft.com/office/drawing/2014/main" id="{CEFB2353-8CD1-49CA-8D55-BC1DA62788AA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17" name="Picture 12" descr="Flag of the Czech Republic - Wikipedia">
            <a:extLst>
              <a:ext uri="{FF2B5EF4-FFF2-40B4-BE49-F238E27FC236}">
                <a16:creationId xmlns:a16="http://schemas.microsoft.com/office/drawing/2014/main" id="{78393E1E-3901-4192-837F-A0C77A6FF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Soubor:European flag, upside down.svg – Wikipedie">
            <a:extLst>
              <a:ext uri="{FF2B5EF4-FFF2-40B4-BE49-F238E27FC236}">
                <a16:creationId xmlns:a16="http://schemas.microsoft.com/office/drawing/2014/main" id="{D441C996-AB24-40B9-99E6-D7D6B4751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MŠMT logo bez textu, MŠMT ČR">
            <a:extLst>
              <a:ext uri="{FF2B5EF4-FFF2-40B4-BE49-F238E27FC236}">
                <a16:creationId xmlns:a16="http://schemas.microsoft.com/office/drawing/2014/main" id="{3BEF0939-8082-49DF-8A5B-B47DBEA2F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170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6F602A1-394C-45FC-92FB-5E6907DBF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466343"/>
            <a:ext cx="10515600" cy="5710620"/>
          </a:xfrm>
        </p:spPr>
        <p:txBody>
          <a:bodyPr>
            <a:normAutofit/>
          </a:bodyPr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10800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08B536AD-BC2C-455C-AACB-BA003AF79AE1}"/>
              </a:ext>
            </a:extLst>
          </p:cNvPr>
          <p:cNvSpPr/>
          <p:nvPr/>
        </p:nvSpPr>
        <p:spPr>
          <a:xfrm>
            <a:off x="45367" y="466343"/>
            <a:ext cx="9743768" cy="4681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4048" lvl="0" indent="-384048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Monday, 28th February – Vice Minister </a:t>
            </a:r>
            <a:r>
              <a:rPr lang="en-US" sz="2000" b="1" dirty="0" err="1">
                <a:solidFill>
                  <a:srgbClr val="191B0E"/>
                </a:solidFill>
                <a:latin typeface="Franklin Gothic Book" panose="020B0503020102020204"/>
              </a:rPr>
              <a:t>Velčovský‘s</a:t>
            </a: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 Instruction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https://www.msmt.cz/mezinarodni-vztahy/pokyn-namestka-velcovskeho-k-dopadum-ruske-agrese-vuci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endParaRPr lang="en-US" sz="2000" i="1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Protection of the financial interests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of EU and CZ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Termination of all EU financial support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toward projects with the Russian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subjects‘ participation or mobilities,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incl. public procurement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Withdrawal of the Czech language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teachers from the Russian universities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Ban on </a:t>
            </a:r>
            <a:r>
              <a:rPr lang="en-US" sz="2000" dirty="0" err="1">
                <a:solidFill>
                  <a:srgbClr val="191B0E"/>
                </a:solidFill>
                <a:latin typeface="Franklin Gothic Book" panose="020B0503020102020204"/>
              </a:rPr>
              <a:t>transfering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 money to </a:t>
            </a:r>
            <a:r>
              <a:rPr lang="cs-CZ" sz="2000" dirty="0" err="1">
                <a:solidFill>
                  <a:srgbClr val="191B0E"/>
                </a:solidFill>
                <a:latin typeface="Franklin Gothic Book" panose="020B0503020102020204"/>
              </a:rPr>
              <a:t>the</a:t>
            </a:r>
            <a:r>
              <a:rPr lang="cs-CZ" sz="2000" dirty="0">
                <a:solidFill>
                  <a:srgbClr val="191B0E"/>
                </a:solidFill>
                <a:latin typeface="Franklin Gothic Book" panose="020B0503020102020204"/>
              </a:rPr>
              <a:t> 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banks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owned by Russian entities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B9434161-73D4-430A-9E6B-C23777164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239" y="1792132"/>
            <a:ext cx="6304828" cy="42479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323A7045-4D51-45B9-8277-D3AC6487C66A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16" name="Picture 12" descr="Flag of the Czech Republic - Wikipedia">
            <a:extLst>
              <a:ext uri="{FF2B5EF4-FFF2-40B4-BE49-F238E27FC236}">
                <a16:creationId xmlns:a16="http://schemas.microsoft.com/office/drawing/2014/main" id="{72FA03C8-D39A-46C8-8BB0-4B52E2B4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Soubor:European flag, upside down.svg – Wikipedie">
            <a:extLst>
              <a:ext uri="{FF2B5EF4-FFF2-40B4-BE49-F238E27FC236}">
                <a16:creationId xmlns:a16="http://schemas.microsoft.com/office/drawing/2014/main" id="{AF8FBE4F-8CAA-4793-8CB2-C9FBDA326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MŠMT logo bez textu, MŠMT ČR">
            <a:extLst>
              <a:ext uri="{FF2B5EF4-FFF2-40B4-BE49-F238E27FC236}">
                <a16:creationId xmlns:a16="http://schemas.microsoft.com/office/drawing/2014/main" id="{7E4CB182-FB55-402A-9F2C-1D2BD3581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543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2707AFD-A8EA-4EF4-A0B7-4188D2731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663" y="443405"/>
            <a:ext cx="10515600" cy="5271441"/>
          </a:xfrm>
        </p:spPr>
        <p:txBody>
          <a:bodyPr/>
          <a:lstStyle/>
          <a:p>
            <a:pPr marL="384048" lvl="0" indent="-384048">
              <a:lnSpc>
                <a:spcPct val="114000"/>
              </a:lnSpc>
              <a:spcBef>
                <a:spcPts val="10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Tuesday, 1st March – MEYS‘ Financial Support for HEIs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https://www.msmt.cz/msmt-da-na-podporu-ukrajinskych-studentu-150-milionu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MEYS provided extraordinary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6 mil EUR for HEIs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Targeted support for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Ukrainian HEIs students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(</a:t>
            </a:r>
            <a:r>
              <a:rPr lang="en-US" sz="2000" dirty="0" err="1">
                <a:solidFill>
                  <a:srgbClr val="191B0E"/>
                </a:solidFill>
                <a:latin typeface="Franklin Gothic Book" panose="020B0503020102020204"/>
              </a:rPr>
              <a:t>ie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. provided by HEIs)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Ukrainian students cannot return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to their homeland and therefore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need further support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Support for newly arrived students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F9BD1EE-8937-430D-9839-032817D307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646" y="2293187"/>
            <a:ext cx="6486706" cy="36396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946DAED3-5D96-4929-8D16-17AB3AE15411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14" name="Picture 12" descr="Flag of the Czech Republic - Wikipedia">
            <a:extLst>
              <a:ext uri="{FF2B5EF4-FFF2-40B4-BE49-F238E27FC236}">
                <a16:creationId xmlns:a16="http://schemas.microsoft.com/office/drawing/2014/main" id="{021811D7-47B3-4543-95D8-985A4BCD6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Soubor:European flag, upside down.svg – Wikipedie">
            <a:extLst>
              <a:ext uri="{FF2B5EF4-FFF2-40B4-BE49-F238E27FC236}">
                <a16:creationId xmlns:a16="http://schemas.microsoft.com/office/drawing/2014/main" id="{0FADD0A6-D46C-487D-98A7-161FF7710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MŠMT logo bez textu, MŠMT ČR">
            <a:extLst>
              <a:ext uri="{FF2B5EF4-FFF2-40B4-BE49-F238E27FC236}">
                <a16:creationId xmlns:a16="http://schemas.microsoft.com/office/drawing/2014/main" id="{4A841562-1FA9-4A18-9EFF-647367A48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380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2707AFD-A8EA-4EF4-A0B7-4188D2731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663" y="443405"/>
            <a:ext cx="10515600" cy="5733558"/>
          </a:xfrm>
        </p:spPr>
        <p:txBody>
          <a:bodyPr>
            <a:normAutofit lnSpcReduction="10000"/>
          </a:bodyPr>
          <a:lstStyle/>
          <a:p>
            <a:pPr marL="384048" lvl="0" indent="-384048">
              <a:lnSpc>
                <a:spcPct val="11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In the Meantime </a:t>
            </a:r>
            <a:b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- Ambiguous Interpretation of Ukrainian Law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Panic between Ukrainian students regarding their obligation to enlist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Ukrainian Presidential Decree on Mobilization had to be approved by Parliament, process unclear, web unavailable 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Its draft contained exemption for students (abroad as well?)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Substantial part of students decided to enlist voluntarily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384048" indent="-384048">
              <a:lnSpc>
                <a:spcPct val="11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In the Meantime</a:t>
            </a:r>
            <a:b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- Spontaneous help of other students, associations, and NGOs</a:t>
            </a:r>
            <a:b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- Activation of civic society towards refugees</a:t>
            </a:r>
          </a:p>
          <a:p>
            <a:pPr marL="384048" indent="-384048">
              <a:lnSpc>
                <a:spcPct val="11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endParaRPr lang="en-US" sz="2000" b="1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384048" indent="-384048">
              <a:lnSpc>
                <a:spcPct val="114000"/>
              </a:lnSpc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In the Meantime</a:t>
            </a:r>
            <a:b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- Update and revision of </a:t>
            </a: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www.edu.cz</a:t>
            </a: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 for the Ukrainians‘ needs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937392A8-520F-4242-9B44-E321025DFE42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14" name="Picture 12" descr="Flag of the Czech Republic - Wikipedia">
            <a:extLst>
              <a:ext uri="{FF2B5EF4-FFF2-40B4-BE49-F238E27FC236}">
                <a16:creationId xmlns:a16="http://schemas.microsoft.com/office/drawing/2014/main" id="{9D6F0DC9-4B2A-4E8A-B9BD-E8E80024A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Soubor:European flag, upside down.svg – Wikipedie">
            <a:extLst>
              <a:ext uri="{FF2B5EF4-FFF2-40B4-BE49-F238E27FC236}">
                <a16:creationId xmlns:a16="http://schemas.microsoft.com/office/drawing/2014/main" id="{ECD76A56-80A7-4280-9E3D-1C1BE858B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MŠMT logo bez textu, MŠMT ČR">
            <a:extLst>
              <a:ext uri="{FF2B5EF4-FFF2-40B4-BE49-F238E27FC236}">
                <a16:creationId xmlns:a16="http://schemas.microsoft.com/office/drawing/2014/main" id="{923C3A74-C2C6-4501-BD07-87F9EB610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159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2565" y="466343"/>
            <a:ext cx="10515600" cy="5710620"/>
          </a:xfrm>
        </p:spPr>
        <p:txBody>
          <a:bodyPr>
            <a:normAutofit/>
          </a:bodyPr>
          <a:lstStyle/>
          <a:p>
            <a:pPr marL="384048" lvl="0" indent="-384048">
              <a:lnSpc>
                <a:spcPct val="114000"/>
              </a:lnSpc>
              <a:spcBef>
                <a:spcPts val="10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Wednesday, 2nd March – Minister </a:t>
            </a:r>
            <a:r>
              <a:rPr lang="en-US" sz="2000" b="1" dirty="0" err="1">
                <a:solidFill>
                  <a:srgbClr val="191B0E"/>
                </a:solidFill>
                <a:latin typeface="Franklin Gothic Book" panose="020B0503020102020204"/>
              </a:rPr>
              <a:t>Gazdík‘s</a:t>
            </a: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 Call for Education and Research Organization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428D96"/>
                </a:solidFill>
                <a:latin typeface="Franklin Gothic Book" panose="020B0503020102020204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https://www.msmt.cz/vyjadreni-ministra-skolstvi-ke-spolupraci-cr-s-ruskou</a:t>
            </a:r>
            <a:endParaRPr lang="en-US" sz="2000" dirty="0">
              <a:solidFill>
                <a:srgbClr val="428D96"/>
              </a:solidFill>
              <a:latin typeface="Franklin Gothic Book" panose="020B0503020102020204"/>
            </a:endParaRPr>
          </a:p>
          <a:p>
            <a:pPr marL="841248" lvl="1" indent="-384048">
              <a:lnSpc>
                <a:spcPct val="11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endParaRPr lang="en-US" sz="16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Organizations had to consider termination of the cooperation with Russian institutions 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„Although I am well aware that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the partial interests of Czech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education and research may be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endangered by this step, I cannot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compromise on my political and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especially ethical belief that it is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impossible to cooperate with the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latin typeface="Franklin Gothic Book" panose="020B0503020102020204"/>
              </a:rPr>
              <a:t>country that started the war or </a:t>
            </a:r>
            <a:br>
              <a:rPr lang="en-US" sz="2000" i="1" dirty="0">
                <a:latin typeface="Franklin Gothic Book" panose="020B0503020102020204"/>
              </a:rPr>
            </a:br>
            <a:r>
              <a:rPr lang="en-US" sz="2000" i="1" dirty="0">
                <a:latin typeface="Franklin Gothic Book" panose="020B0503020102020204"/>
              </a:rPr>
              <a:t>its institutions.“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cs-CZ" sz="2000" dirty="0" err="1">
                <a:latin typeface="Franklin Gothic Book" panose="020B0503020102020204"/>
              </a:rPr>
              <a:t>All</a:t>
            </a:r>
            <a:r>
              <a:rPr lang="en-US" sz="2000" dirty="0">
                <a:latin typeface="Franklin Gothic Book" panose="020B0503020102020204"/>
              </a:rPr>
              <a:t> HEIs were asked by MEYS for </a:t>
            </a:r>
            <a:br>
              <a:rPr lang="en-US" sz="2000" dirty="0">
                <a:latin typeface="Franklin Gothic Book" panose="020B0503020102020204"/>
              </a:rPr>
            </a:br>
            <a:r>
              <a:rPr lang="en-US" sz="2000" dirty="0">
                <a:latin typeface="Franklin Gothic Book" panose="020B0503020102020204"/>
              </a:rPr>
              <a:t>launch specific scholarship </a:t>
            </a:r>
            <a:br>
              <a:rPr lang="en-US" sz="2000" dirty="0">
                <a:latin typeface="Franklin Gothic Book" panose="020B0503020102020204"/>
              </a:rPr>
            </a:br>
            <a:r>
              <a:rPr lang="en-US" sz="2000" dirty="0">
                <a:latin typeface="Franklin Gothic Book" panose="020B0503020102020204"/>
              </a:rPr>
              <a:t>programs for Ukrainian students</a:t>
            </a:r>
            <a:endParaRPr lang="en-US" sz="2000" i="1" dirty="0">
              <a:latin typeface="Franklin Gothic Book" panose="020B0503020102020204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2ABC2DD-C4D1-4D0B-B1E9-A2F50D9C3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8869" y="2250754"/>
            <a:ext cx="6863908" cy="36919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04CEDF8F-1840-457E-A6F1-A4B97003716B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14" name="Picture 12" descr="Flag of the Czech Republic - Wikipedia">
            <a:extLst>
              <a:ext uri="{FF2B5EF4-FFF2-40B4-BE49-F238E27FC236}">
                <a16:creationId xmlns:a16="http://schemas.microsoft.com/office/drawing/2014/main" id="{43988DBC-A470-4299-8BD7-52529D76F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Soubor:European flag, upside down.svg – Wikipedie">
            <a:extLst>
              <a:ext uri="{FF2B5EF4-FFF2-40B4-BE49-F238E27FC236}">
                <a16:creationId xmlns:a16="http://schemas.microsoft.com/office/drawing/2014/main" id="{30C87690-BF15-494A-BEF3-01F11D5D3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MŠMT logo bez textu, MŠMT ČR">
            <a:extLst>
              <a:ext uri="{FF2B5EF4-FFF2-40B4-BE49-F238E27FC236}">
                <a16:creationId xmlns:a16="http://schemas.microsoft.com/office/drawing/2014/main" id="{6142986B-9537-47F6-AD34-908FB2E9F7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003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F63A9CD-8FB8-472C-A553-F57ACD9B2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495" y="466343"/>
            <a:ext cx="10905353" cy="5710620"/>
          </a:xfrm>
        </p:spPr>
        <p:txBody>
          <a:bodyPr>
            <a:normAutofit/>
          </a:bodyPr>
          <a:lstStyle/>
          <a:p>
            <a:pPr marL="384048" lvl="0" indent="-384048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Thursday, 3rd March – Scholar Handbook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https://www.edu.cz/methodology/prirucka-pro-skoly-ukrajina/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How to communicate with pupils about war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How to integrate Ukrainian pupils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and support their inclusion among peers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How to support their mental health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D4F8E28E-2D78-4B26-AC93-15204DA7B5FF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14" name="Picture 12" descr="Flag of the Czech Republic - Wikipedia">
            <a:extLst>
              <a:ext uri="{FF2B5EF4-FFF2-40B4-BE49-F238E27FC236}">
                <a16:creationId xmlns:a16="http://schemas.microsoft.com/office/drawing/2014/main" id="{39596BF9-1F7B-46EC-A300-E78866663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Soubor:European flag, upside down.svg – Wikipedie">
            <a:extLst>
              <a:ext uri="{FF2B5EF4-FFF2-40B4-BE49-F238E27FC236}">
                <a16:creationId xmlns:a16="http://schemas.microsoft.com/office/drawing/2014/main" id="{CA76C856-F3BA-470A-9D6A-4A75AFA9F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MŠMT logo bez textu, MŠMT ČR">
            <a:extLst>
              <a:ext uri="{FF2B5EF4-FFF2-40B4-BE49-F238E27FC236}">
                <a16:creationId xmlns:a16="http://schemas.microsoft.com/office/drawing/2014/main" id="{B607A18F-F276-43C5-B170-902A0DA6E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AF5EC61B-A2A7-4E3E-89C5-445A6D67292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9530" y="1558015"/>
            <a:ext cx="4794451" cy="47064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8594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F63A9CD-8FB8-472C-A553-F57ACD9B2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58" y="466343"/>
            <a:ext cx="10905353" cy="5710620"/>
          </a:xfrm>
        </p:spPr>
        <p:txBody>
          <a:bodyPr>
            <a:normAutofit/>
          </a:bodyPr>
          <a:lstStyle/>
          <a:p>
            <a:pPr marL="384048" lvl="0" indent="-384048">
              <a:lnSpc>
                <a:spcPct val="114000"/>
              </a:lnSpc>
              <a:spcBef>
                <a:spcPts val="10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■"/>
            </a:pP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Friday, 4th March – </a:t>
            </a:r>
            <a:r>
              <a:rPr lang="en-US" sz="2000" b="1" dirty="0" err="1">
                <a:solidFill>
                  <a:srgbClr val="191B0E"/>
                </a:solidFill>
                <a:latin typeface="Franklin Gothic Book" panose="020B0503020102020204"/>
              </a:rPr>
              <a:t>Dubna</a:t>
            </a:r>
            <a:r>
              <a:rPr lang="en-US" sz="2000" b="1" dirty="0">
                <a:solidFill>
                  <a:srgbClr val="191B0E"/>
                </a:solidFill>
                <a:latin typeface="Franklin Gothic Book" panose="020B0503020102020204"/>
              </a:rPr>
              <a:t> Issue</a:t>
            </a:r>
          </a:p>
          <a:p>
            <a:pPr marL="914400" lvl="1" indent="-384048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Tx/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  <a:hlinkClick r:id="rId2"/>
              </a:rPr>
              <a:t>https://www.msmt.cz/ministr-skolstvi-ke-spolupraci-cr-se-sujv</a:t>
            </a: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endParaRPr lang="en-US" sz="20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Minister decided to start preparing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the termination of the Czech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membership in the Joint Institute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for Nuclear Research (</a:t>
            </a:r>
            <a:r>
              <a:rPr lang="en-US" sz="2000" dirty="0" err="1">
                <a:solidFill>
                  <a:srgbClr val="191B0E"/>
                </a:solidFill>
                <a:latin typeface="Franklin Gothic Book" panose="020B0503020102020204"/>
              </a:rPr>
              <a:t>Dubna</a:t>
            </a: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, Russia)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CZ/CS founding member in 1956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Full members mainly the post-socialistic </a:t>
            </a:r>
            <a:b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dirty="0">
                <a:solidFill>
                  <a:srgbClr val="191B0E"/>
                </a:solidFill>
                <a:latin typeface="Franklin Gothic Book" panose="020B0503020102020204"/>
              </a:rPr>
              <a:t>and post-soviet countries</a:t>
            </a:r>
          </a:p>
          <a:p>
            <a:pPr marL="914400" lvl="1" indent="-384048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–"/>
            </a:pP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„It is not possible to cooperate in nuclear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research with state that has militarily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endangered the peaceful use of nuclear </a:t>
            </a:r>
            <a:b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</a:br>
            <a:r>
              <a:rPr lang="en-US" sz="2000" i="1" dirty="0">
                <a:solidFill>
                  <a:srgbClr val="191B0E"/>
                </a:solidFill>
                <a:latin typeface="Franklin Gothic Book" panose="020B0503020102020204"/>
              </a:rPr>
              <a:t>energy.“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206971D-0889-4C28-9A9E-284751204B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977" y="1641987"/>
            <a:ext cx="6138276" cy="4338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018DC554-DE17-4083-96FF-B1344BFA70AE}"/>
              </a:ext>
            </a:extLst>
          </p:cNvPr>
          <p:cNvSpPr txBox="1"/>
          <p:nvPr/>
        </p:nvSpPr>
        <p:spPr>
          <a:xfrm>
            <a:off x="674678" y="6473282"/>
            <a:ext cx="8207477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cs-CZ" sz="1100" dirty="0">
                <a:latin typeface="Arial Black" panose="020B0A04020102020204" pitchFamily="34" charset="0"/>
              </a:rPr>
              <a:t>Ministry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Education</a:t>
            </a:r>
            <a:r>
              <a:rPr lang="cs-CZ" sz="1100" dirty="0">
                <a:latin typeface="Arial Black" panose="020B0A04020102020204" pitchFamily="34" charset="0"/>
              </a:rPr>
              <a:t>, </a:t>
            </a:r>
            <a:r>
              <a:rPr lang="cs-CZ" sz="1100" dirty="0" err="1">
                <a:latin typeface="Arial Black" panose="020B0A04020102020204" pitchFamily="34" charset="0"/>
              </a:rPr>
              <a:t>Youth</a:t>
            </a:r>
            <a:r>
              <a:rPr lang="cs-CZ" sz="1100" dirty="0">
                <a:latin typeface="Arial Black" panose="020B0A04020102020204" pitchFamily="34" charset="0"/>
              </a:rPr>
              <a:t>, and </a:t>
            </a:r>
            <a:r>
              <a:rPr lang="cs-CZ" sz="1100" dirty="0" err="1">
                <a:latin typeface="Arial Black" panose="020B0A04020102020204" pitchFamily="34" charset="0"/>
              </a:rPr>
              <a:t>Sports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of</a:t>
            </a:r>
            <a:r>
              <a:rPr lang="cs-CZ" sz="1100" dirty="0">
                <a:latin typeface="Arial Black" panose="020B0A04020102020204" pitchFamily="34" charset="0"/>
              </a:rPr>
              <a:t> </a:t>
            </a:r>
            <a:r>
              <a:rPr lang="cs-CZ" sz="1100" dirty="0" err="1">
                <a:latin typeface="Arial Black" panose="020B0A04020102020204" pitchFamily="34" charset="0"/>
              </a:rPr>
              <a:t>the</a:t>
            </a:r>
            <a:r>
              <a:rPr lang="cs-CZ" sz="1100" dirty="0">
                <a:latin typeface="Arial Black" panose="020B0A04020102020204" pitchFamily="34" charset="0"/>
              </a:rPr>
              <a:t> Czech Republic</a:t>
            </a:r>
          </a:p>
        </p:txBody>
      </p:sp>
      <p:pic>
        <p:nvPicPr>
          <p:cNvPr id="14" name="Picture 12" descr="Flag of the Czech Republic - Wikipedia">
            <a:extLst>
              <a:ext uri="{FF2B5EF4-FFF2-40B4-BE49-F238E27FC236}">
                <a16:creationId xmlns:a16="http://schemas.microsoft.com/office/drawing/2014/main" id="{CE6F6EC0-C4B1-4098-A6F1-B2C53FBDE3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6821" y="6442397"/>
            <a:ext cx="540500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Soubor:European flag, upside down.svg – Wikipedie">
            <a:extLst>
              <a:ext uri="{FF2B5EF4-FFF2-40B4-BE49-F238E27FC236}">
                <a16:creationId xmlns:a16="http://schemas.microsoft.com/office/drawing/2014/main" id="{542CB4F5-503C-4C69-82BA-E655B08DB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2569" y="6442397"/>
            <a:ext cx="540416" cy="3603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MŠMT logo bez textu, MŠMT ČR">
            <a:extLst>
              <a:ext uri="{FF2B5EF4-FFF2-40B4-BE49-F238E27FC236}">
                <a16:creationId xmlns:a16="http://schemas.microsoft.com/office/drawing/2014/main" id="{EE709C30-20C8-4F9B-89D4-5846E4C42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6351990"/>
            <a:ext cx="674679" cy="50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5424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2936</TotalTime>
  <Words>1682</Words>
  <Application>Microsoft Office PowerPoint</Application>
  <PresentationFormat>Širokoúhlá obrazovka</PresentationFormat>
  <Paragraphs>169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Franklin Gothic Book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Návrat Miroslav</dc:creator>
  <cp:lastModifiedBy>Velčovský Václav</cp:lastModifiedBy>
  <cp:revision>174</cp:revision>
  <dcterms:created xsi:type="dcterms:W3CDTF">2021-05-03T08:07:23Z</dcterms:created>
  <dcterms:modified xsi:type="dcterms:W3CDTF">2022-03-24T13:55:21Z</dcterms:modified>
</cp:coreProperties>
</file>