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1" r:id="rId1"/>
  </p:sldMasterIdLst>
  <p:notesMasterIdLst>
    <p:notesMasterId r:id="rId12"/>
  </p:notesMasterIdLst>
  <p:handoutMasterIdLst>
    <p:handoutMasterId r:id="rId13"/>
  </p:handoutMasterIdLst>
  <p:sldIdLst>
    <p:sldId id="291" r:id="rId2"/>
    <p:sldId id="302" r:id="rId3"/>
    <p:sldId id="303" r:id="rId4"/>
    <p:sldId id="288" r:id="rId5"/>
    <p:sldId id="305" r:id="rId6"/>
    <p:sldId id="306" r:id="rId7"/>
    <p:sldId id="300" r:id="rId8"/>
    <p:sldId id="304" r:id="rId9"/>
    <p:sldId id="307" r:id="rId10"/>
    <p:sldId id="299" r:id="rId11"/>
  </p:sldIdLst>
  <p:sldSz cx="9144000" cy="6858000" type="screen4x3"/>
  <p:notesSz cx="6797675" cy="9926638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38" autoAdjust="0"/>
    <p:restoredTop sz="94629"/>
  </p:normalViewPr>
  <p:slideViewPr>
    <p:cSldViewPr>
      <p:cViewPr varScale="1">
        <p:scale>
          <a:sx n="106" d="100"/>
          <a:sy n="106" d="100"/>
        </p:scale>
        <p:origin x="1686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77C2F7-6212-49A2-9152-5BD82F168803}" type="datetimeFigureOut">
              <a:rPr lang="cs-CZ" smtClean="0"/>
              <a:t>09.04.2025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cs-CZ"/>
              <a:t>Sekce pro vědu, výzkum a inovace ÚV ČR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27DB48-257C-439D-8A35-9E4D908DA87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32601679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2A5A52C-6D1B-40DF-BB0E-81CB827BD593}" type="datetimeFigureOut">
              <a:rPr lang="cs-CZ" smtClean="0"/>
              <a:t>09.04.2025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65225" y="1241425"/>
            <a:ext cx="44672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8775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cs-CZ"/>
              <a:t>Sekce pro vědu, výzkum a inovace ÚV ČR</a:t>
            </a: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13133C-7E7C-4071-A0D3-885F7A6A5B4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33454485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>
          <a:xfrm>
            <a:off x="1165225" y="1241425"/>
            <a:ext cx="4467225" cy="3349625"/>
          </a:xfrm>
        </p:spPr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82E7403F-65EB-B149-8376-B2D8EE5131BB}" type="slidenum">
              <a:rPr kumimoji="0" lang="cs-CZ" sz="11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cs-CZ" sz="11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/>
              <a:t>Sekce pro vědu, výzkum a inovace ÚV ČR</a:t>
            </a:r>
          </a:p>
        </p:txBody>
      </p:sp>
    </p:spTree>
    <p:extLst>
      <p:ext uri="{BB962C8B-B14F-4D97-AF65-F5344CB8AC3E}">
        <p14:creationId xmlns:p14="http://schemas.microsoft.com/office/powerpoint/2010/main" val="853286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r>
              <a:rPr lang="cs-CZ"/>
              <a:t>Sekce pro vědu, výzkum a inovace ÚV ČR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A13133C-7E7C-4071-A0D3-885F7A6A5B41}" type="slidenum">
              <a:rPr lang="cs-CZ" smtClean="0"/>
              <a:t>2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9772156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3F9E25E-A7AD-7324-E127-4C53FC92513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>
            <a:extLst>
              <a:ext uri="{FF2B5EF4-FFF2-40B4-BE49-F238E27FC236}">
                <a16:creationId xmlns:a16="http://schemas.microsoft.com/office/drawing/2014/main" id="{FA918CFA-BDC7-FBA5-8546-55ED4E8A0262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>
            <a:extLst>
              <a:ext uri="{FF2B5EF4-FFF2-40B4-BE49-F238E27FC236}">
                <a16:creationId xmlns:a16="http://schemas.microsoft.com/office/drawing/2014/main" id="{FF5BB648-DD12-F190-FBB6-0D36218D6A7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zápatí 3">
            <a:extLst>
              <a:ext uri="{FF2B5EF4-FFF2-40B4-BE49-F238E27FC236}">
                <a16:creationId xmlns:a16="http://schemas.microsoft.com/office/drawing/2014/main" id="{18A0B2F1-8D55-8B34-5D8A-77AB97125FBF}"/>
              </a:ext>
            </a:extLst>
          </p:cNvPr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r>
              <a:rPr lang="cs-CZ"/>
              <a:t>Sekce pro vědu, výzkum a inovace ÚV ČR</a:t>
            </a:r>
          </a:p>
        </p:txBody>
      </p:sp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DE8E94DF-3DCA-63EF-8E7F-CF3FF15A476B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A13133C-7E7C-4071-A0D3-885F7A6A5B41}" type="slidenum">
              <a:rPr lang="cs-CZ" smtClean="0"/>
              <a:t>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0582955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>
          <a:xfrm>
            <a:off x="1165225" y="1241425"/>
            <a:ext cx="4467225" cy="3349625"/>
          </a:xfrm>
        </p:spPr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82E7403F-65EB-B149-8376-B2D8EE5131BB}" type="slidenum">
              <a:rPr kumimoji="0" lang="cs-CZ" sz="11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</a:t>
            </a:fld>
            <a:endParaRPr kumimoji="0" lang="cs-CZ" sz="11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/>
              <a:t>Sekce pro vědu, výzkum a inovace ÚV ČR</a:t>
            </a:r>
          </a:p>
        </p:txBody>
      </p:sp>
    </p:spTree>
    <p:extLst>
      <p:ext uri="{BB962C8B-B14F-4D97-AF65-F5344CB8AC3E}">
        <p14:creationId xmlns:p14="http://schemas.microsoft.com/office/powerpoint/2010/main" val="5487873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3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7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8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1" name="PlaceHolder 3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pic>
        <p:nvPicPr>
          <p:cNvPr id="82" name="Obrázek 81"/>
          <p:cNvPicPr/>
          <p:nvPr/>
        </p:nvPicPr>
        <p:blipFill>
          <a:blip r:embed="rId2"/>
          <a:stretch/>
        </p:blipFill>
        <p:spPr>
          <a:xfrm>
            <a:off x="2079000" y="1604520"/>
            <a:ext cx="4984920" cy="3977280"/>
          </a:xfrm>
          <a:prstGeom prst="rect">
            <a:avLst/>
          </a:prstGeom>
          <a:ln>
            <a:noFill/>
          </a:ln>
        </p:spPr>
      </p:pic>
      <p:pic>
        <p:nvPicPr>
          <p:cNvPr id="83" name="Obrázek 82"/>
          <p:cNvPicPr/>
          <p:nvPr/>
        </p:nvPicPr>
        <p:blipFill>
          <a:blip r:embed="rId2"/>
          <a:stretch/>
        </p:blipFill>
        <p:spPr>
          <a:xfrm>
            <a:off x="2079000" y="1604520"/>
            <a:ext cx="4984920" cy="397728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6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9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0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CustomShape 1"/>
          <p:cNvSpPr/>
          <p:nvPr/>
        </p:nvSpPr>
        <p:spPr>
          <a:xfrm>
            <a:off x="8143920" y="6500880"/>
            <a:ext cx="484560" cy="356040"/>
          </a:xfrm>
          <a:prstGeom prst="rect">
            <a:avLst/>
          </a:prstGeom>
          <a:solidFill>
            <a:srgbClr val="F3C30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5" name="CustomShape 2"/>
          <p:cNvSpPr/>
          <p:nvPr/>
        </p:nvSpPr>
        <p:spPr>
          <a:xfrm>
            <a:off x="357120" y="6500880"/>
            <a:ext cx="5499720" cy="3330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cs-CZ" sz="1600" b="0" strike="noStrike" spc="-1" baseline="30000">
                <a:solidFill>
                  <a:srgbClr val="40404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Odbor Rady pro výzkum, vývoj a inovace | www.vyzkum.cz</a:t>
            </a:r>
            <a:endParaRPr lang="cs-CZ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6" name="Line 3"/>
          <p:cNvSpPr/>
          <p:nvPr/>
        </p:nvSpPr>
        <p:spPr>
          <a:xfrm flipH="1" flipV="1">
            <a:off x="428400" y="6500520"/>
            <a:ext cx="7429680" cy="1800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pic>
        <p:nvPicPr>
          <p:cNvPr id="47" name="Obrázek 8"/>
          <p:cNvPicPr/>
          <p:nvPr/>
        </p:nvPicPr>
        <p:blipFill>
          <a:blip r:embed="rId14"/>
          <a:stretch/>
        </p:blipFill>
        <p:spPr>
          <a:xfrm>
            <a:off x="0" y="0"/>
            <a:ext cx="9142920" cy="1725480"/>
          </a:xfrm>
          <a:prstGeom prst="rect">
            <a:avLst/>
          </a:prstGeom>
          <a:ln>
            <a:noFill/>
          </a:ln>
        </p:spPr>
      </p:pic>
      <p:sp>
        <p:nvSpPr>
          <p:cNvPr id="48" name="PlaceHolder 4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r>
              <a:rPr lang="cs-CZ" sz="4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Klikněte pro úpravu formátu textu nadpisu</a:t>
            </a:r>
          </a:p>
        </p:txBody>
      </p:sp>
      <p:sp>
        <p:nvSpPr>
          <p:cNvPr id="49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/>
          <a:lstStyle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32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Klikněte pro úpravu formátu textu osnovy</a:t>
            </a:r>
          </a:p>
          <a:p>
            <a:pPr marL="864000" lvl="1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cs-CZ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Druhá úroveň</a:t>
            </a:r>
          </a:p>
          <a:p>
            <a:pPr marL="1296000" lvl="2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2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Třetí úroveň</a:t>
            </a:r>
          </a:p>
          <a:p>
            <a:pPr marL="1728000" lvl="3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cs-CZ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Čtvrtá úroveň osnovy</a:t>
            </a:r>
          </a:p>
          <a:p>
            <a:pPr marL="2160000" lvl="4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Pátá úroveň osnovy</a:t>
            </a:r>
          </a:p>
          <a:p>
            <a:pPr marL="2592000" lvl="5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Šestá úroveň</a:t>
            </a:r>
          </a:p>
          <a:p>
            <a:pPr marL="3024000" lvl="6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Sedmá úroveň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hf hdr="0" ftr="0" dt="0"/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CustomShape 1"/>
          <p:cNvSpPr/>
          <p:nvPr/>
        </p:nvSpPr>
        <p:spPr>
          <a:xfrm>
            <a:off x="1331640" y="4581128"/>
            <a:ext cx="5661720" cy="1080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pPr algn="ctr" defTabSz="685800">
              <a:lnSpc>
                <a:spcPct val="150000"/>
              </a:lnSpc>
            </a:pPr>
            <a:endParaRPr lang="cs-CZ" sz="2800" b="1" dirty="0">
              <a:solidFill>
                <a:prstClr val="black"/>
              </a:solidFill>
              <a:latin typeface="Arial"/>
            </a:endParaRPr>
          </a:p>
        </p:txBody>
      </p:sp>
      <p:sp>
        <p:nvSpPr>
          <p:cNvPr id="3" name="Obdélník 2">
            <a:extLst>
              <a:ext uri="{FF2B5EF4-FFF2-40B4-BE49-F238E27FC236}">
                <a16:creationId xmlns:a16="http://schemas.microsoft.com/office/drawing/2014/main" id="{C1526573-9CEC-FB2B-4E10-26571D7490C8}"/>
              </a:ext>
            </a:extLst>
          </p:cNvPr>
          <p:cNvSpPr/>
          <p:nvPr/>
        </p:nvSpPr>
        <p:spPr>
          <a:xfrm>
            <a:off x="1061610" y="1916832"/>
            <a:ext cx="6966774" cy="4176464"/>
          </a:xfrm>
          <a:prstGeom prst="rect">
            <a:avLst/>
          </a:prstGeom>
          <a:solidFill>
            <a:srgbClr val="F3C30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>
              <a:lnSpc>
                <a:spcPct val="150000"/>
              </a:lnSpc>
            </a:pPr>
            <a:r>
              <a:rPr lang="cs-CZ" sz="2000" b="1" dirty="0">
                <a:solidFill>
                  <a:prstClr val="black"/>
                </a:solidFill>
              </a:rPr>
              <a:t>Pracovní setkání Rady pro výzkum, vývoj a inovace</a:t>
            </a:r>
          </a:p>
          <a:p>
            <a:pPr algn="ctr" defTabSz="685800">
              <a:lnSpc>
                <a:spcPct val="150000"/>
              </a:lnSpc>
            </a:pPr>
            <a:endParaRPr lang="cs-CZ" sz="2800" b="1" dirty="0">
              <a:solidFill>
                <a:prstClr val="black"/>
              </a:solidFill>
            </a:endParaRPr>
          </a:p>
          <a:p>
            <a:pPr algn="ctr" defTabSz="685800">
              <a:lnSpc>
                <a:spcPct val="150000"/>
              </a:lnSpc>
            </a:pPr>
            <a:r>
              <a:rPr lang="cs-CZ" sz="2800" b="1" dirty="0">
                <a:solidFill>
                  <a:prstClr val="black"/>
                </a:solidFill>
              </a:rPr>
              <a:t>Metodické dokumenty </a:t>
            </a:r>
          </a:p>
          <a:p>
            <a:pPr algn="ctr" defTabSz="685800">
              <a:lnSpc>
                <a:spcPct val="150000"/>
              </a:lnSpc>
            </a:pPr>
            <a:r>
              <a:rPr lang="cs-CZ" sz="2800" b="1" dirty="0">
                <a:solidFill>
                  <a:prstClr val="black"/>
                </a:solidFill>
              </a:rPr>
              <a:t>pro oblast účelové podpory</a:t>
            </a:r>
          </a:p>
          <a:p>
            <a:pPr algn="ctr" defTabSz="685800">
              <a:lnSpc>
                <a:spcPct val="150000"/>
              </a:lnSpc>
            </a:pPr>
            <a:endParaRPr lang="cs-CZ" sz="2800" b="1" dirty="0">
              <a:solidFill>
                <a:prstClr val="black"/>
              </a:solidFill>
            </a:endParaRPr>
          </a:p>
          <a:p>
            <a:pPr algn="ctr" defTabSz="685800">
              <a:lnSpc>
                <a:spcPct val="150000"/>
              </a:lnSpc>
            </a:pPr>
            <a:r>
              <a:rPr lang="cs-CZ" sz="2000" b="1" dirty="0">
                <a:solidFill>
                  <a:prstClr val="black"/>
                </a:solidFill>
              </a:rPr>
              <a:t>27. března 2025</a:t>
            </a:r>
          </a:p>
        </p:txBody>
      </p:sp>
      <p:sp>
        <p:nvSpPr>
          <p:cNvPr id="4" name="TextovéPole 3"/>
          <p:cNvSpPr txBox="1"/>
          <p:nvPr/>
        </p:nvSpPr>
        <p:spPr>
          <a:xfrm>
            <a:off x="323528" y="6525344"/>
            <a:ext cx="3456384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05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Sekce VVI ÚV | www.vyzkum.cz</a:t>
            </a:r>
          </a:p>
        </p:txBody>
      </p:sp>
      <p:sp>
        <p:nvSpPr>
          <p:cNvPr id="2" name="CustomShape 2">
            <a:extLst>
              <a:ext uri="{FF2B5EF4-FFF2-40B4-BE49-F238E27FC236}">
                <a16:creationId xmlns:a16="http://schemas.microsoft.com/office/drawing/2014/main" id="{7846339E-1592-11C6-CDE7-DDDCB553AA80}"/>
              </a:ext>
            </a:extLst>
          </p:cNvPr>
          <p:cNvSpPr/>
          <p:nvPr/>
        </p:nvSpPr>
        <p:spPr>
          <a:xfrm>
            <a:off x="8072640" y="6500880"/>
            <a:ext cx="608400" cy="3560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fld id="{69D483E8-614B-42AA-9D68-B86D9B8286BC}" type="slidenum">
              <a:rPr lang="cs-CZ" sz="14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1</a:t>
            </a:fld>
            <a:endParaRPr lang="cs-CZ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805293805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CustomShape 1"/>
          <p:cNvSpPr/>
          <p:nvPr/>
        </p:nvSpPr>
        <p:spPr>
          <a:xfrm>
            <a:off x="1331640" y="4581128"/>
            <a:ext cx="5661720" cy="1080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pPr algn="ctr" defTabSz="685800">
              <a:lnSpc>
                <a:spcPct val="150000"/>
              </a:lnSpc>
            </a:pPr>
            <a:endParaRPr lang="cs-CZ" sz="2800" b="1" dirty="0">
              <a:solidFill>
                <a:prstClr val="black"/>
              </a:solidFill>
              <a:latin typeface="Arial"/>
            </a:endParaRPr>
          </a:p>
        </p:txBody>
      </p:sp>
      <p:sp>
        <p:nvSpPr>
          <p:cNvPr id="3" name="Obdélník 2">
            <a:extLst>
              <a:ext uri="{FF2B5EF4-FFF2-40B4-BE49-F238E27FC236}">
                <a16:creationId xmlns:a16="http://schemas.microsoft.com/office/drawing/2014/main" id="{C1526573-9CEC-FB2B-4E10-26571D7490C8}"/>
              </a:ext>
            </a:extLst>
          </p:cNvPr>
          <p:cNvSpPr/>
          <p:nvPr/>
        </p:nvSpPr>
        <p:spPr>
          <a:xfrm>
            <a:off x="1061610" y="1916832"/>
            <a:ext cx="6966774" cy="4176464"/>
          </a:xfrm>
          <a:prstGeom prst="rect">
            <a:avLst/>
          </a:prstGeom>
          <a:solidFill>
            <a:srgbClr val="F3C30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>
              <a:lnSpc>
                <a:spcPct val="150000"/>
              </a:lnSpc>
            </a:pPr>
            <a:r>
              <a:rPr lang="cs-CZ" sz="2800" b="1" dirty="0">
                <a:solidFill>
                  <a:prstClr val="black"/>
                </a:solidFill>
              </a:rPr>
              <a:t>Děkuji za pozornost</a:t>
            </a:r>
          </a:p>
        </p:txBody>
      </p:sp>
      <p:sp>
        <p:nvSpPr>
          <p:cNvPr id="4" name="TextovéPole 3"/>
          <p:cNvSpPr txBox="1"/>
          <p:nvPr/>
        </p:nvSpPr>
        <p:spPr>
          <a:xfrm>
            <a:off x="323528" y="6525344"/>
            <a:ext cx="3384376" cy="2769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200" dirty="0"/>
              <a:t>Sekce VVI ÚV</a:t>
            </a:r>
          </a:p>
        </p:txBody>
      </p:sp>
      <p:sp>
        <p:nvSpPr>
          <p:cNvPr id="5" name="TextovéPole 4"/>
          <p:cNvSpPr txBox="1"/>
          <p:nvPr/>
        </p:nvSpPr>
        <p:spPr>
          <a:xfrm>
            <a:off x="323528" y="6525344"/>
            <a:ext cx="3456384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05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Sekce VVI ÚV | www.vyzkum.cz</a:t>
            </a:r>
          </a:p>
        </p:txBody>
      </p:sp>
      <p:sp>
        <p:nvSpPr>
          <p:cNvPr id="2" name="CustomShape 2">
            <a:extLst>
              <a:ext uri="{FF2B5EF4-FFF2-40B4-BE49-F238E27FC236}">
                <a16:creationId xmlns:a16="http://schemas.microsoft.com/office/drawing/2014/main" id="{DF8DBC3D-B4E1-554E-7F4E-51E2877F3B25}"/>
              </a:ext>
            </a:extLst>
          </p:cNvPr>
          <p:cNvSpPr/>
          <p:nvPr/>
        </p:nvSpPr>
        <p:spPr>
          <a:xfrm>
            <a:off x="8072640" y="6500880"/>
            <a:ext cx="608400" cy="3560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fld id="{69D483E8-614B-42AA-9D68-B86D9B8286BC}" type="slidenum">
              <a:rPr lang="cs-CZ" sz="14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10</a:t>
            </a:fld>
            <a:endParaRPr lang="cs-CZ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110884768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3B849318-AA76-22C6-D860-CCEE90D195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380" y="1700808"/>
            <a:ext cx="8229240" cy="1144800"/>
          </a:xfrm>
        </p:spPr>
        <p:txBody>
          <a:bodyPr/>
          <a:lstStyle/>
          <a:p>
            <a:r>
              <a:rPr lang="cs-CZ" sz="2000" b="1" dirty="0"/>
              <a:t>Metodické dokumenty pro oblast účelové podpory – hodnocení programů účelové podpory</a:t>
            </a:r>
            <a:br>
              <a:rPr lang="cs-CZ" sz="2000" b="1" dirty="0"/>
            </a:br>
            <a:endParaRPr lang="cs-CZ" sz="2000" dirty="0"/>
          </a:p>
        </p:txBody>
      </p:sp>
      <p:sp>
        <p:nvSpPr>
          <p:cNvPr id="42" name="Podnadpis 41">
            <a:extLst>
              <a:ext uri="{FF2B5EF4-FFF2-40B4-BE49-F238E27FC236}">
                <a16:creationId xmlns:a16="http://schemas.microsoft.com/office/drawing/2014/main" id="{21159384-D677-685A-368A-39D9A09AA0A3}"/>
              </a:ext>
            </a:extLst>
          </p:cNvPr>
          <p:cNvSpPr>
            <a:spLocks noGrp="1"/>
          </p:cNvSpPr>
          <p:nvPr>
            <p:ph type="subTitle"/>
          </p:nvPr>
        </p:nvSpPr>
        <p:spPr>
          <a:xfrm>
            <a:off x="457380" y="2708920"/>
            <a:ext cx="8229240" cy="3744416"/>
          </a:xfrm>
        </p:spPr>
        <p:txBody>
          <a:bodyPr anchor="t"/>
          <a:lstStyle/>
          <a:p>
            <a:r>
              <a:rPr lang="cs-CZ" b="1" i="1" u="sng" dirty="0"/>
              <a:t>Aktuálně platné:</a:t>
            </a:r>
          </a:p>
          <a:p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Základní principy přípravy a hodnocení programů a skupin grantových projektů výzkumu, vývoje a inovací (dále jen „</a:t>
            </a:r>
            <a:r>
              <a:rPr lang="cs-CZ" b="1" dirty="0"/>
              <a:t>Principy</a:t>
            </a:r>
            <a:r>
              <a:rPr lang="cs-CZ" dirty="0"/>
              <a:t>“), schválené usnesením vlády ze dne 13. května 2015 č. 351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Metodika hodnocení výzkumných organizací a hodnocení programů účelové podpory výzkumu, vývoje a inovací (dále jen „</a:t>
            </a:r>
            <a:r>
              <a:rPr lang="cs-CZ" b="1" dirty="0"/>
              <a:t>Metodika 17+</a:t>
            </a:r>
            <a:r>
              <a:rPr lang="cs-CZ" dirty="0"/>
              <a:t>“), schválená usnesením vlády ze dne 8. února 2017 č. 107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Postup Rady při hodnocení návrhů programů účelové podpory a skupin grantových projektů (dále jen „</a:t>
            </a:r>
            <a:r>
              <a:rPr lang="cs-CZ" b="1" dirty="0"/>
              <a:t>Postup Rady</a:t>
            </a:r>
            <a:r>
              <a:rPr lang="cs-CZ" dirty="0"/>
              <a:t>“), schválený na 351. zasedání Rady dne 29. listopadu 2019</a:t>
            </a:r>
          </a:p>
          <a:p>
            <a:endParaRPr lang="cs-CZ" dirty="0"/>
          </a:p>
          <a:p>
            <a:pPr marL="285750" lvl="6" indent="-285750" algn="l">
              <a:buFont typeface="Wingdings" panose="05000000000000000000" pitchFamily="2" charset="2"/>
              <a:buChar char="§"/>
            </a:pPr>
            <a:endParaRPr lang="cs-CZ" dirty="0"/>
          </a:p>
        </p:txBody>
      </p:sp>
      <p:sp>
        <p:nvSpPr>
          <p:cNvPr id="43" name="CustomShape 1">
            <a:extLst>
              <a:ext uri="{FF2B5EF4-FFF2-40B4-BE49-F238E27FC236}">
                <a16:creationId xmlns:a16="http://schemas.microsoft.com/office/drawing/2014/main" id="{49133036-DD82-F5E8-7F4E-3E5AAE65FFC4}"/>
              </a:ext>
            </a:extLst>
          </p:cNvPr>
          <p:cNvSpPr/>
          <p:nvPr/>
        </p:nvSpPr>
        <p:spPr>
          <a:xfrm>
            <a:off x="358706" y="359662"/>
            <a:ext cx="3970784" cy="100811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r>
              <a:rPr lang="cs-CZ" sz="2400" b="1" dirty="0"/>
              <a:t>Aktuální dokumenty</a:t>
            </a:r>
          </a:p>
        </p:txBody>
      </p:sp>
      <p:sp>
        <p:nvSpPr>
          <p:cNvPr id="44" name="CustomShape 2">
            <a:extLst>
              <a:ext uri="{FF2B5EF4-FFF2-40B4-BE49-F238E27FC236}">
                <a16:creationId xmlns:a16="http://schemas.microsoft.com/office/drawing/2014/main" id="{D42FDDA7-39CF-C03B-7559-8545171A160C}"/>
              </a:ext>
            </a:extLst>
          </p:cNvPr>
          <p:cNvSpPr/>
          <p:nvPr/>
        </p:nvSpPr>
        <p:spPr>
          <a:xfrm>
            <a:off x="8072640" y="6500880"/>
            <a:ext cx="608400" cy="3560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fld id="{69D483E8-614B-42AA-9D68-B86D9B8286BC}" type="slidenum">
              <a:rPr lang="cs-CZ" sz="14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2</a:t>
            </a:fld>
            <a:endParaRPr lang="cs-CZ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" name="TextovéPole 2">
            <a:extLst>
              <a:ext uri="{FF2B5EF4-FFF2-40B4-BE49-F238E27FC236}">
                <a16:creationId xmlns:a16="http://schemas.microsoft.com/office/drawing/2014/main" id="{35CF8B4B-4FF8-718B-A700-7646AA31B06B}"/>
              </a:ext>
            </a:extLst>
          </p:cNvPr>
          <p:cNvSpPr txBox="1"/>
          <p:nvPr/>
        </p:nvSpPr>
        <p:spPr>
          <a:xfrm>
            <a:off x="323528" y="6525344"/>
            <a:ext cx="3456384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05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Sekce VVI ÚV | www.vyzkum.cz</a:t>
            </a:r>
          </a:p>
        </p:txBody>
      </p:sp>
    </p:spTree>
    <p:extLst>
      <p:ext uri="{BB962C8B-B14F-4D97-AF65-F5344CB8AC3E}">
        <p14:creationId xmlns:p14="http://schemas.microsoft.com/office/powerpoint/2010/main" val="26929170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4B54FC1-E4B6-CF83-4004-1FB11D995EF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F6360CA-1ED5-5C92-2814-9FE7247EBA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380" y="1700808"/>
            <a:ext cx="8229240" cy="792088"/>
          </a:xfrm>
        </p:spPr>
        <p:txBody>
          <a:bodyPr/>
          <a:lstStyle/>
          <a:p>
            <a:r>
              <a:rPr lang="cs-CZ" sz="2000" b="1" dirty="0"/>
              <a:t>Metodické dokumenty pro oblast účelové podpory – hodnocení programů účelové podpory</a:t>
            </a:r>
            <a:br>
              <a:rPr lang="cs-CZ" sz="2000" b="1" dirty="0"/>
            </a:br>
            <a:endParaRPr lang="cs-CZ" sz="2000" dirty="0"/>
          </a:p>
        </p:txBody>
      </p:sp>
      <p:sp>
        <p:nvSpPr>
          <p:cNvPr id="42" name="Podnadpis 41">
            <a:extLst>
              <a:ext uri="{FF2B5EF4-FFF2-40B4-BE49-F238E27FC236}">
                <a16:creationId xmlns:a16="http://schemas.microsoft.com/office/drawing/2014/main" id="{0BB6E901-5CCD-CE56-2653-4C413300E219}"/>
              </a:ext>
            </a:extLst>
          </p:cNvPr>
          <p:cNvSpPr>
            <a:spLocks noGrp="1"/>
          </p:cNvSpPr>
          <p:nvPr>
            <p:ph type="subTitle"/>
          </p:nvPr>
        </p:nvSpPr>
        <p:spPr>
          <a:xfrm>
            <a:off x="457380" y="2708920"/>
            <a:ext cx="8229240" cy="2232248"/>
          </a:xfrm>
        </p:spPr>
        <p:txBody>
          <a:bodyPr anchor="t"/>
          <a:lstStyle/>
          <a:p>
            <a:r>
              <a:rPr lang="cs-CZ" b="1" i="1" u="sng" dirty="0"/>
              <a:t>Připravované:</a:t>
            </a:r>
          </a:p>
          <a:p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Zásady přípravy a hodnocení programů účelové podpory výzkumu, vývoje a inovací a skupin grantových projektů a jejich dopadů (dále jen „</a:t>
            </a:r>
            <a:r>
              <a:rPr lang="cs-CZ" b="1" dirty="0"/>
              <a:t>Zásady</a:t>
            </a:r>
            <a:r>
              <a:rPr lang="cs-CZ" dirty="0"/>
              <a:t>“)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Metodický pokyn Rady pro výzkum, vývoj a inovace za účelem harmonizace metodického prostředí k poskytování účelové podpory na VaVaI napříč všemi poskytovateli (dále jen „</a:t>
            </a:r>
            <a:r>
              <a:rPr lang="cs-CZ" b="1" dirty="0"/>
              <a:t>Metodický pokyn Rady</a:t>
            </a:r>
            <a:r>
              <a:rPr lang="cs-CZ" dirty="0"/>
              <a:t>“)</a:t>
            </a:r>
          </a:p>
          <a:p>
            <a:endParaRPr lang="cs-CZ" dirty="0"/>
          </a:p>
          <a:p>
            <a:pPr marL="285750" lvl="6" indent="-285750" algn="l">
              <a:buFont typeface="Wingdings" panose="05000000000000000000" pitchFamily="2" charset="2"/>
              <a:buChar char="§"/>
            </a:pPr>
            <a:endParaRPr lang="cs-CZ" dirty="0"/>
          </a:p>
        </p:txBody>
      </p:sp>
      <p:sp>
        <p:nvSpPr>
          <p:cNvPr id="3" name="CustomShape 1">
            <a:extLst>
              <a:ext uri="{FF2B5EF4-FFF2-40B4-BE49-F238E27FC236}">
                <a16:creationId xmlns:a16="http://schemas.microsoft.com/office/drawing/2014/main" id="{6C0D15AF-C41A-A7ED-164C-8D027B1C4651}"/>
              </a:ext>
            </a:extLst>
          </p:cNvPr>
          <p:cNvSpPr/>
          <p:nvPr/>
        </p:nvSpPr>
        <p:spPr>
          <a:xfrm>
            <a:off x="358706" y="359662"/>
            <a:ext cx="4357310" cy="100811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r>
              <a:rPr lang="cs-CZ" sz="2400" b="1" dirty="0"/>
              <a:t>Připravované dokumenty</a:t>
            </a:r>
          </a:p>
        </p:txBody>
      </p:sp>
      <p:sp>
        <p:nvSpPr>
          <p:cNvPr id="4" name="CustomShape 2">
            <a:extLst>
              <a:ext uri="{FF2B5EF4-FFF2-40B4-BE49-F238E27FC236}">
                <a16:creationId xmlns:a16="http://schemas.microsoft.com/office/drawing/2014/main" id="{B182CC49-5887-7544-015C-897E4EA0B430}"/>
              </a:ext>
            </a:extLst>
          </p:cNvPr>
          <p:cNvSpPr/>
          <p:nvPr/>
        </p:nvSpPr>
        <p:spPr>
          <a:xfrm>
            <a:off x="8072640" y="6500880"/>
            <a:ext cx="608400" cy="3560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fld id="{69D483E8-614B-42AA-9D68-B86D9B8286BC}" type="slidenum">
              <a:rPr lang="cs-CZ" sz="14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3</a:t>
            </a:fld>
            <a:endParaRPr lang="cs-CZ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5367D113-B6EB-EDF5-D9AC-49EA0ABA798B}"/>
              </a:ext>
            </a:extLst>
          </p:cNvPr>
          <p:cNvSpPr txBox="1"/>
          <p:nvPr/>
        </p:nvSpPr>
        <p:spPr>
          <a:xfrm>
            <a:off x="323528" y="6525344"/>
            <a:ext cx="3456384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05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Sekce VVI ÚV | www.vyzkum.cz</a:t>
            </a:r>
          </a:p>
        </p:txBody>
      </p:sp>
      <p:sp>
        <p:nvSpPr>
          <p:cNvPr id="6" name="Podnadpis 41">
            <a:extLst>
              <a:ext uri="{FF2B5EF4-FFF2-40B4-BE49-F238E27FC236}">
                <a16:creationId xmlns:a16="http://schemas.microsoft.com/office/drawing/2014/main" id="{BA1E2BAE-C86E-5044-FD72-8CD84B224F7D}"/>
              </a:ext>
            </a:extLst>
          </p:cNvPr>
          <p:cNvSpPr>
            <a:spLocks noGrp="1"/>
          </p:cNvSpPr>
          <p:nvPr>
            <p:ph type="subTitle"/>
          </p:nvPr>
        </p:nvSpPr>
        <p:spPr>
          <a:xfrm>
            <a:off x="457380" y="5238410"/>
            <a:ext cx="8229240" cy="1618510"/>
          </a:xfrm>
        </p:spPr>
        <p:txBody>
          <a:bodyPr anchor="t"/>
          <a:lstStyle/>
          <a:p>
            <a:r>
              <a:rPr lang="cs-CZ" i="1" u="sng" dirty="0"/>
              <a:t>Poznámka:</a:t>
            </a:r>
          </a:p>
          <a:p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V nově připravené Metodice hodnocení výzkumných organizací (dále jen „</a:t>
            </a:r>
            <a:r>
              <a:rPr lang="cs-CZ" b="1" dirty="0"/>
              <a:t>Metodika 25+</a:t>
            </a:r>
            <a:r>
              <a:rPr lang="cs-CZ" dirty="0"/>
              <a:t>“) již není oblast programů účelové podpory řešena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endParaRPr lang="cs-CZ" dirty="0"/>
          </a:p>
          <a:p>
            <a:pPr marL="285750" lvl="6" indent="-285750" algn="l">
              <a:buFont typeface="Wingdings" panose="05000000000000000000" pitchFamily="2" charset="2"/>
              <a:buChar char="§"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51103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CustomShape 2"/>
          <p:cNvSpPr/>
          <p:nvPr/>
        </p:nvSpPr>
        <p:spPr>
          <a:xfrm>
            <a:off x="8072640" y="6500880"/>
            <a:ext cx="608400" cy="3560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fld id="{69D483E8-614B-42AA-9D68-B86D9B8286BC}" type="slidenum">
              <a:rPr lang="cs-CZ" sz="14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4</a:t>
            </a:fld>
            <a:endParaRPr lang="cs-CZ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7" name="CustomShape 3"/>
          <p:cNvSpPr/>
          <p:nvPr/>
        </p:nvSpPr>
        <p:spPr>
          <a:xfrm>
            <a:off x="457200" y="3013565"/>
            <a:ext cx="7715200" cy="99149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 marL="1080">
              <a:lnSpc>
                <a:spcPct val="100000"/>
              </a:lnSpc>
              <a:buSzPct val="70000"/>
            </a:pPr>
            <a:endParaRPr lang="cs-CZ" sz="2400" i="1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</a:endParaRPr>
          </a:p>
        </p:txBody>
      </p:sp>
      <p:sp>
        <p:nvSpPr>
          <p:cNvPr id="9" name="CustomShape 1"/>
          <p:cNvSpPr/>
          <p:nvPr/>
        </p:nvSpPr>
        <p:spPr>
          <a:xfrm>
            <a:off x="358706" y="359662"/>
            <a:ext cx="3970784" cy="100811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r>
              <a:rPr lang="cs-CZ" sz="2400" b="1" dirty="0"/>
              <a:t>Vazby dokumentů</a:t>
            </a:r>
          </a:p>
        </p:txBody>
      </p:sp>
      <p:sp>
        <p:nvSpPr>
          <p:cNvPr id="8" name="TextovéPole 7"/>
          <p:cNvSpPr txBox="1"/>
          <p:nvPr/>
        </p:nvSpPr>
        <p:spPr>
          <a:xfrm>
            <a:off x="323528" y="6525344"/>
            <a:ext cx="3384376" cy="2769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200" dirty="0"/>
              <a:t>Sekce VVI ÚV</a:t>
            </a:r>
          </a:p>
        </p:txBody>
      </p:sp>
      <p:sp>
        <p:nvSpPr>
          <p:cNvPr id="10" name="TextovéPole 9"/>
          <p:cNvSpPr txBox="1"/>
          <p:nvPr/>
        </p:nvSpPr>
        <p:spPr>
          <a:xfrm>
            <a:off x="323528" y="6525344"/>
            <a:ext cx="3456384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05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Sekce VVI ÚV | www.vyzkum.cz</a:t>
            </a:r>
          </a:p>
        </p:txBody>
      </p:sp>
      <p:pic>
        <p:nvPicPr>
          <p:cNvPr id="56" name="Obrázek 55">
            <a:extLst>
              <a:ext uri="{FF2B5EF4-FFF2-40B4-BE49-F238E27FC236}">
                <a16:creationId xmlns:a16="http://schemas.microsoft.com/office/drawing/2014/main" id="{0FF0DD43-452D-6E02-AEA5-53624053E04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5780" y="2132856"/>
            <a:ext cx="8532440" cy="387043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1875829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63548FF-5495-B242-1521-14A2AF81CAD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stomShape 1">
            <a:extLst>
              <a:ext uri="{FF2B5EF4-FFF2-40B4-BE49-F238E27FC236}">
                <a16:creationId xmlns:a16="http://schemas.microsoft.com/office/drawing/2014/main" id="{2FB0CEDA-FAE9-4B30-AF9C-5B6819DF7AF9}"/>
              </a:ext>
            </a:extLst>
          </p:cNvPr>
          <p:cNvSpPr/>
          <p:nvPr/>
        </p:nvSpPr>
        <p:spPr>
          <a:xfrm>
            <a:off x="358706" y="359662"/>
            <a:ext cx="3970784" cy="100811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r>
              <a:rPr lang="cs-CZ" sz="2400" b="1" dirty="0"/>
              <a:t>Zásady</a:t>
            </a:r>
          </a:p>
        </p:txBody>
      </p:sp>
      <p:sp>
        <p:nvSpPr>
          <p:cNvPr id="5" name="CustomShape 2">
            <a:extLst>
              <a:ext uri="{FF2B5EF4-FFF2-40B4-BE49-F238E27FC236}">
                <a16:creationId xmlns:a16="http://schemas.microsoft.com/office/drawing/2014/main" id="{95014FE6-A3A0-D676-2A66-56AEAEE7FFB8}"/>
              </a:ext>
            </a:extLst>
          </p:cNvPr>
          <p:cNvSpPr/>
          <p:nvPr/>
        </p:nvSpPr>
        <p:spPr>
          <a:xfrm>
            <a:off x="8072640" y="6500880"/>
            <a:ext cx="608400" cy="3560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fld id="{69D483E8-614B-42AA-9D68-B86D9B8286BC}" type="slidenum">
              <a:rPr lang="cs-CZ" sz="14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5</a:t>
            </a:fld>
            <a:endParaRPr lang="cs-CZ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odnadpis 41">
            <a:extLst>
              <a:ext uri="{FF2B5EF4-FFF2-40B4-BE49-F238E27FC236}">
                <a16:creationId xmlns:a16="http://schemas.microsoft.com/office/drawing/2014/main" id="{7697D3C1-C495-FD17-6276-14AD989FCD8D}"/>
              </a:ext>
            </a:extLst>
          </p:cNvPr>
          <p:cNvSpPr>
            <a:spLocks noGrp="1"/>
          </p:cNvSpPr>
          <p:nvPr>
            <p:ph type="subTitle"/>
          </p:nvPr>
        </p:nvSpPr>
        <p:spPr>
          <a:xfrm>
            <a:off x="541305" y="1556792"/>
            <a:ext cx="7415071" cy="4752528"/>
          </a:xfrm>
        </p:spPr>
        <p:txBody>
          <a:bodyPr anchor="t"/>
          <a:lstStyle/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sz="1700" dirty="0"/>
              <a:t>Potřeba Zásad vyplývá ze znění současného zákona 130/2002 Sb. </a:t>
            </a:r>
            <a:r>
              <a:rPr lang="cs-CZ" sz="17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§ 35 odst. 2 písm. b), c), d) a i)</a:t>
            </a:r>
            <a:r>
              <a:rPr lang="cs-CZ" sz="1700" dirty="0"/>
              <a:t>, tak i ze znění nově připraveného zákona</a:t>
            </a:r>
          </a:p>
          <a:p>
            <a:endParaRPr lang="cs-CZ" sz="1700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sz="1700" dirty="0"/>
              <a:t>V rámci připravovaného zákona Zásady reagují na </a:t>
            </a:r>
            <a:r>
              <a:rPr lang="cs-CZ" sz="1700" dirty="0">
                <a:solidFill>
                  <a:srgbClr val="000000"/>
                </a:solidFill>
                <a:latin typeface="Arial" panose="020B0604020202020204" pitchFamily="34" charset="0"/>
              </a:rPr>
              <a:t>novou kompetenci Rady, která </a:t>
            </a:r>
            <a:r>
              <a:rPr lang="cs-CZ" sz="1700" i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„…</a:t>
            </a:r>
            <a:r>
              <a:rPr lang="cs-CZ" sz="1700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cs-CZ" sz="1700" i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připravuje zásady pro hodnocení programů a jejich dopadů…“</a:t>
            </a:r>
            <a:r>
              <a:rPr lang="cs-CZ" sz="17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.</a:t>
            </a:r>
            <a:r>
              <a:rPr lang="cs-CZ" sz="1700" dirty="0">
                <a:effectLst/>
              </a:rPr>
              <a:t> 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sz="1700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sz="1700" dirty="0"/>
              <a:t>Vznik Zásad je ukotven i v návrhu usnesení vlády k nově připravené Metodice hodnocení výzkumných organizací (materiál byl schválen na 406. zasedání Rady dne 22. listopadu 2024)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sz="1700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sz="17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Pro tvorbu Zásad byla využita analytická studie </a:t>
            </a:r>
            <a:r>
              <a:rPr lang="cs-CZ" sz="17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„</a:t>
            </a:r>
            <a:r>
              <a:rPr lang="cs-CZ" sz="17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Návrh náležitostí pro nové zásady pro hodnocení programů podpory </a:t>
            </a:r>
            <a:r>
              <a:rPr lang="cs-CZ" sz="170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VaVaI</a:t>
            </a:r>
            <a:r>
              <a:rPr lang="cs-CZ" sz="17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 a skupin grantových projektů“, která vznikla v rámci zakázky „Koncepční a analytická podpora RVVI“</a:t>
            </a:r>
            <a:r>
              <a:rPr lang="cs-CZ" sz="1700" dirty="0">
                <a:effectLst/>
              </a:rPr>
              <a:t> 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sz="1700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sz="1700" dirty="0"/>
              <a:t>Reflexe diskuzí s poskytovateli 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endParaRPr lang="cs-CZ" dirty="0"/>
          </a:p>
          <a:p>
            <a:endParaRPr lang="cs-CZ" dirty="0"/>
          </a:p>
          <a:p>
            <a:pPr marL="285750" lvl="6" indent="-285750" algn="l">
              <a:buFont typeface="Wingdings" panose="05000000000000000000" pitchFamily="2" charset="2"/>
              <a:buChar char="§"/>
            </a:pPr>
            <a:endParaRPr lang="cs-CZ" dirty="0"/>
          </a:p>
        </p:txBody>
      </p:sp>
      <p:sp>
        <p:nvSpPr>
          <p:cNvPr id="2" name="TextovéPole 1">
            <a:extLst>
              <a:ext uri="{FF2B5EF4-FFF2-40B4-BE49-F238E27FC236}">
                <a16:creationId xmlns:a16="http://schemas.microsoft.com/office/drawing/2014/main" id="{9FC3D7BE-64A2-C06B-B3D7-174F26419750}"/>
              </a:ext>
            </a:extLst>
          </p:cNvPr>
          <p:cNvSpPr txBox="1"/>
          <p:nvPr/>
        </p:nvSpPr>
        <p:spPr>
          <a:xfrm>
            <a:off x="323528" y="6525344"/>
            <a:ext cx="3456384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05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Sekce VVI ÚV | www.vyzkum.cz</a:t>
            </a:r>
          </a:p>
        </p:txBody>
      </p:sp>
    </p:spTree>
    <p:extLst>
      <p:ext uri="{BB962C8B-B14F-4D97-AF65-F5344CB8AC3E}">
        <p14:creationId xmlns:p14="http://schemas.microsoft.com/office/powerpoint/2010/main" val="24312685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FAFC0A6-48D7-DA6E-8FE9-DB086D72DF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  </a:t>
            </a:r>
            <a:r>
              <a:rPr lang="cs-CZ" sz="2400" b="1" dirty="0"/>
              <a:t>Zásady</a:t>
            </a:r>
            <a:br>
              <a:rPr lang="cs-CZ" sz="1800" b="1" dirty="0"/>
            </a:br>
            <a:endParaRPr lang="cs-CZ" b="1" dirty="0"/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1625C1AD-91A6-04A1-D315-0C3558D91B9F}"/>
              </a:ext>
            </a:extLst>
          </p:cNvPr>
          <p:cNvSpPr>
            <a:spLocks noGrp="1"/>
          </p:cNvSpPr>
          <p:nvPr>
            <p:ph type="subTitle"/>
          </p:nvPr>
        </p:nvSpPr>
        <p:spPr>
          <a:xfrm>
            <a:off x="457200" y="1700808"/>
            <a:ext cx="8435280" cy="4536504"/>
          </a:xfrm>
        </p:spPr>
        <p:txBody>
          <a:bodyPr/>
          <a:lstStyle/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Zaměřují se na </a:t>
            </a:r>
            <a:r>
              <a:rPr lang="cs-CZ" b="1" dirty="0"/>
              <a:t>procesy přípravy, schvalování a hodnocení programů účelové podpory a skupin grantových projektů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b="1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P</a:t>
            </a:r>
            <a:r>
              <a:rPr lang="cs-CZ" sz="18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oskytnout metodický rámec pro přípravu</a:t>
            </a:r>
            <a:r>
              <a:rPr lang="cs-CZ" sz="18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, </a:t>
            </a:r>
            <a:r>
              <a:rPr lang="cs-CZ" sz="18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nastavují jednotný proces schvalování</a:t>
            </a:r>
            <a:r>
              <a:rPr lang="cs-CZ" sz="1800" b="1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, </a:t>
            </a:r>
            <a:r>
              <a:rPr lang="cs-CZ" sz="18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odstraňují již neaktuální prvky obsažené v Principech a Postupu Rady s ohledem na postupný vývoj v oblasti účelové podpory</a:t>
            </a:r>
            <a:r>
              <a:rPr lang="cs-CZ" sz="1800" dirty="0">
                <a:solidFill>
                  <a:srgbClr val="0000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, </a:t>
            </a:r>
            <a:r>
              <a:rPr lang="cs-CZ" sz="18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jasně </a:t>
            </a:r>
            <a:r>
              <a:rPr lang="cs-CZ" sz="18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definují aktivity prováděné na úrovni koordinace systému účelové podpory</a:t>
            </a:r>
            <a:r>
              <a:rPr lang="cs-CZ" sz="1800" dirty="0">
                <a:effectLst/>
              </a:rPr>
              <a:t> </a:t>
            </a:r>
            <a:endParaRPr lang="cs-CZ" b="1" dirty="0"/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sz="1800" dirty="0">
              <a:solidFill>
                <a:srgbClr val="000000"/>
              </a:solidFill>
              <a:effectLst/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sz="180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Zásady dne 10. března 2025 </a:t>
            </a:r>
            <a:r>
              <a:rPr lang="cs-CZ" sz="1800" b="1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projednány KHV, a to bez připomínek</a:t>
            </a: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b="1" dirty="0"/>
              <a:t>Výstup – dokument přijatý usnesením vlády, </a:t>
            </a:r>
            <a:r>
              <a:rPr lang="cs-CZ" dirty="0"/>
              <a:t>který stanoví minimální povinné náležitosti a základní metodický rámec, včetně doporučení, a to pro poskytovatele účelové podpory a věcně příslušné resorty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336620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stomShape 1">
            <a:extLst>
              <a:ext uri="{FF2B5EF4-FFF2-40B4-BE49-F238E27FC236}">
                <a16:creationId xmlns:a16="http://schemas.microsoft.com/office/drawing/2014/main" id="{AD0216D4-1A90-24EA-3CD1-DBCFDCB5DC99}"/>
              </a:ext>
            </a:extLst>
          </p:cNvPr>
          <p:cNvSpPr/>
          <p:nvPr/>
        </p:nvSpPr>
        <p:spPr>
          <a:xfrm>
            <a:off x="358706" y="359662"/>
            <a:ext cx="3970784" cy="100811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r>
              <a:rPr lang="cs-CZ" sz="2400" b="1" dirty="0"/>
              <a:t>Metodický pokyn Rady</a:t>
            </a:r>
          </a:p>
        </p:txBody>
      </p:sp>
      <p:sp>
        <p:nvSpPr>
          <p:cNvPr id="5" name="CustomShape 2">
            <a:extLst>
              <a:ext uri="{FF2B5EF4-FFF2-40B4-BE49-F238E27FC236}">
                <a16:creationId xmlns:a16="http://schemas.microsoft.com/office/drawing/2014/main" id="{0B85588C-C0FA-612F-EA14-6C25F0E4EA34}"/>
              </a:ext>
            </a:extLst>
          </p:cNvPr>
          <p:cNvSpPr/>
          <p:nvPr/>
        </p:nvSpPr>
        <p:spPr>
          <a:xfrm>
            <a:off x="8072640" y="6500880"/>
            <a:ext cx="608400" cy="3560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fld id="{69D483E8-614B-42AA-9D68-B86D9B8286BC}" type="slidenum">
              <a:rPr lang="cs-CZ" sz="14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7</a:t>
            </a:fld>
            <a:endParaRPr lang="cs-CZ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odnadpis 41">
            <a:extLst>
              <a:ext uri="{FF2B5EF4-FFF2-40B4-BE49-F238E27FC236}">
                <a16:creationId xmlns:a16="http://schemas.microsoft.com/office/drawing/2014/main" id="{0E87944F-8156-5994-9985-2E1317CB747B}"/>
              </a:ext>
            </a:extLst>
          </p:cNvPr>
          <p:cNvSpPr>
            <a:spLocks noGrp="1"/>
          </p:cNvSpPr>
          <p:nvPr>
            <p:ph type="subTitle"/>
          </p:nvPr>
        </p:nvSpPr>
        <p:spPr>
          <a:xfrm>
            <a:off x="541305" y="1196752"/>
            <a:ext cx="7631095" cy="5112568"/>
          </a:xfrm>
        </p:spPr>
        <p:txBody>
          <a:bodyPr anchor="t"/>
          <a:lstStyle/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r>
              <a:rPr lang="cs-CZ" b="1" u="sng" dirty="0"/>
              <a:t>Národní plán obnovy </a:t>
            </a:r>
          </a:p>
          <a:p>
            <a:endParaRPr lang="cs-CZ" b="1" u="sng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b="1" dirty="0"/>
              <a:t>komponenta 5.3</a:t>
            </a:r>
            <a:r>
              <a:rPr lang="cs-CZ" dirty="0"/>
              <a:t> Strategicky řízený a mezinárodně konkurenceschopný ekosystém výzkumu, vývoje a inovací </a:t>
            </a:r>
            <a:r>
              <a:rPr lang="cs-CZ" sz="1600" dirty="0"/>
              <a:t>(cíle: STRATIN+, program účelové podpory Excelence, </a:t>
            </a:r>
            <a:r>
              <a:rPr lang="cs-CZ" sz="1600" i="1" dirty="0"/>
              <a:t>harmonizace poskytování účelové podpory</a:t>
            </a:r>
            <a:r>
              <a:rPr lang="cs-CZ" sz="1600" dirty="0"/>
              <a:t>)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Cíl 2 komponenty 5.3 - Sjednotit metodické prostředí pro poskytování podpory na výzkum, vývoj a inovace z veřejných prostředků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b="1" dirty="0"/>
              <a:t>Výstup - přijetí metodického pokynu Rady </a:t>
            </a:r>
            <a:r>
              <a:rPr lang="cs-CZ" dirty="0"/>
              <a:t>za účelem harmonizace metodického prostředí k poskytování účelové podpory na VaVaI napříč všemi poskytovateli → </a:t>
            </a:r>
            <a:r>
              <a:rPr lang="cs-CZ" b="1" dirty="0"/>
              <a:t>nejpozději 2.Q 2025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Splnění výstupu, tzv. milníku (č. 298</a:t>
            </a:r>
            <a:r>
              <a:rPr lang="cs-CZ"/>
              <a:t>), bude zařazeno </a:t>
            </a:r>
            <a:r>
              <a:rPr lang="cs-CZ" dirty="0"/>
              <a:t>do 6. nebo 7. platby v rámci Národního plánu obnovy od EK pro ČR - </a:t>
            </a:r>
            <a:r>
              <a:rPr lang="cs-CZ" b="1" i="1" dirty="0"/>
              <a:t>splnění všech milníků zařazených do dané platby je podmínkou pro vyplacení prostředků, při nesplnění hrozí pro ČR finanční korekce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endParaRPr lang="cs-CZ" dirty="0"/>
          </a:p>
          <a:p>
            <a:endParaRPr lang="cs-CZ" dirty="0"/>
          </a:p>
          <a:p>
            <a:pPr marL="285750" lvl="6" indent="-285750" algn="l">
              <a:buFont typeface="Wingdings" panose="05000000000000000000" pitchFamily="2" charset="2"/>
              <a:buChar char="§"/>
            </a:pPr>
            <a:endParaRPr lang="cs-CZ" dirty="0"/>
          </a:p>
        </p:txBody>
      </p:sp>
      <p:sp>
        <p:nvSpPr>
          <p:cNvPr id="9" name="TextovéPole 8">
            <a:extLst>
              <a:ext uri="{FF2B5EF4-FFF2-40B4-BE49-F238E27FC236}">
                <a16:creationId xmlns:a16="http://schemas.microsoft.com/office/drawing/2014/main" id="{47010EF2-7798-7400-65F8-B593AA9E01B0}"/>
              </a:ext>
            </a:extLst>
          </p:cNvPr>
          <p:cNvSpPr txBox="1"/>
          <p:nvPr/>
        </p:nvSpPr>
        <p:spPr>
          <a:xfrm>
            <a:off x="323528" y="6525344"/>
            <a:ext cx="3456384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05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Sekce VVI ÚV | www.vyzkum.cz</a:t>
            </a:r>
          </a:p>
        </p:txBody>
      </p:sp>
    </p:spTree>
    <p:extLst>
      <p:ext uri="{BB962C8B-B14F-4D97-AF65-F5344CB8AC3E}">
        <p14:creationId xmlns:p14="http://schemas.microsoft.com/office/powerpoint/2010/main" val="39333883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C92A129-0AE5-1BF7-F31D-421704C941F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stomShape 1">
            <a:extLst>
              <a:ext uri="{FF2B5EF4-FFF2-40B4-BE49-F238E27FC236}">
                <a16:creationId xmlns:a16="http://schemas.microsoft.com/office/drawing/2014/main" id="{93875C86-A814-BA17-8098-A4436345D2F3}"/>
              </a:ext>
            </a:extLst>
          </p:cNvPr>
          <p:cNvSpPr/>
          <p:nvPr/>
        </p:nvSpPr>
        <p:spPr>
          <a:xfrm>
            <a:off x="358706" y="359662"/>
            <a:ext cx="3970784" cy="100811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r>
              <a:rPr lang="cs-CZ" sz="2400" b="1" dirty="0"/>
              <a:t>Metodický pokyn Rady</a:t>
            </a:r>
          </a:p>
        </p:txBody>
      </p:sp>
      <p:sp>
        <p:nvSpPr>
          <p:cNvPr id="5" name="CustomShape 2">
            <a:extLst>
              <a:ext uri="{FF2B5EF4-FFF2-40B4-BE49-F238E27FC236}">
                <a16:creationId xmlns:a16="http://schemas.microsoft.com/office/drawing/2014/main" id="{E0035611-4A06-7804-5B0A-748765CAD8B1}"/>
              </a:ext>
            </a:extLst>
          </p:cNvPr>
          <p:cNvSpPr/>
          <p:nvPr/>
        </p:nvSpPr>
        <p:spPr>
          <a:xfrm>
            <a:off x="8072640" y="6500880"/>
            <a:ext cx="608400" cy="3560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fld id="{69D483E8-614B-42AA-9D68-B86D9B8286BC}" type="slidenum">
              <a:rPr lang="cs-CZ" sz="14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8</a:t>
            </a:fld>
            <a:endParaRPr lang="cs-CZ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odnadpis 41">
            <a:extLst>
              <a:ext uri="{FF2B5EF4-FFF2-40B4-BE49-F238E27FC236}">
                <a16:creationId xmlns:a16="http://schemas.microsoft.com/office/drawing/2014/main" id="{BE0F6C24-D780-D186-756A-9AA632781885}"/>
              </a:ext>
            </a:extLst>
          </p:cNvPr>
          <p:cNvSpPr>
            <a:spLocks noGrp="1"/>
          </p:cNvSpPr>
          <p:nvPr>
            <p:ph type="subTitle"/>
          </p:nvPr>
        </p:nvSpPr>
        <p:spPr>
          <a:xfrm>
            <a:off x="541305" y="1367774"/>
            <a:ext cx="8063143" cy="4941546"/>
          </a:xfrm>
        </p:spPr>
        <p:txBody>
          <a:bodyPr anchor="t"/>
          <a:lstStyle/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r>
              <a:rPr lang="cs-CZ" b="1" u="sng" dirty="0"/>
              <a:t>Příprava a projednávání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Návrh komponenty 5.3 předložen na 391. zasedání Rady dne 30. 6. 2023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Znění komponenty 5.3 předloženo na 396. zasedání Rady dne 15. 12. 2023</a:t>
            </a:r>
          </a:p>
          <a:p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Na přípravě se podíleli poskytovatelé podpory na VaVaI i zástupci příjemců a dalších zainteresovaných subjektů, a to formou jednání platforem: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sz="800" dirty="0"/>
          </a:p>
          <a:p>
            <a:pPr marL="1080">
              <a:lnSpc>
                <a:spcPct val="100000"/>
              </a:lnSpc>
              <a:buSzPct val="70000"/>
            </a:pP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 20. 3. 2024	Hodnotící proces a práce s hodnotiteli</a:t>
            </a:r>
          </a:p>
          <a:p>
            <a:pPr marL="1080">
              <a:lnSpc>
                <a:spcPct val="100000"/>
              </a:lnSpc>
              <a:buSzPct val="70000"/>
            </a:pP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 24. 4. 2024	Příprava programů a veřejných soutěží</a:t>
            </a:r>
          </a:p>
          <a:p>
            <a:pPr marL="1080">
              <a:lnSpc>
                <a:spcPct val="100000"/>
              </a:lnSpc>
              <a:buSzPct val="70000"/>
            </a:pP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 29. 5. 2024	Realizace projektu</a:t>
            </a:r>
          </a:p>
          <a:p>
            <a:pPr marL="1080">
              <a:lnSpc>
                <a:spcPct val="100000"/>
              </a:lnSpc>
              <a:buSzPct val="70000"/>
            </a:pP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 26. 6. 2024	Monitorování a evaluace programů</a:t>
            </a:r>
          </a:p>
          <a:p>
            <a:pPr marL="1080">
              <a:lnSpc>
                <a:spcPct val="100000"/>
              </a:lnSpc>
              <a:buSzPct val="70000"/>
            </a:pPr>
            <a:r>
              <a:rPr lang="cs-CZ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   </a:t>
            </a: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4. 9. 2024	Výstupy z platformy</a:t>
            </a:r>
          </a:p>
          <a:p>
            <a:pPr marL="1080">
              <a:lnSpc>
                <a:spcPct val="100000"/>
              </a:lnSpc>
              <a:buSzPct val="70000"/>
            </a:pPr>
            <a:endParaRPr lang="cs-CZ" dirty="0"/>
          </a:p>
          <a:p>
            <a:endParaRPr lang="cs-CZ" b="1" dirty="0"/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endParaRPr lang="cs-CZ" dirty="0"/>
          </a:p>
          <a:p>
            <a:endParaRPr lang="cs-CZ" dirty="0"/>
          </a:p>
          <a:p>
            <a:pPr marL="285750" lvl="6" indent="-285750" algn="l">
              <a:buFont typeface="Wingdings" panose="05000000000000000000" pitchFamily="2" charset="2"/>
              <a:buChar char="§"/>
            </a:pPr>
            <a:endParaRPr lang="cs-CZ" dirty="0"/>
          </a:p>
        </p:txBody>
      </p:sp>
      <p:sp>
        <p:nvSpPr>
          <p:cNvPr id="2" name="TextovéPole 1">
            <a:extLst>
              <a:ext uri="{FF2B5EF4-FFF2-40B4-BE49-F238E27FC236}">
                <a16:creationId xmlns:a16="http://schemas.microsoft.com/office/drawing/2014/main" id="{2C8714FF-29F7-F430-A918-64FC6FA050B2}"/>
              </a:ext>
            </a:extLst>
          </p:cNvPr>
          <p:cNvSpPr txBox="1"/>
          <p:nvPr/>
        </p:nvSpPr>
        <p:spPr>
          <a:xfrm>
            <a:off x="323528" y="6525344"/>
            <a:ext cx="3456384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05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Sekce VVI ÚV | www.vyzkum.cz</a:t>
            </a:r>
          </a:p>
        </p:txBody>
      </p:sp>
    </p:spTree>
    <p:extLst>
      <p:ext uri="{BB962C8B-B14F-4D97-AF65-F5344CB8AC3E}">
        <p14:creationId xmlns:p14="http://schemas.microsoft.com/office/powerpoint/2010/main" val="247090900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E34EF02-B713-9F56-6F6C-6CA3CA7EDB9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stomShape 1">
            <a:extLst>
              <a:ext uri="{FF2B5EF4-FFF2-40B4-BE49-F238E27FC236}">
                <a16:creationId xmlns:a16="http://schemas.microsoft.com/office/drawing/2014/main" id="{5B52339D-9E59-ECB1-FDEE-BC61D26BF934}"/>
              </a:ext>
            </a:extLst>
          </p:cNvPr>
          <p:cNvSpPr/>
          <p:nvPr/>
        </p:nvSpPr>
        <p:spPr>
          <a:xfrm>
            <a:off x="358706" y="359662"/>
            <a:ext cx="3970784" cy="100811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r>
              <a:rPr lang="cs-CZ" sz="2400" b="1" dirty="0"/>
              <a:t>Metodický pokyn Rady</a:t>
            </a:r>
          </a:p>
        </p:txBody>
      </p:sp>
      <p:sp>
        <p:nvSpPr>
          <p:cNvPr id="5" name="CustomShape 2">
            <a:extLst>
              <a:ext uri="{FF2B5EF4-FFF2-40B4-BE49-F238E27FC236}">
                <a16:creationId xmlns:a16="http://schemas.microsoft.com/office/drawing/2014/main" id="{C3E3BB42-E709-64FA-2ACC-0A7582867C10}"/>
              </a:ext>
            </a:extLst>
          </p:cNvPr>
          <p:cNvSpPr/>
          <p:nvPr/>
        </p:nvSpPr>
        <p:spPr>
          <a:xfrm>
            <a:off x="8072640" y="6500880"/>
            <a:ext cx="608400" cy="3560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fld id="{69D483E8-614B-42AA-9D68-B86D9B8286BC}" type="slidenum">
              <a:rPr lang="cs-CZ" sz="14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9</a:t>
            </a:fld>
            <a:endParaRPr lang="cs-CZ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odnadpis 41">
            <a:extLst>
              <a:ext uri="{FF2B5EF4-FFF2-40B4-BE49-F238E27FC236}">
                <a16:creationId xmlns:a16="http://schemas.microsoft.com/office/drawing/2014/main" id="{1B54260B-FB0F-3CCE-C14F-53F09BD14C55}"/>
              </a:ext>
            </a:extLst>
          </p:cNvPr>
          <p:cNvSpPr>
            <a:spLocks noGrp="1"/>
          </p:cNvSpPr>
          <p:nvPr>
            <p:ph type="subTitle"/>
          </p:nvPr>
        </p:nvSpPr>
        <p:spPr>
          <a:xfrm>
            <a:off x="541305" y="1367774"/>
            <a:ext cx="8495191" cy="4941546"/>
          </a:xfrm>
        </p:spPr>
        <p:txBody>
          <a:bodyPr anchor="t"/>
          <a:lstStyle/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r>
              <a:rPr lang="cs-CZ" b="1" u="sng" dirty="0"/>
              <a:t>Příprava a projednávání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dirty="0"/>
              <a:t>Metodický pokyn </a:t>
            </a:r>
            <a:r>
              <a:rPr lang="cs-CZ" b="1" dirty="0"/>
              <a:t>obsahuje následná opatření </a:t>
            </a:r>
            <a:r>
              <a:rPr lang="cs-CZ" dirty="0"/>
              <a:t>– témata pro další rozpracování, </a:t>
            </a:r>
            <a:r>
              <a:rPr lang="cs-CZ" b="1" dirty="0"/>
              <a:t>bude</a:t>
            </a:r>
            <a:r>
              <a:rPr lang="cs-CZ" dirty="0"/>
              <a:t> tedy </a:t>
            </a:r>
            <a:r>
              <a:rPr lang="cs-CZ" b="1" dirty="0"/>
              <a:t>průběžně aktualizován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b="1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b="1" dirty="0"/>
              <a:t>Následná opatření jsou již nyní řešena s poskytovateli na pracovní úrovni: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sz="800" b="1" dirty="0"/>
          </a:p>
          <a:p>
            <a:pPr marL="1080">
              <a:lnSpc>
                <a:spcPct val="100000"/>
              </a:lnSpc>
              <a:buSzPct val="70000"/>
            </a:pPr>
            <a:r>
              <a:rPr lang="cs-CZ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11</a:t>
            </a: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. 12. 2024	jednotný vzor čestného prohlášení</a:t>
            </a:r>
          </a:p>
          <a:p>
            <a:pPr marL="1080">
              <a:lnSpc>
                <a:spcPct val="100000"/>
              </a:lnSpc>
              <a:buSzPct val="70000"/>
            </a:pPr>
            <a:r>
              <a:rPr lang="cs-CZ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  22</a:t>
            </a: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. 1. 2025	kontroly projektů</a:t>
            </a:r>
          </a:p>
          <a:p>
            <a:pPr marL="1080">
              <a:lnSpc>
                <a:spcPct val="100000"/>
              </a:lnSpc>
              <a:buSzPct val="70000"/>
            </a:pPr>
            <a:r>
              <a:rPr lang="cs-CZ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  </a:t>
            </a: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11. 2. 2025	osobní a nepřímé náklady</a:t>
            </a:r>
          </a:p>
          <a:p>
            <a:pPr marL="1080">
              <a:lnSpc>
                <a:spcPct val="100000"/>
              </a:lnSpc>
              <a:buSzPct val="70000"/>
            </a:pPr>
            <a:r>
              <a:rPr lang="cs-CZ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  </a:t>
            </a: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27. 2. 2025	</a:t>
            </a:r>
            <a:r>
              <a:rPr lang="cs-CZ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i</a:t>
            </a: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nvestiční náklady, </a:t>
            </a:r>
            <a:r>
              <a:rPr lang="cs-CZ" sz="1800" spc="-1" dirty="0" err="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vnitrofaktury</a:t>
            </a: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, dokladování způsobilých výdajů</a:t>
            </a:r>
          </a:p>
          <a:p>
            <a:pPr marL="1080">
              <a:lnSpc>
                <a:spcPct val="100000"/>
              </a:lnSpc>
              <a:buSzPct val="70000"/>
            </a:pPr>
            <a:r>
              <a:rPr lang="cs-CZ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     26.</a:t>
            </a:r>
            <a:r>
              <a:rPr lang="cs-CZ" sz="1800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 3. 2025	průběžné zprávy, </a:t>
            </a:r>
            <a:r>
              <a:rPr lang="cs-CZ" spc="-1" dirty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nepřímé náklady, </a:t>
            </a:r>
            <a:r>
              <a:rPr lang="cs-CZ" spc="-1" dirty="0" err="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</a:rPr>
              <a:t>vnitrofaktury</a:t>
            </a:r>
            <a:endParaRPr lang="cs-CZ" sz="1800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</a:endParaRPr>
          </a:p>
          <a:p>
            <a:pPr marL="1080">
              <a:lnSpc>
                <a:spcPct val="100000"/>
              </a:lnSpc>
              <a:buSzPct val="70000"/>
            </a:pPr>
            <a:endParaRPr lang="cs-CZ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cs-CZ" b="1" dirty="0"/>
              <a:t>Výstup – metodický, doporučující dokument přijatý usnesením Rady</a:t>
            </a:r>
          </a:p>
          <a:p>
            <a:pPr lvl="2"/>
            <a:endParaRPr lang="cs-CZ" b="1" dirty="0"/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b="1" dirty="0"/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cs-CZ" dirty="0"/>
          </a:p>
          <a:p>
            <a:endParaRPr lang="cs-CZ" dirty="0"/>
          </a:p>
          <a:p>
            <a:endParaRPr lang="cs-CZ" dirty="0"/>
          </a:p>
          <a:p>
            <a:pPr marL="285750" lvl="6" indent="-285750" algn="l">
              <a:buFont typeface="Wingdings" panose="05000000000000000000" pitchFamily="2" charset="2"/>
              <a:buChar char="§"/>
            </a:pPr>
            <a:endParaRPr lang="cs-CZ" dirty="0"/>
          </a:p>
        </p:txBody>
      </p:sp>
      <p:sp>
        <p:nvSpPr>
          <p:cNvPr id="2" name="TextovéPole 1">
            <a:extLst>
              <a:ext uri="{FF2B5EF4-FFF2-40B4-BE49-F238E27FC236}">
                <a16:creationId xmlns:a16="http://schemas.microsoft.com/office/drawing/2014/main" id="{E30225E1-DFFC-8635-29A5-2F2FE13F6099}"/>
              </a:ext>
            </a:extLst>
          </p:cNvPr>
          <p:cNvSpPr txBox="1"/>
          <p:nvPr/>
        </p:nvSpPr>
        <p:spPr>
          <a:xfrm>
            <a:off x="323528" y="6525344"/>
            <a:ext cx="3456384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05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Sekce VVI ÚV | www.vyzkum.cz</a:t>
            </a:r>
          </a:p>
        </p:txBody>
      </p:sp>
    </p:spTree>
    <p:extLst>
      <p:ext uri="{BB962C8B-B14F-4D97-AF65-F5344CB8AC3E}">
        <p14:creationId xmlns:p14="http://schemas.microsoft.com/office/powerpoint/2010/main" val="6560168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19458</TotalTime>
  <Words>942</Words>
  <Application>Microsoft Office PowerPoint</Application>
  <PresentationFormat>Předvádění na obrazovce (4:3)</PresentationFormat>
  <Paragraphs>129</Paragraphs>
  <Slides>10</Slides>
  <Notes>4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10</vt:i4>
      </vt:variant>
    </vt:vector>
  </HeadingPairs>
  <TitlesOfParts>
    <vt:vector size="16" baseType="lpstr">
      <vt:lpstr>Arial</vt:lpstr>
      <vt:lpstr>Calibri</vt:lpstr>
      <vt:lpstr>Symbol</vt:lpstr>
      <vt:lpstr>Times New Roman</vt:lpstr>
      <vt:lpstr>Wingdings</vt:lpstr>
      <vt:lpstr>Office Theme</vt:lpstr>
      <vt:lpstr>Prezentace aplikace PowerPoint</vt:lpstr>
      <vt:lpstr>Metodické dokumenty pro oblast účelové podpory – hodnocení programů účelové podpory </vt:lpstr>
      <vt:lpstr>Metodické dokumenty pro oblast účelové podpory – hodnocení programů účelové podpory </vt:lpstr>
      <vt:lpstr>Prezentace aplikace PowerPoint</vt:lpstr>
      <vt:lpstr>Prezentace aplikace PowerPoint</vt:lpstr>
      <vt:lpstr>  Zásady 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Jiří Schmidt</dc:creator>
  <cp:lastModifiedBy>Petr Lysý</cp:lastModifiedBy>
  <cp:revision>862</cp:revision>
  <cp:lastPrinted>2024-09-17T10:59:15Z</cp:lastPrinted>
  <dcterms:created xsi:type="dcterms:W3CDTF">2009-02-02T07:55:26Z</dcterms:created>
  <dcterms:modified xsi:type="dcterms:W3CDTF">2025-04-09T02:38:56Z</dcterms:modified>
  <dc:language>cs-CZ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12.0000</vt:lpwstr>
  </property>
  <property fmtid="{D5CDD505-2E9C-101B-9397-08002B2CF9AE}" pid="3" name="DmsId">
    <vt:i4>2184892</vt:i4>
  </property>
  <property fmtid="{D5CDD505-2E9C-101B-9397-08002B2CF9AE}" pid="4" name="HiddenSlides">
    <vt:i4>0</vt:i4>
  </property>
  <property fmtid="{D5CDD505-2E9C-101B-9397-08002B2CF9AE}" pid="5" name="HyperlinksChanged">
    <vt:bool>false</vt:bool>
  </property>
  <property fmtid="{D5CDD505-2E9C-101B-9397-08002B2CF9AE}" pid="6" name="LinksUpToDate">
    <vt:bool>false</vt:bool>
  </property>
  <property fmtid="{D5CDD505-2E9C-101B-9397-08002B2CF9AE}" pid="7" name="MMClips">
    <vt:i4>0</vt:i4>
  </property>
  <property fmtid="{D5CDD505-2E9C-101B-9397-08002B2CF9AE}" pid="8" name="Notes">
    <vt:i4>0</vt:i4>
  </property>
  <property fmtid="{D5CDD505-2E9C-101B-9397-08002B2CF9AE}" pid="9" name="PresentationFormat">
    <vt:lpwstr>Předvádění na obrazovce (4:3)</vt:lpwstr>
  </property>
  <property fmtid="{D5CDD505-2E9C-101B-9397-08002B2CF9AE}" pid="10" name="ScaleCrop">
    <vt:bool>false</vt:bool>
  </property>
  <property fmtid="{D5CDD505-2E9C-101B-9397-08002B2CF9AE}" pid="11" name="ShareDoc">
    <vt:bool>false</vt:bool>
  </property>
  <property fmtid="{D5CDD505-2E9C-101B-9397-08002B2CF9AE}" pid="12" name="Slides">
    <vt:i4>3</vt:i4>
  </property>
</Properties>
</file>