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708" r:id="rId3"/>
    <p:sldMasterId id="2147483720" r:id="rId4"/>
    <p:sldMasterId id="2147483732" r:id="rId5"/>
    <p:sldMasterId id="2147483744" r:id="rId6"/>
    <p:sldMasterId id="2147483756" r:id="rId7"/>
    <p:sldMasterId id="2147483768" r:id="rId8"/>
  </p:sldMasterIdLst>
  <p:notesMasterIdLst>
    <p:notesMasterId r:id="rId43"/>
  </p:notesMasterIdLst>
  <p:sldIdLst>
    <p:sldId id="267" r:id="rId9"/>
    <p:sldId id="305" r:id="rId10"/>
    <p:sldId id="306" r:id="rId11"/>
    <p:sldId id="272" r:id="rId12"/>
    <p:sldId id="292" r:id="rId13"/>
    <p:sldId id="266" r:id="rId14"/>
    <p:sldId id="317" r:id="rId15"/>
    <p:sldId id="328" r:id="rId16"/>
    <p:sldId id="264" r:id="rId17"/>
    <p:sldId id="307" r:id="rId18"/>
    <p:sldId id="308" r:id="rId19"/>
    <p:sldId id="316" r:id="rId20"/>
    <p:sldId id="275" r:id="rId21"/>
    <p:sldId id="288" r:id="rId22"/>
    <p:sldId id="319" r:id="rId23"/>
    <p:sldId id="318" r:id="rId24"/>
    <p:sldId id="302" r:id="rId25"/>
    <p:sldId id="320" r:id="rId26"/>
    <p:sldId id="303" r:id="rId27"/>
    <p:sldId id="327" r:id="rId28"/>
    <p:sldId id="309" r:id="rId29"/>
    <p:sldId id="300" r:id="rId30"/>
    <p:sldId id="322" r:id="rId31"/>
    <p:sldId id="323" r:id="rId32"/>
    <p:sldId id="311" r:id="rId33"/>
    <p:sldId id="321" r:id="rId34"/>
    <p:sldId id="312" r:id="rId35"/>
    <p:sldId id="314" r:id="rId36"/>
    <p:sldId id="315" r:id="rId37"/>
    <p:sldId id="324" r:id="rId38"/>
    <p:sldId id="325" r:id="rId39"/>
    <p:sldId id="326" r:id="rId40"/>
    <p:sldId id="274" r:id="rId41"/>
    <p:sldId id="290" r:id="rId42"/>
  </p:sldIdLst>
  <p:sldSz cx="12192000" cy="6858000"/>
  <p:notesSz cx="6889750" cy="10018713"/>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6" autoAdjust="0"/>
    <p:restoredTop sz="94660"/>
  </p:normalViewPr>
  <p:slideViewPr>
    <p:cSldViewPr snapToGrid="0">
      <p:cViewPr varScale="1">
        <p:scale>
          <a:sx n="67" d="100"/>
          <a:sy n="67" d="100"/>
        </p:scale>
        <p:origin x="86" y="3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85559" cy="502675"/>
          </a:xfrm>
          <a:prstGeom prst="rect">
            <a:avLst/>
          </a:prstGeom>
        </p:spPr>
        <p:txBody>
          <a:bodyPr vert="horz" lIns="92272" tIns="46136" rIns="92272" bIns="46136" rtlCol="0"/>
          <a:lstStyle>
            <a:lvl1pPr algn="l">
              <a:defRPr sz="1200"/>
            </a:lvl1pPr>
          </a:lstStyle>
          <a:p>
            <a:endParaRPr lang="cs-CZ"/>
          </a:p>
        </p:txBody>
      </p:sp>
      <p:sp>
        <p:nvSpPr>
          <p:cNvPr id="3" name="Zástupný symbol pro datum 2"/>
          <p:cNvSpPr>
            <a:spLocks noGrp="1"/>
          </p:cNvSpPr>
          <p:nvPr>
            <p:ph type="dt" idx="1"/>
          </p:nvPr>
        </p:nvSpPr>
        <p:spPr>
          <a:xfrm>
            <a:off x="3902598" y="0"/>
            <a:ext cx="2985559" cy="502675"/>
          </a:xfrm>
          <a:prstGeom prst="rect">
            <a:avLst/>
          </a:prstGeom>
        </p:spPr>
        <p:txBody>
          <a:bodyPr vert="horz" lIns="92272" tIns="46136" rIns="92272" bIns="46136" rtlCol="0"/>
          <a:lstStyle>
            <a:lvl1pPr algn="r">
              <a:defRPr sz="1200"/>
            </a:lvl1pPr>
          </a:lstStyle>
          <a:p>
            <a:fld id="{9DE2AE9F-D524-4C5E-AF39-4646D416E615}" type="datetimeFigureOut">
              <a:rPr lang="cs-CZ" smtClean="0"/>
              <a:t>23.11.2020</a:t>
            </a:fld>
            <a:endParaRPr lang="cs-CZ"/>
          </a:p>
        </p:txBody>
      </p:sp>
      <p:sp>
        <p:nvSpPr>
          <p:cNvPr id="4" name="Zástupný symbol pro obrázek snímku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2272" tIns="46136" rIns="92272" bIns="46136" rtlCol="0" anchor="ctr"/>
          <a:lstStyle/>
          <a:p>
            <a:endParaRPr lang="cs-CZ"/>
          </a:p>
        </p:txBody>
      </p:sp>
      <p:sp>
        <p:nvSpPr>
          <p:cNvPr id="5" name="Zástupný symbol pro poznámky 4"/>
          <p:cNvSpPr>
            <a:spLocks noGrp="1"/>
          </p:cNvSpPr>
          <p:nvPr>
            <p:ph type="body" sz="quarter" idx="3"/>
          </p:nvPr>
        </p:nvSpPr>
        <p:spPr>
          <a:xfrm>
            <a:off x="688976" y="4821506"/>
            <a:ext cx="5511800" cy="3944868"/>
          </a:xfrm>
          <a:prstGeom prst="rect">
            <a:avLst/>
          </a:prstGeom>
        </p:spPr>
        <p:txBody>
          <a:bodyPr vert="horz" lIns="92272" tIns="46136" rIns="92272" bIns="46136"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516039"/>
            <a:ext cx="2985559" cy="502674"/>
          </a:xfrm>
          <a:prstGeom prst="rect">
            <a:avLst/>
          </a:prstGeom>
        </p:spPr>
        <p:txBody>
          <a:bodyPr vert="horz" lIns="92272" tIns="46136" rIns="92272" bIns="46136"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902598" y="9516039"/>
            <a:ext cx="2985559" cy="502674"/>
          </a:xfrm>
          <a:prstGeom prst="rect">
            <a:avLst/>
          </a:prstGeom>
        </p:spPr>
        <p:txBody>
          <a:bodyPr vert="horz" lIns="92272" tIns="46136" rIns="92272" bIns="46136" rtlCol="0" anchor="b"/>
          <a:lstStyle>
            <a:lvl1pPr algn="r">
              <a:defRPr sz="1200"/>
            </a:lvl1pPr>
          </a:lstStyle>
          <a:p>
            <a:fld id="{4980BDCA-658D-49B3-B1F7-22E4D5C0AC44}" type="slidenum">
              <a:rPr lang="cs-CZ" smtClean="0"/>
              <a:t>‹#›</a:t>
            </a:fld>
            <a:endParaRPr lang="cs-CZ"/>
          </a:p>
        </p:txBody>
      </p:sp>
    </p:spTree>
    <p:extLst>
      <p:ext uri="{BB962C8B-B14F-4D97-AF65-F5344CB8AC3E}">
        <p14:creationId xmlns:p14="http://schemas.microsoft.com/office/powerpoint/2010/main" val="1959601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4980BDCA-658D-49B3-B1F7-22E4D5C0AC44}" type="slidenum">
              <a:rPr lang="cs-CZ" smtClean="0"/>
              <a:t>1</a:t>
            </a:fld>
            <a:endParaRPr lang="cs-CZ"/>
          </a:p>
        </p:txBody>
      </p:sp>
    </p:spTree>
    <p:extLst>
      <p:ext uri="{BB962C8B-B14F-4D97-AF65-F5344CB8AC3E}">
        <p14:creationId xmlns:p14="http://schemas.microsoft.com/office/powerpoint/2010/main" val="1512368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4980BDCA-658D-49B3-B1F7-22E4D5C0AC44}" type="slidenum">
              <a:rPr lang="cs-CZ" smtClean="0">
                <a:solidFill>
                  <a:prstClr val="black"/>
                </a:solidFill>
              </a:rPr>
              <a:pPr/>
              <a:t>3</a:t>
            </a:fld>
            <a:endParaRPr lang="cs-CZ">
              <a:solidFill>
                <a:prstClr val="black"/>
              </a:solidFill>
            </a:endParaRPr>
          </a:p>
        </p:txBody>
      </p:sp>
    </p:spTree>
    <p:extLst>
      <p:ext uri="{BB962C8B-B14F-4D97-AF65-F5344CB8AC3E}">
        <p14:creationId xmlns:p14="http://schemas.microsoft.com/office/powerpoint/2010/main" val="884224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4980BDCA-658D-49B3-B1F7-22E4D5C0AC44}" type="slidenum">
              <a:rPr lang="cs-CZ" smtClean="0">
                <a:solidFill>
                  <a:prstClr val="black"/>
                </a:solidFill>
              </a:rPr>
              <a:pPr/>
              <a:t>5</a:t>
            </a:fld>
            <a:endParaRPr lang="cs-CZ">
              <a:solidFill>
                <a:prstClr val="black"/>
              </a:solidFill>
            </a:endParaRPr>
          </a:p>
        </p:txBody>
      </p:sp>
    </p:spTree>
    <p:extLst>
      <p:ext uri="{BB962C8B-B14F-4D97-AF65-F5344CB8AC3E}">
        <p14:creationId xmlns:p14="http://schemas.microsoft.com/office/powerpoint/2010/main" val="3049503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4980BDCA-658D-49B3-B1F7-22E4D5C0AC44}" type="slidenum">
              <a:rPr lang="cs-CZ" smtClean="0"/>
              <a:t>12</a:t>
            </a:fld>
            <a:endParaRPr lang="cs-CZ"/>
          </a:p>
        </p:txBody>
      </p:sp>
    </p:spTree>
    <p:extLst>
      <p:ext uri="{BB962C8B-B14F-4D97-AF65-F5344CB8AC3E}">
        <p14:creationId xmlns:p14="http://schemas.microsoft.com/office/powerpoint/2010/main" val="1472990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4980BDCA-658D-49B3-B1F7-22E4D5C0AC44}" type="slidenum">
              <a:rPr lang="cs-CZ" smtClean="0">
                <a:solidFill>
                  <a:prstClr val="black"/>
                </a:solidFill>
              </a:rPr>
              <a:pPr/>
              <a:t>13</a:t>
            </a:fld>
            <a:endParaRPr lang="cs-CZ">
              <a:solidFill>
                <a:prstClr val="black"/>
              </a:solidFill>
            </a:endParaRPr>
          </a:p>
        </p:txBody>
      </p:sp>
    </p:spTree>
    <p:extLst>
      <p:ext uri="{BB962C8B-B14F-4D97-AF65-F5344CB8AC3E}">
        <p14:creationId xmlns:p14="http://schemas.microsoft.com/office/powerpoint/2010/main" val="3548017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7E4F35AE-123E-4DB5-87C2-5BC4B1AA7879}" type="datetime1">
              <a:rPr lang="cs-CZ" smtClean="0"/>
              <a:t>23.11.2020</a:t>
            </a:fld>
            <a:endParaRPr lang="cs-CZ"/>
          </a:p>
        </p:txBody>
      </p:sp>
      <p:sp>
        <p:nvSpPr>
          <p:cNvPr id="5" name="Zástupný symbol pro zápatí 4"/>
          <p:cNvSpPr>
            <a:spLocks noGrp="1"/>
          </p:cNvSpPr>
          <p:nvPr>
            <p:ph type="ftr" sz="quarter" idx="11"/>
          </p:nvPr>
        </p:nvSpPr>
        <p:spPr/>
        <p:txBody>
          <a:bodyPr/>
          <a:lstStyle/>
          <a:p>
            <a:r>
              <a:rPr lang="cs-CZ" smtClean="0"/>
              <a:t>P20201123v25_PSAP_pro_RVVI</a:t>
            </a:r>
            <a:endParaRPr lang="cs-CZ"/>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1810684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C535EA36-727D-4195-92D4-20E0680A36FB}" type="datetime1">
              <a:rPr lang="cs-CZ" smtClean="0"/>
              <a:t>23.11.2020</a:t>
            </a:fld>
            <a:endParaRPr lang="cs-CZ"/>
          </a:p>
        </p:txBody>
      </p:sp>
      <p:sp>
        <p:nvSpPr>
          <p:cNvPr id="5" name="Zástupný symbol pro zápatí 4"/>
          <p:cNvSpPr>
            <a:spLocks noGrp="1"/>
          </p:cNvSpPr>
          <p:nvPr>
            <p:ph type="ftr" sz="quarter" idx="11"/>
          </p:nvPr>
        </p:nvSpPr>
        <p:spPr/>
        <p:txBody>
          <a:bodyPr/>
          <a:lstStyle/>
          <a:p>
            <a:r>
              <a:rPr lang="cs-CZ" smtClean="0"/>
              <a:t>P20201123v25_PSAP_pro_RVVI</a:t>
            </a:r>
            <a:endParaRPr lang="cs-CZ"/>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2164603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CD294DDA-43CC-474B-9CDE-8D1D50AB6CEE}" type="datetime1">
              <a:rPr lang="cs-CZ" smtClean="0"/>
              <a:t>23.11.2020</a:t>
            </a:fld>
            <a:endParaRPr lang="cs-CZ"/>
          </a:p>
        </p:txBody>
      </p:sp>
      <p:sp>
        <p:nvSpPr>
          <p:cNvPr id="5" name="Zástupný symbol pro zápatí 4"/>
          <p:cNvSpPr>
            <a:spLocks noGrp="1"/>
          </p:cNvSpPr>
          <p:nvPr>
            <p:ph type="ftr" sz="quarter" idx="11"/>
          </p:nvPr>
        </p:nvSpPr>
        <p:spPr/>
        <p:txBody>
          <a:bodyPr/>
          <a:lstStyle/>
          <a:p>
            <a:r>
              <a:rPr lang="cs-CZ" smtClean="0"/>
              <a:t>P20201123v25_PSAP_pro_RVVI</a:t>
            </a:r>
            <a:endParaRPr lang="cs-CZ"/>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4092929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C7E9A7D-09E4-435E-88E6-74453FC4D25A}"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171464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DC576347-73BC-4890-9E0F-9F9E8C4A4A59}"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957563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1BCC7967-263C-4426-ABF3-A928A8017CB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134363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FE178DE4-5A3F-4255-8ED0-AE9AA9F93B9B}"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3647035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24B8AFD3-0D66-4A5C-A54F-B7D66CCF89F3}"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15883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C5B6E54C-0050-4C97-8B77-00327B85D3E8}"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41583540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92039D0-DDBB-411D-8906-DD6331F046A7}"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535283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5C681379-10ED-4FD1-999A-5C1088722F50}"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834223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71FF10E-FD5C-47FB-8949-B83FB261AB2E}" type="datetime1">
              <a:rPr lang="cs-CZ" smtClean="0"/>
              <a:t>23.11.2020</a:t>
            </a:fld>
            <a:endParaRPr lang="cs-CZ"/>
          </a:p>
        </p:txBody>
      </p:sp>
      <p:sp>
        <p:nvSpPr>
          <p:cNvPr id="5" name="Zástupný symbol pro zápatí 4"/>
          <p:cNvSpPr>
            <a:spLocks noGrp="1"/>
          </p:cNvSpPr>
          <p:nvPr>
            <p:ph type="ftr" sz="quarter" idx="11"/>
          </p:nvPr>
        </p:nvSpPr>
        <p:spPr/>
        <p:txBody>
          <a:bodyPr/>
          <a:lstStyle/>
          <a:p>
            <a:r>
              <a:rPr lang="cs-CZ" smtClean="0"/>
              <a:t>P20201123v25_PSAP_pro_RVVI</a:t>
            </a:r>
            <a:endParaRPr lang="cs-CZ"/>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31046190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604E466E-2EA5-4669-8F4F-4527309E962A}"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207575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FDAF3BB3-4AF9-4BB4-98AD-851683B95F0C}"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505239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D4AC8AC7-5EE0-4E45-983F-6AC5E0C78CCE}"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1713622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0DA25DFD-C5B7-4669-93B6-68B61C69E6DE}"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163833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5C60489F-8378-4966-BCE0-B2C4E8CEFFA6}"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4543915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95AB70B3-4CE1-4B76-B038-6C36F8B507AD}"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6081446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661481B9-18DE-4D6F-905D-BC2E806DC7C3}"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772547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6706381F-7F49-4E22-8DFB-BAF6D5CFE63F}"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6549155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9DBB7833-ED61-4229-8FE6-DEFE51CAA232}"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9734412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B69AEADB-F757-4E76-96F6-A23D98B79AB4}"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742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FB3210FF-B93E-4046-9C92-46A5E48903A0}" type="datetime1">
              <a:rPr lang="cs-CZ" smtClean="0"/>
              <a:t>23.11.2020</a:t>
            </a:fld>
            <a:endParaRPr lang="cs-CZ"/>
          </a:p>
        </p:txBody>
      </p:sp>
      <p:sp>
        <p:nvSpPr>
          <p:cNvPr id="5" name="Zástupný symbol pro zápatí 4"/>
          <p:cNvSpPr>
            <a:spLocks noGrp="1"/>
          </p:cNvSpPr>
          <p:nvPr>
            <p:ph type="ftr" sz="quarter" idx="11"/>
          </p:nvPr>
        </p:nvSpPr>
        <p:spPr/>
        <p:txBody>
          <a:bodyPr/>
          <a:lstStyle/>
          <a:p>
            <a:r>
              <a:rPr lang="cs-CZ" smtClean="0"/>
              <a:t>P20201123v25_PSAP_pro_RVVI</a:t>
            </a:r>
            <a:endParaRPr lang="cs-CZ"/>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13771584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B0E5A898-85BD-4D12-845C-B665927EF9F8}"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4128934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30C666D-92EA-4B14-9306-6F4BDA6DF0E5}"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40182031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17A27843-1E5D-4120-B0D2-DF67B14697FD}"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0222268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57298CF0-33C1-4C98-BEE8-8D8074845F15}"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0992294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41DF7CA1-B813-42EA-9EAB-226BACD56E5B}"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912388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2318814B-933C-4D7A-9B1D-ACC55ED9D4C1}"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7283030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CE0899E5-FB2E-4CFA-8B60-02B3B83AD889}"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2252093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C7008C1A-F70E-4A79-9FF4-EAB019D568FF}"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2661337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2D618C6C-C9A8-4B4B-AA79-044077F745D2}"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2291974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BD26F988-9636-4DC6-96D9-09D8A39A8505}"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77362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240F90DE-4F74-4F12-91E5-0CA7FF7FC8EF}" type="datetime1">
              <a:rPr lang="cs-CZ" smtClean="0"/>
              <a:t>23.11.2020</a:t>
            </a:fld>
            <a:endParaRPr lang="cs-CZ"/>
          </a:p>
        </p:txBody>
      </p:sp>
      <p:sp>
        <p:nvSpPr>
          <p:cNvPr id="6" name="Zástupný symbol pro zápatí 5"/>
          <p:cNvSpPr>
            <a:spLocks noGrp="1"/>
          </p:cNvSpPr>
          <p:nvPr>
            <p:ph type="ftr" sz="quarter" idx="11"/>
          </p:nvPr>
        </p:nvSpPr>
        <p:spPr/>
        <p:txBody>
          <a:bodyPr/>
          <a:lstStyle/>
          <a:p>
            <a:r>
              <a:rPr lang="cs-CZ" smtClean="0"/>
              <a:t>P20201123v25_PSAP_pro_RVVI</a:t>
            </a:r>
            <a:endParaRPr lang="cs-CZ"/>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38572601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EE8F8EEA-FC9B-4BE9-8D7B-397339FC125C}"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5236624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8269E68B-F1CD-40A2-82C0-FA777AC76594}"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5684529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DC1F6310-4BDC-4422-9FF3-53ECA0AC1440}"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342588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8C4D1AF-EEB0-471F-9585-23277B7AB8AE}"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8768494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59B99750-CC46-468A-82B4-B84CDCF1819D}"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6632352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6A89F778-6E74-4BA9-AE80-E3530003EBEA}"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9586918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A0FF7AF5-09A0-4F8A-A3FF-D3D90413D150}"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2945281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792633AA-40EC-4432-8C7F-55D601832BD0}"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6590442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6D2C1872-3A51-4B65-8010-4AF0E3C5BCED}"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4351688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912584E8-8199-4AAA-B9E0-14DF788143F9}"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80628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6929B051-9957-46D0-A401-E485BAF8BEE8}" type="datetime1">
              <a:rPr lang="cs-CZ" smtClean="0"/>
              <a:t>23.11.2020</a:t>
            </a:fld>
            <a:endParaRPr lang="cs-CZ"/>
          </a:p>
        </p:txBody>
      </p:sp>
      <p:sp>
        <p:nvSpPr>
          <p:cNvPr id="8" name="Zástupný symbol pro zápatí 7"/>
          <p:cNvSpPr>
            <a:spLocks noGrp="1"/>
          </p:cNvSpPr>
          <p:nvPr>
            <p:ph type="ftr" sz="quarter" idx="11"/>
          </p:nvPr>
        </p:nvSpPr>
        <p:spPr/>
        <p:txBody>
          <a:bodyPr/>
          <a:lstStyle/>
          <a:p>
            <a:r>
              <a:rPr lang="cs-CZ" smtClean="0"/>
              <a:t>P20201123v25_PSAP_pro_RVVI</a:t>
            </a:r>
            <a:endParaRPr lang="cs-CZ"/>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2279908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6093F42F-F66B-4A3C-85AA-66044633E975}"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1547217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6BBFF106-A367-4E72-8A89-C75BE0FC7B1B}"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8708895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9AE789E-E65F-48B9-9E6C-DCF4FB6AE3A6}"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880542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6972C06B-79D9-4848-B1E4-50A66197732C}"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7149217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A4EC4AD1-3F20-4421-A7FE-F7085BE48DF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6499161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F7615928-A616-4BC7-92F3-FFC5EB3DEF17}"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7881239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B9775DDE-307E-4455-9F5F-D8F58C39CCA2}"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1669488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A4A3EAC2-78AC-4A4B-984E-AE7B7999F97F}"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566922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F1B1A704-54AC-48EC-B6C4-94533584FD68}"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2017884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E9FFBF50-61B3-445C-AD01-12D31986161E}"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39726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6E7EB9B8-C6E3-422A-A6E1-47E80E1009B3}" type="datetime1">
              <a:rPr lang="cs-CZ" smtClean="0"/>
              <a:t>23.11.2020</a:t>
            </a:fld>
            <a:endParaRPr lang="cs-CZ"/>
          </a:p>
        </p:txBody>
      </p:sp>
      <p:sp>
        <p:nvSpPr>
          <p:cNvPr id="4" name="Zástupný symbol pro zápatí 3"/>
          <p:cNvSpPr>
            <a:spLocks noGrp="1"/>
          </p:cNvSpPr>
          <p:nvPr>
            <p:ph type="ftr" sz="quarter" idx="11"/>
          </p:nvPr>
        </p:nvSpPr>
        <p:spPr/>
        <p:txBody>
          <a:bodyPr/>
          <a:lstStyle/>
          <a:p>
            <a:r>
              <a:rPr lang="cs-CZ" smtClean="0"/>
              <a:t>P20201123v25_PSAP_pro_RVVI</a:t>
            </a:r>
            <a:endParaRPr lang="cs-CZ"/>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23108832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ABC270DA-B147-4623-8C2E-F361662F97F2}"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4150825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1B0F0863-E107-4409-94F8-953039A99B13}"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3072412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494CA260-3448-40B9-B57D-E9C9B511784F}"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7400028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4BB1F351-D159-4395-8901-3E84F587513F}"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3013006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88CB9064-038A-4B31-BD47-E2D27C8AA672}"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6031069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67DA211E-EC6B-4469-9925-B446A5E283D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2009913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E9907D1F-80A9-4119-AEC8-3C891C0EC37B}"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9220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1B2A589C-0090-4782-80C0-DB67C488FE22}"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0870490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61424B6F-CB53-4468-B061-BB4CE2EAE51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9904789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2F1915C9-DC43-4C77-8A28-2EE5F57B5B5F}"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73582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4DC695A-7D71-4DDE-AD03-D531A57329E7}" type="datetime1">
              <a:rPr lang="cs-CZ" smtClean="0"/>
              <a:t>23.11.2020</a:t>
            </a:fld>
            <a:endParaRPr lang="cs-CZ"/>
          </a:p>
        </p:txBody>
      </p:sp>
      <p:sp>
        <p:nvSpPr>
          <p:cNvPr id="3" name="Zástupný symbol pro zápatí 2"/>
          <p:cNvSpPr>
            <a:spLocks noGrp="1"/>
          </p:cNvSpPr>
          <p:nvPr>
            <p:ph type="ftr" sz="quarter" idx="11"/>
          </p:nvPr>
        </p:nvSpPr>
        <p:spPr/>
        <p:txBody>
          <a:bodyPr/>
          <a:lstStyle/>
          <a:p>
            <a:r>
              <a:rPr lang="cs-CZ" smtClean="0"/>
              <a:t>P20201123v25_PSAP_pro_RVVI</a:t>
            </a:r>
            <a:endParaRPr lang="cs-CZ"/>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15007104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44EC1F17-C8B8-42D6-BCBF-318FDD95B5D4}"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400372829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AE1F3579-54B8-4597-9CD5-34F92C4D0309}"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5615252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E8831786-13E2-44B6-8C99-51535CBC76F1}"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113270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1AD123B-D238-455E-8D59-98C2B9EC71F3}"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9871000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13988EC8-8CD9-4D46-BE71-0E540C06C472}"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87541505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5409F3C4-CBFC-4AFC-9495-74E11565F5DF}"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1851721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0CE228D9-6020-41CD-9CC9-905DF210132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8028413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10209413-4A4B-4191-9603-346958287DF1}"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1295529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914400" y="2130426"/>
            <a:ext cx="103632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41F5B0B6-3527-4229-BA92-3F93F641F60F}"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734150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690C23A-269B-4EBA-AE47-C391018C8AC3}"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529666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19164B3C-55C6-4AC9-BD3B-FFE0011C0F93}" type="datetime1">
              <a:rPr lang="cs-CZ" smtClean="0"/>
              <a:t>23.11.2020</a:t>
            </a:fld>
            <a:endParaRPr lang="cs-CZ"/>
          </a:p>
        </p:txBody>
      </p:sp>
      <p:sp>
        <p:nvSpPr>
          <p:cNvPr id="6" name="Zástupný symbol pro zápatí 5"/>
          <p:cNvSpPr>
            <a:spLocks noGrp="1"/>
          </p:cNvSpPr>
          <p:nvPr>
            <p:ph type="ftr" sz="quarter" idx="11"/>
          </p:nvPr>
        </p:nvSpPr>
        <p:spPr/>
        <p:txBody>
          <a:bodyPr/>
          <a:lstStyle/>
          <a:p>
            <a:r>
              <a:rPr lang="cs-CZ" smtClean="0"/>
              <a:t>P20201123v25_PSAP_pro_RVVI</a:t>
            </a:r>
            <a:endParaRPr lang="cs-CZ"/>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24100927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963084" y="4406901"/>
            <a:ext cx="103632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2003F565-AA0A-454A-B06E-FBEB1474FFAD}"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3886583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4AAB5505-F4EA-420A-AEF9-B95275F31004}"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99640099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0441CE3E-130E-4196-A81E-71FB2FC57F8B}" type="datetime1">
              <a:rPr lang="cs-CZ" smtClean="0">
                <a:solidFill>
                  <a:prstClr val="black">
                    <a:tint val="75000"/>
                  </a:prstClr>
                </a:solidFill>
              </a:rPr>
              <a:t>23.11.2020</a:t>
            </a:fld>
            <a:endParaRPr lang="cs-CZ">
              <a:solidFill>
                <a:prstClr val="black">
                  <a:tint val="75000"/>
                </a:prstClr>
              </a:solidFill>
            </a:endParaRPr>
          </a:p>
        </p:txBody>
      </p:sp>
      <p:sp>
        <p:nvSpPr>
          <p:cNvPr id="8" name="Zástupný symbol pro zápatí 7"/>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9" name="Zástupný symbol pro číslo snímku 8"/>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4262051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14A7B38B-0506-4410-871E-834EB679063D}" type="datetime1">
              <a:rPr lang="cs-CZ" smtClean="0">
                <a:solidFill>
                  <a:prstClr val="black">
                    <a:tint val="75000"/>
                  </a:prstClr>
                </a:solidFill>
              </a:rPr>
              <a:t>23.11.2020</a:t>
            </a:fld>
            <a:endParaRPr lang="cs-CZ">
              <a:solidFill>
                <a:prstClr val="black">
                  <a:tint val="75000"/>
                </a:prstClr>
              </a:solidFill>
            </a:endParaRP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95137463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33B9436-6CE8-4321-8C0B-5488071DED77}" type="datetime1">
              <a:rPr lang="cs-CZ" smtClean="0">
                <a:solidFill>
                  <a:prstClr val="black">
                    <a:tint val="75000"/>
                  </a:prstClr>
                </a:solidFill>
              </a:rPr>
              <a:t>23.11.2020</a:t>
            </a:fld>
            <a:endParaRPr lang="cs-CZ">
              <a:solidFill>
                <a:prstClr val="black">
                  <a:tint val="75000"/>
                </a:prstClr>
              </a:solidFill>
            </a:endParaRP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0599246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09601" y="273050"/>
            <a:ext cx="4011084"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22EFC56D-99A7-4466-B803-4715D33AFE8D}"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23645868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2389717" y="4800600"/>
            <a:ext cx="73152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8ED4EF59-C1BC-4433-A9A9-78DCFA32C051}" type="datetime1">
              <a:rPr lang="cs-CZ" smtClean="0">
                <a:solidFill>
                  <a:prstClr val="black">
                    <a:tint val="75000"/>
                  </a:prstClr>
                </a:solidFill>
              </a:rPr>
              <a:t>23.11.2020</a:t>
            </a:fld>
            <a:endParaRPr lang="cs-CZ">
              <a:solidFill>
                <a:prstClr val="black">
                  <a:tint val="75000"/>
                </a:prstClr>
              </a:solidFill>
            </a:endParaRPr>
          </a:p>
        </p:txBody>
      </p:sp>
      <p:sp>
        <p:nvSpPr>
          <p:cNvPr id="6" name="Zástupný symbol pro zápatí 5"/>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7" name="Zástupný symbol pro číslo snímku 6"/>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62398015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7CA21DFA-954C-494D-8F54-56CD016D1BE9}"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235344074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839200" y="274639"/>
            <a:ext cx="27432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09600" y="274639"/>
            <a:ext cx="80264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8866375-FFCA-4BDB-BD01-9B8CEE6083D7}"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12"/>
          </p:nvPr>
        </p:nvSpPr>
        <p:spPr/>
        <p:txBody>
          <a:body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41174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0197FFC7-0CF0-4C6F-B248-77FD95D939B9}" type="datetime1">
              <a:rPr lang="cs-CZ" smtClean="0"/>
              <a:t>23.11.2020</a:t>
            </a:fld>
            <a:endParaRPr lang="cs-CZ"/>
          </a:p>
        </p:txBody>
      </p:sp>
      <p:sp>
        <p:nvSpPr>
          <p:cNvPr id="6" name="Zástupný symbol pro zápatí 5"/>
          <p:cNvSpPr>
            <a:spLocks noGrp="1"/>
          </p:cNvSpPr>
          <p:nvPr>
            <p:ph type="ftr" sz="quarter" idx="11"/>
          </p:nvPr>
        </p:nvSpPr>
        <p:spPr/>
        <p:txBody>
          <a:bodyPr/>
          <a:lstStyle/>
          <a:p>
            <a:r>
              <a:rPr lang="cs-CZ" smtClean="0"/>
              <a:t>P20201123v25_PSAP_pro_RVVI</a:t>
            </a:r>
            <a:endParaRPr lang="cs-CZ"/>
          </a:p>
        </p:txBody>
      </p:sp>
      <p:sp>
        <p:nvSpPr>
          <p:cNvPr id="7" name="Zástupný symbol pro číslo snímku 6"/>
          <p:cNvSpPr>
            <a:spLocks noGrp="1"/>
          </p:cNvSpPr>
          <p:nvPr>
            <p:ph type="sldNum" sz="quarter" idx="12"/>
          </p:nvPr>
        </p:nvSpPr>
        <p:spPr/>
        <p:txBody>
          <a:bodyPr/>
          <a:lstStyle/>
          <a:p>
            <a:fld id="{3E177BF2-8BCF-4009-95C2-33EEA810264D}" type="slidenum">
              <a:rPr lang="cs-CZ" smtClean="0"/>
              <a:t>‹#›</a:t>
            </a:fld>
            <a:endParaRPr lang="cs-CZ"/>
          </a:p>
        </p:txBody>
      </p:sp>
    </p:spTree>
    <p:extLst>
      <p:ext uri="{BB962C8B-B14F-4D97-AF65-F5344CB8AC3E}">
        <p14:creationId xmlns:p14="http://schemas.microsoft.com/office/powerpoint/2010/main" val="474511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5FAB8-0112-4C08-8E0B-A00E4D3D347C}" type="datetime1">
              <a:rPr lang="cs-CZ" smtClean="0"/>
              <a:t>23.11.2020</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P20201123v25_PSAP_pro_RVVI</a:t>
            </a:r>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t>‹#›</a:t>
            </a:fld>
            <a:endParaRPr lang="cs-CZ"/>
          </a:p>
        </p:txBody>
      </p:sp>
    </p:spTree>
    <p:extLst>
      <p:ext uri="{BB962C8B-B14F-4D97-AF65-F5344CB8AC3E}">
        <p14:creationId xmlns:p14="http://schemas.microsoft.com/office/powerpoint/2010/main" val="28372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9B378-AD86-4923-AF45-74B559B5697E}"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3051278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2B630-8FE2-471C-858E-D189AFC0F919}"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5158297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9DE25-13A7-4B91-B332-B69FB9A92194}"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48842990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7B6559-1D5E-446C-9B3B-5C746A13E60E}"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15571426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677BE-F87A-485B-A71A-18611D8D058C}"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0030800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474666-9291-49A4-BBB9-693CE25EC344}"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77BF2-8BCF-4009-95C2-33EEA810264D}"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397729783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A16C14-6124-4D7A-8084-A50416901C26}" type="datetime1">
              <a:rPr lang="cs-CZ" smtClean="0">
                <a:solidFill>
                  <a:prstClr val="black">
                    <a:tint val="75000"/>
                  </a:prstClr>
                </a:solidFill>
              </a:rPr>
              <a:t>23.11.2020</a:t>
            </a:fld>
            <a:endParaRPr lang="cs-CZ">
              <a:solidFill>
                <a:prstClr val="black">
                  <a:tint val="75000"/>
                </a:prstClr>
              </a:solidFill>
            </a:endParaRPr>
          </a:p>
        </p:txBody>
      </p:sp>
      <p:sp>
        <p:nvSpPr>
          <p:cNvPr id="5" name="Zástupný symbol pro zápatí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solidFill>
                  <a:prstClr val="black">
                    <a:tint val="75000"/>
                  </a:prstClr>
                </a:solidFill>
              </a:rPr>
              <a:t>P20201123v25_PSAP_pro_RVVI</a:t>
            </a: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83A60-64A2-49EA-9AE8-B622589BC486}" type="slidenum">
              <a:rPr lang="cs-CZ" smtClean="0">
                <a:solidFill>
                  <a:prstClr val="black">
                    <a:tint val="75000"/>
                  </a:prstClr>
                </a:solidFill>
              </a:rPr>
              <a:pPr/>
              <a:t>‹#›</a:t>
            </a:fld>
            <a:endParaRPr lang="cs-CZ">
              <a:solidFill>
                <a:prstClr val="black">
                  <a:tint val="75000"/>
                </a:prstClr>
              </a:solidFill>
            </a:endParaRPr>
          </a:p>
        </p:txBody>
      </p:sp>
    </p:spTree>
    <p:extLst>
      <p:ext uri="{BB962C8B-B14F-4D97-AF65-F5344CB8AC3E}">
        <p14:creationId xmlns:p14="http://schemas.microsoft.com/office/powerpoint/2010/main" val="48185858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Obrázek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ctrTitle"/>
          </p:nvPr>
        </p:nvSpPr>
        <p:spPr>
          <a:xfrm>
            <a:off x="1448696" y="1080242"/>
            <a:ext cx="9144000" cy="2387600"/>
          </a:xfrm>
        </p:spPr>
        <p:txBody>
          <a:bodyPr>
            <a:normAutofit/>
          </a:bodyPr>
          <a:lstStyle/>
          <a:p>
            <a:r>
              <a:rPr lang="cs-CZ" sz="4800" dirty="0">
                <a:solidFill>
                  <a:srgbClr val="0070C0"/>
                </a:solidFill>
                <a:latin typeface="Arial" panose="020B0604020202020204" pitchFamily="34" charset="0"/>
                <a:cs typeface="Arial" panose="020B0604020202020204" pitchFamily="34" charset="0"/>
              </a:rPr>
              <a:t>Analýza potenciálních příčin nízkého hodnocení aplikovaného výzkumu metodikou M17+</a:t>
            </a:r>
          </a:p>
        </p:txBody>
      </p:sp>
      <p:sp>
        <p:nvSpPr>
          <p:cNvPr id="3" name="Podnadpis 2"/>
          <p:cNvSpPr>
            <a:spLocks noGrp="1"/>
          </p:cNvSpPr>
          <p:nvPr>
            <p:ph type="subTitle" idx="1"/>
          </p:nvPr>
        </p:nvSpPr>
        <p:spPr>
          <a:xfrm>
            <a:off x="1524000" y="5317833"/>
            <a:ext cx="9144000" cy="1139024"/>
          </a:xfrm>
        </p:spPr>
        <p:txBody>
          <a:bodyPr>
            <a:normAutofit fontScale="85000" lnSpcReduction="20000"/>
          </a:bodyPr>
          <a:lstStyle/>
          <a:p>
            <a:pPr algn="l"/>
            <a:r>
              <a:rPr lang="cs-CZ" dirty="0"/>
              <a:t>Vypracoval: doc. Jaroslav Machan &amp; Pracovní skupina PSAP</a:t>
            </a:r>
          </a:p>
          <a:p>
            <a:pPr algn="l"/>
            <a:r>
              <a:rPr lang="cs-CZ" dirty="0" smtClean="0"/>
              <a:t>23.11.2020</a:t>
            </a:r>
            <a:endParaRPr lang="cs-CZ" dirty="0"/>
          </a:p>
          <a:p>
            <a:pPr algn="l"/>
            <a:r>
              <a:rPr lang="cs-CZ" sz="3500" b="1" dirty="0" smtClean="0">
                <a:solidFill>
                  <a:srgbClr val="0070C0"/>
                </a:solidFill>
              </a:rPr>
              <a:t>v25</a:t>
            </a:r>
            <a:endParaRPr lang="cs-CZ" sz="3500" b="1" dirty="0" smtClean="0">
              <a:solidFill>
                <a:srgbClr val="0070C0"/>
              </a:solidFill>
            </a:endParaRPr>
          </a:p>
          <a:p>
            <a:pPr algn="l"/>
            <a:endParaRPr lang="cs-CZ" sz="3500" b="1" dirty="0">
              <a:solidFill>
                <a:srgbClr val="0070C0"/>
              </a:solidFill>
            </a:endParaRPr>
          </a:p>
        </p:txBody>
      </p:sp>
      <p:sp>
        <p:nvSpPr>
          <p:cNvPr id="4" name="Zástupný symbol pro zápatí 3"/>
          <p:cNvSpPr>
            <a:spLocks noGrp="1"/>
          </p:cNvSpPr>
          <p:nvPr>
            <p:ph type="ftr" sz="quarter" idx="11"/>
          </p:nvPr>
        </p:nvSpPr>
        <p:spPr/>
        <p:txBody>
          <a:bodyPr/>
          <a:lstStyle/>
          <a:p>
            <a:r>
              <a:rPr lang="cs-CZ" smtClean="0"/>
              <a:t>P20201123v25_PSAP_pro_RVVI</a:t>
            </a:r>
            <a:endParaRPr lang="cs-CZ" dirty="0"/>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1</a:t>
            </a:fld>
            <a:endParaRPr lang="cs-CZ"/>
          </a:p>
        </p:txBody>
      </p:sp>
      <p:sp>
        <p:nvSpPr>
          <p:cNvPr id="6" name="TextovéPole 5"/>
          <p:cNvSpPr txBox="1"/>
          <p:nvPr/>
        </p:nvSpPr>
        <p:spPr>
          <a:xfrm>
            <a:off x="1128889" y="3915784"/>
            <a:ext cx="10224911" cy="523220"/>
          </a:xfrm>
          <a:prstGeom prst="rect">
            <a:avLst/>
          </a:prstGeom>
          <a:noFill/>
        </p:spPr>
        <p:txBody>
          <a:bodyPr wrap="square" rtlCol="0">
            <a:spAutoFit/>
          </a:bodyPr>
          <a:lstStyle/>
          <a:p>
            <a:pPr algn="ctr"/>
            <a:r>
              <a:rPr lang="cs-CZ" sz="2800" b="1" dirty="0" smtClean="0">
                <a:latin typeface="Arial" panose="020B0604020202020204" pitchFamily="34" charset="0"/>
                <a:cs typeface="Arial" panose="020B0604020202020204" pitchFamily="34" charset="0"/>
              </a:rPr>
              <a:t>PSAP – pro jednání RVVI dne 27.11.2020</a:t>
            </a:r>
            <a:endParaRPr lang="cs-CZ"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0528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ovéPole 19"/>
          <p:cNvSpPr txBox="1"/>
          <p:nvPr/>
        </p:nvSpPr>
        <p:spPr>
          <a:xfrm>
            <a:off x="10701" y="1606533"/>
            <a:ext cx="3129384" cy="1261884"/>
          </a:xfrm>
          <a:prstGeom prst="rect">
            <a:avLst/>
          </a:prstGeom>
          <a:noFill/>
        </p:spPr>
        <p:txBody>
          <a:bodyPr wrap="square" rtlCol="0">
            <a:spAutoFit/>
          </a:bodyPr>
          <a:lstStyle/>
          <a:p>
            <a:r>
              <a:rPr lang="cs-CZ" sz="1200" b="1" dirty="0">
                <a:solidFill>
                  <a:srgbClr val="5B9BD5">
                    <a:lumMod val="50000"/>
                  </a:srgbClr>
                </a:solidFill>
                <a:latin typeface="Arial" panose="020B0604020202020204" pitchFamily="34" charset="0"/>
                <a:cs typeface="Arial" panose="020B0604020202020204" pitchFamily="34" charset="0"/>
              </a:rPr>
              <a:t>Žádost o poskytnutí podpory</a:t>
            </a:r>
          </a:p>
          <a:p>
            <a:r>
              <a:rPr lang="cs-CZ" sz="1200" b="1" dirty="0">
                <a:solidFill>
                  <a:srgbClr val="5B9BD5">
                    <a:lumMod val="50000"/>
                  </a:srgbClr>
                </a:solidFill>
                <a:latin typeface="Arial" panose="020B0604020202020204" pitchFamily="34" charset="0"/>
                <a:cs typeface="Arial" panose="020B0604020202020204" pitchFamily="34" charset="0"/>
              </a:rPr>
              <a:t>Dlouhodobá koncepce rozvoje VO</a:t>
            </a:r>
          </a:p>
          <a:p>
            <a:endParaRPr lang="cs-CZ" sz="1200" b="1" dirty="0">
              <a:solidFill>
                <a:srgbClr val="5B9BD5">
                  <a:lumMod val="50000"/>
                </a:srgbClr>
              </a:solidFill>
              <a:latin typeface="Arial" panose="020B0604020202020204" pitchFamily="34" charset="0"/>
              <a:cs typeface="Arial" panose="020B0604020202020204" pitchFamily="34" charset="0"/>
            </a:endParaRPr>
          </a:p>
          <a:p>
            <a:endParaRPr lang="cs-CZ" sz="1200" b="1" dirty="0">
              <a:solidFill>
                <a:srgbClr val="5B9BD5">
                  <a:lumMod val="50000"/>
                </a:srgbClr>
              </a:solidFill>
              <a:latin typeface="Arial" panose="020B0604020202020204" pitchFamily="34" charset="0"/>
              <a:cs typeface="Arial" panose="020B0604020202020204" pitchFamily="34" charset="0"/>
            </a:endParaRPr>
          </a:p>
          <a:p>
            <a:r>
              <a:rPr lang="cs-CZ" sz="1400" b="1" dirty="0">
                <a:solidFill>
                  <a:srgbClr val="00B050"/>
                </a:solidFill>
                <a:latin typeface="Arial" panose="020B0604020202020204" pitchFamily="34" charset="0"/>
                <a:cs typeface="Arial" panose="020B0604020202020204" pitchFamily="34" charset="0"/>
              </a:rPr>
              <a:t>M17+=100%</a:t>
            </a:r>
          </a:p>
          <a:p>
            <a:r>
              <a:rPr lang="cs-CZ" sz="1400" b="1" dirty="0">
                <a:solidFill>
                  <a:srgbClr val="00B050"/>
                </a:solidFill>
                <a:latin typeface="Arial" panose="020B0604020202020204" pitchFamily="34" charset="0"/>
                <a:cs typeface="Arial" panose="020B0604020202020204" pitchFamily="34" charset="0"/>
              </a:rPr>
              <a:t>Plnění cílů koncepce 2018-2022</a:t>
            </a:r>
          </a:p>
        </p:txBody>
      </p:sp>
      <p:pic>
        <p:nvPicPr>
          <p:cNvPr id="40" name="Obrázek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8396" y="10180"/>
            <a:ext cx="10097494" cy="864287"/>
          </a:xfrm>
          <a:prstGeom prst="rect">
            <a:avLst/>
          </a:prstGeom>
        </p:spPr>
      </p:pic>
      <p:sp>
        <p:nvSpPr>
          <p:cNvPr id="2" name="Nadpis 1"/>
          <p:cNvSpPr>
            <a:spLocks noGrp="1"/>
          </p:cNvSpPr>
          <p:nvPr>
            <p:ph type="title"/>
          </p:nvPr>
        </p:nvSpPr>
        <p:spPr>
          <a:xfrm>
            <a:off x="950536" y="630553"/>
            <a:ext cx="10515600" cy="973825"/>
          </a:xfrm>
        </p:spPr>
        <p:txBody>
          <a:bodyPr>
            <a:normAutofit/>
          </a:bodyPr>
          <a:lstStyle/>
          <a:p>
            <a:r>
              <a:rPr lang="cs-CZ" dirty="0"/>
              <a:t> </a:t>
            </a:r>
          </a:p>
        </p:txBody>
      </p:sp>
      <p:sp>
        <p:nvSpPr>
          <p:cNvPr id="3" name="Zástupný symbol pro obsah 2"/>
          <p:cNvSpPr>
            <a:spLocks noGrp="1"/>
          </p:cNvSpPr>
          <p:nvPr>
            <p:ph idx="1"/>
          </p:nvPr>
        </p:nvSpPr>
        <p:spPr>
          <a:xfrm>
            <a:off x="838200" y="5797485"/>
            <a:ext cx="10515600" cy="379478"/>
          </a:xfrm>
        </p:spPr>
        <p:txBody>
          <a:bodyPr>
            <a:normAutofit fontScale="85000" lnSpcReduction="20000"/>
          </a:bodyPr>
          <a:lstStyle/>
          <a:p>
            <a:pPr marL="0" indent="0">
              <a:buNone/>
            </a:pPr>
            <a:r>
              <a:rPr lang="cs-CZ" dirty="0"/>
              <a:t> </a:t>
            </a: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10</a:t>
            </a:fld>
            <a:endParaRPr lang="cs-CZ">
              <a:solidFill>
                <a:prstClr val="black">
                  <a:tint val="75000"/>
                </a:prstClr>
              </a:solidFill>
            </a:endParaRPr>
          </a:p>
        </p:txBody>
      </p:sp>
      <p:grpSp>
        <p:nvGrpSpPr>
          <p:cNvPr id="58" name="Skupina 57">
            <a:extLst>
              <a:ext uri="{FF2B5EF4-FFF2-40B4-BE49-F238E27FC236}">
                <a16:creationId xmlns="" xmlns:a16="http://schemas.microsoft.com/office/drawing/2014/main" id="{2EBE92EA-8023-483F-8B10-939C4CA7E0E9}"/>
              </a:ext>
            </a:extLst>
          </p:cNvPr>
          <p:cNvGrpSpPr/>
          <p:nvPr/>
        </p:nvGrpSpPr>
        <p:grpSpPr>
          <a:xfrm>
            <a:off x="2736170" y="1672798"/>
            <a:ext cx="2046896" cy="3989127"/>
            <a:chOff x="2736170" y="1672798"/>
            <a:chExt cx="2046896" cy="3989127"/>
          </a:xfrm>
        </p:grpSpPr>
        <p:grpSp>
          <p:nvGrpSpPr>
            <p:cNvPr id="54" name="Skupina 53">
              <a:extLst>
                <a:ext uri="{FF2B5EF4-FFF2-40B4-BE49-F238E27FC236}">
                  <a16:creationId xmlns="" xmlns:a16="http://schemas.microsoft.com/office/drawing/2014/main" id="{C86B4145-12B7-4594-9473-68BC61206AB4}"/>
                </a:ext>
              </a:extLst>
            </p:cNvPr>
            <p:cNvGrpSpPr/>
            <p:nvPr/>
          </p:nvGrpSpPr>
          <p:grpSpPr>
            <a:xfrm>
              <a:off x="3363448" y="1672798"/>
              <a:ext cx="1419618" cy="3989127"/>
              <a:chOff x="1066800" y="2143025"/>
              <a:chExt cx="1419618" cy="3989127"/>
            </a:xfrm>
          </p:grpSpPr>
          <p:sp>
            <p:nvSpPr>
              <p:cNvPr id="9" name="Obdélník 8"/>
              <p:cNvSpPr/>
              <p:nvPr/>
            </p:nvSpPr>
            <p:spPr>
              <a:xfrm>
                <a:off x="1074311" y="3866226"/>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53" name="Skupina 52">
                <a:extLst>
                  <a:ext uri="{FF2B5EF4-FFF2-40B4-BE49-F238E27FC236}">
                    <a16:creationId xmlns="" xmlns:a16="http://schemas.microsoft.com/office/drawing/2014/main" id="{8B300984-22CC-4B79-A0BF-1F5365409B54}"/>
                  </a:ext>
                </a:extLst>
              </p:cNvPr>
              <p:cNvGrpSpPr/>
              <p:nvPr/>
            </p:nvGrpSpPr>
            <p:grpSpPr>
              <a:xfrm>
                <a:off x="1066800" y="2143025"/>
                <a:ext cx="1339392" cy="791851"/>
                <a:chOff x="1066800" y="2143025"/>
                <a:chExt cx="1339392" cy="791851"/>
              </a:xfrm>
            </p:grpSpPr>
            <p:sp>
              <p:nvSpPr>
                <p:cNvPr id="30" name="Obdélník 29"/>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35" name="TextovéPole 34"/>
                <p:cNvSpPr txBox="1"/>
                <p:nvPr/>
              </p:nvSpPr>
              <p:spPr>
                <a:xfrm>
                  <a:off x="1303826" y="2250372"/>
                  <a:ext cx="971741" cy="523220"/>
                </a:xfrm>
                <a:prstGeom prst="rect">
                  <a:avLst/>
                </a:prstGeom>
                <a:noFill/>
              </p:spPr>
              <p:txBody>
                <a:bodyPr wrap="none" rtlCol="0">
                  <a:spAutoFit/>
                </a:bodyPr>
                <a:lstStyle/>
                <a:p>
                  <a:r>
                    <a:rPr lang="cs-CZ" sz="1400" b="1" dirty="0">
                      <a:solidFill>
                        <a:srgbClr val="FF0000"/>
                      </a:solidFill>
                    </a:rPr>
                    <a:t>1.  stupeň </a:t>
                  </a:r>
                </a:p>
                <a:p>
                  <a:r>
                    <a:rPr lang="cs-CZ" sz="1400" b="1" dirty="0">
                      <a:solidFill>
                        <a:srgbClr val="FF0000"/>
                      </a:solidFill>
                    </a:rPr>
                    <a:t>hodnocení</a:t>
                  </a:r>
                </a:p>
              </p:txBody>
            </p:sp>
          </p:grpSp>
          <p:sp>
            <p:nvSpPr>
              <p:cNvPr id="13" name="TextovéPole 12"/>
              <p:cNvSpPr txBox="1"/>
              <p:nvPr/>
            </p:nvSpPr>
            <p:spPr>
              <a:xfrm>
                <a:off x="1074312" y="4062433"/>
                <a:ext cx="1412106" cy="1815882"/>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Formální splnění požadavků na obsah žádosti, splnění povinné osnovy koncepce</a:t>
                </a:r>
              </a:p>
            </p:txBody>
          </p:sp>
          <p:sp>
            <p:nvSpPr>
              <p:cNvPr id="43" name="Šipka doprava 42"/>
              <p:cNvSpPr/>
              <p:nvPr/>
            </p:nvSpPr>
            <p:spPr>
              <a:xfrm rot="16200000">
                <a:off x="1524245" y="3217231"/>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sp>
          <p:nvSpPr>
            <p:cNvPr id="46" name="Šipka doprava 45"/>
            <p:cNvSpPr/>
            <p:nvPr/>
          </p:nvSpPr>
          <p:spPr>
            <a:xfrm>
              <a:off x="2757063" y="1698420"/>
              <a:ext cx="526790"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47" name="Šipka doprava 46"/>
            <p:cNvSpPr/>
            <p:nvPr/>
          </p:nvSpPr>
          <p:spPr>
            <a:xfrm>
              <a:off x="2736170" y="2431782"/>
              <a:ext cx="424404" cy="144631"/>
            </a:xfrm>
            <a:prstGeom prst="rightArrow">
              <a:avLst/>
            </a:prstGeom>
            <a:solidFill>
              <a:srgbClr val="00B050"/>
            </a:solidFill>
            <a:ln>
              <a:solidFill>
                <a:srgbClr val="FFC8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C000"/>
                </a:solidFill>
              </a:endParaRPr>
            </a:p>
          </p:txBody>
        </p:sp>
      </p:grpSp>
      <p:sp>
        <p:nvSpPr>
          <p:cNvPr id="52" name="TextovéPole 51"/>
          <p:cNvSpPr txBox="1"/>
          <p:nvPr/>
        </p:nvSpPr>
        <p:spPr>
          <a:xfrm>
            <a:off x="8252241" y="446594"/>
            <a:ext cx="2371006" cy="523220"/>
          </a:xfrm>
          <a:prstGeom prst="rect">
            <a:avLst/>
          </a:prstGeom>
          <a:solidFill>
            <a:schemeClr val="bg1"/>
          </a:solidFill>
        </p:spPr>
        <p:txBody>
          <a:bodyPr wrap="square" rtlCol="0">
            <a:spAutoFit/>
          </a:bodyPr>
          <a:lstStyle/>
          <a:p>
            <a:r>
              <a:rPr lang="cs-CZ" sz="1400" b="1" dirty="0">
                <a:solidFill>
                  <a:srgbClr val="1F4E79"/>
                </a:solidFill>
                <a:latin typeface="Arial" panose="020B0604020202020204" pitchFamily="34" charset="0"/>
                <a:cs typeface="Arial" panose="020B0604020202020204" pitchFamily="34" charset="0"/>
              </a:rPr>
              <a:t>Vstupy a výstupy v letech 2017/2018 a 2023</a:t>
            </a:r>
          </a:p>
        </p:txBody>
      </p:sp>
      <p:sp>
        <p:nvSpPr>
          <p:cNvPr id="57" name="TextovéPole 56">
            <a:extLst>
              <a:ext uri="{FF2B5EF4-FFF2-40B4-BE49-F238E27FC236}">
                <a16:creationId xmlns="" xmlns:a16="http://schemas.microsoft.com/office/drawing/2014/main" id="{BDD45F17-40ED-479C-83C5-C685BC675ECA}"/>
              </a:ext>
            </a:extLst>
          </p:cNvPr>
          <p:cNvSpPr txBox="1"/>
          <p:nvPr/>
        </p:nvSpPr>
        <p:spPr>
          <a:xfrm>
            <a:off x="8796696" y="1027428"/>
            <a:ext cx="3069193" cy="369332"/>
          </a:xfrm>
          <a:prstGeom prst="rect">
            <a:avLst/>
          </a:prstGeom>
          <a:solidFill>
            <a:schemeClr val="bg1"/>
          </a:solidFill>
        </p:spPr>
        <p:txBody>
          <a:bodyPr wrap="square" rtlCol="0">
            <a:spAutoFit/>
          </a:bodyPr>
          <a:lstStyle/>
          <a:p>
            <a:r>
              <a:rPr lang="cs-CZ" b="1" dirty="0">
                <a:solidFill>
                  <a:srgbClr val="00B050"/>
                </a:solidFill>
                <a:latin typeface="Arial" panose="020B0604020202020204" pitchFamily="34" charset="0"/>
                <a:cs typeface="Arial" panose="020B0604020202020204" pitchFamily="34" charset="0"/>
              </a:rPr>
              <a:t>Další vstupy v roce 2023</a:t>
            </a:r>
          </a:p>
        </p:txBody>
      </p:sp>
      <p:grpSp>
        <p:nvGrpSpPr>
          <p:cNvPr id="59" name="Skupina 58">
            <a:extLst>
              <a:ext uri="{FF2B5EF4-FFF2-40B4-BE49-F238E27FC236}">
                <a16:creationId xmlns="" xmlns:a16="http://schemas.microsoft.com/office/drawing/2014/main" id="{92FCFB75-3082-44B7-8EC1-A23B6504E0EE}"/>
              </a:ext>
            </a:extLst>
          </p:cNvPr>
          <p:cNvGrpSpPr/>
          <p:nvPr/>
        </p:nvGrpSpPr>
        <p:grpSpPr>
          <a:xfrm>
            <a:off x="4905714" y="1672798"/>
            <a:ext cx="2432051" cy="3989127"/>
            <a:chOff x="2736170" y="1672798"/>
            <a:chExt cx="2432051" cy="3989127"/>
          </a:xfrm>
        </p:grpSpPr>
        <p:grpSp>
          <p:nvGrpSpPr>
            <p:cNvPr id="60" name="Skupina 59">
              <a:extLst>
                <a:ext uri="{FF2B5EF4-FFF2-40B4-BE49-F238E27FC236}">
                  <a16:creationId xmlns="" xmlns:a16="http://schemas.microsoft.com/office/drawing/2014/main" id="{F69B2D7D-3D71-4808-9F68-F1200E38C27F}"/>
                </a:ext>
              </a:extLst>
            </p:cNvPr>
            <p:cNvGrpSpPr/>
            <p:nvPr/>
          </p:nvGrpSpPr>
          <p:grpSpPr>
            <a:xfrm>
              <a:off x="3363448" y="1672798"/>
              <a:ext cx="1804773" cy="3989127"/>
              <a:chOff x="1061367" y="2187836"/>
              <a:chExt cx="1804773" cy="3989127"/>
            </a:xfrm>
          </p:grpSpPr>
          <p:sp>
            <p:nvSpPr>
              <p:cNvPr id="63" name="Šipka doprava 24">
                <a:extLst>
                  <a:ext uri="{FF2B5EF4-FFF2-40B4-BE49-F238E27FC236}">
                    <a16:creationId xmlns="" xmlns:a16="http://schemas.microsoft.com/office/drawing/2014/main" id="{1A617753-2D49-4BBB-8FA4-8657003585D7}"/>
                  </a:ext>
                </a:extLst>
              </p:cNvPr>
              <p:cNvSpPr/>
              <p:nvPr/>
            </p:nvSpPr>
            <p:spPr>
              <a:xfrm>
                <a:off x="2441736" y="2287923"/>
                <a:ext cx="424404"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64" name="Skupina 63">
                <a:extLst>
                  <a:ext uri="{FF2B5EF4-FFF2-40B4-BE49-F238E27FC236}">
                    <a16:creationId xmlns="" xmlns:a16="http://schemas.microsoft.com/office/drawing/2014/main" id="{91613B31-0F91-40B4-B2A5-D13750CD053D}"/>
                  </a:ext>
                </a:extLst>
              </p:cNvPr>
              <p:cNvGrpSpPr/>
              <p:nvPr/>
            </p:nvGrpSpPr>
            <p:grpSpPr>
              <a:xfrm>
                <a:off x="1061367" y="2187836"/>
                <a:ext cx="1419618" cy="3989127"/>
                <a:chOff x="1066800" y="2143025"/>
                <a:chExt cx="1419618" cy="3989127"/>
              </a:xfrm>
            </p:grpSpPr>
            <p:sp>
              <p:nvSpPr>
                <p:cNvPr id="65" name="Obdélník 64">
                  <a:extLst>
                    <a:ext uri="{FF2B5EF4-FFF2-40B4-BE49-F238E27FC236}">
                      <a16:creationId xmlns="" xmlns:a16="http://schemas.microsoft.com/office/drawing/2014/main" id="{676935BA-3B83-404A-9614-66963CA9D00A}"/>
                    </a:ext>
                  </a:extLst>
                </p:cNvPr>
                <p:cNvSpPr/>
                <p:nvPr/>
              </p:nvSpPr>
              <p:spPr>
                <a:xfrm>
                  <a:off x="1074311" y="3866226"/>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66" name="Skupina 65">
                  <a:extLst>
                    <a:ext uri="{FF2B5EF4-FFF2-40B4-BE49-F238E27FC236}">
                      <a16:creationId xmlns="" xmlns:a16="http://schemas.microsoft.com/office/drawing/2014/main" id="{714351D1-D049-4C19-B8B6-8FC04C335BA4}"/>
                    </a:ext>
                  </a:extLst>
                </p:cNvPr>
                <p:cNvGrpSpPr/>
                <p:nvPr/>
              </p:nvGrpSpPr>
              <p:grpSpPr>
                <a:xfrm>
                  <a:off x="1066800" y="2143025"/>
                  <a:ext cx="1339392" cy="791851"/>
                  <a:chOff x="1066800" y="2143025"/>
                  <a:chExt cx="1339392" cy="791851"/>
                </a:xfrm>
              </p:grpSpPr>
              <p:sp>
                <p:nvSpPr>
                  <p:cNvPr id="69" name="Obdélník 68">
                    <a:extLst>
                      <a:ext uri="{FF2B5EF4-FFF2-40B4-BE49-F238E27FC236}">
                        <a16:creationId xmlns="" xmlns:a16="http://schemas.microsoft.com/office/drawing/2014/main" id="{9C98AA1E-AE96-4748-850C-C8DEC97A6BE3}"/>
                      </a:ext>
                    </a:extLst>
                  </p:cNvPr>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70" name="TextovéPole 69">
                    <a:extLst>
                      <a:ext uri="{FF2B5EF4-FFF2-40B4-BE49-F238E27FC236}">
                        <a16:creationId xmlns="" xmlns:a16="http://schemas.microsoft.com/office/drawing/2014/main" id="{011155D1-F14F-4783-9022-421ACE2E77FA}"/>
                      </a:ext>
                    </a:extLst>
                  </p:cNvPr>
                  <p:cNvSpPr txBox="1"/>
                  <p:nvPr/>
                </p:nvSpPr>
                <p:spPr>
                  <a:xfrm>
                    <a:off x="1249579" y="2230702"/>
                    <a:ext cx="971741" cy="523220"/>
                  </a:xfrm>
                  <a:prstGeom prst="rect">
                    <a:avLst/>
                  </a:prstGeom>
                  <a:noFill/>
                </p:spPr>
                <p:txBody>
                  <a:bodyPr wrap="none" rtlCol="0">
                    <a:spAutoFit/>
                  </a:bodyPr>
                  <a:lstStyle/>
                  <a:p>
                    <a:r>
                      <a:rPr lang="cs-CZ" sz="1400" b="1" dirty="0">
                        <a:solidFill>
                          <a:srgbClr val="FF0000"/>
                        </a:solidFill>
                      </a:rPr>
                      <a:t>2. stupeň </a:t>
                    </a:r>
                  </a:p>
                  <a:p>
                    <a:r>
                      <a:rPr lang="cs-CZ" sz="1400" b="1" dirty="0">
                        <a:solidFill>
                          <a:srgbClr val="FF0000"/>
                        </a:solidFill>
                      </a:rPr>
                      <a:t>hodnocení</a:t>
                    </a:r>
                  </a:p>
                </p:txBody>
              </p:sp>
            </p:grpSp>
            <p:sp>
              <p:nvSpPr>
                <p:cNvPr id="67" name="TextovéPole 66">
                  <a:extLst>
                    <a:ext uri="{FF2B5EF4-FFF2-40B4-BE49-F238E27FC236}">
                      <a16:creationId xmlns="" xmlns:a16="http://schemas.microsoft.com/office/drawing/2014/main" id="{DF50C0EA-44A3-4F15-A43B-911268A51BAC}"/>
                    </a:ext>
                  </a:extLst>
                </p:cNvPr>
                <p:cNvSpPr txBox="1"/>
                <p:nvPr/>
              </p:nvSpPr>
              <p:spPr>
                <a:xfrm>
                  <a:off x="1074312" y="4062433"/>
                  <a:ext cx="1412106" cy="1815882"/>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Věcné zhodnocení úrovně koncepce, cílů koncepce, mise VO, soulad s RIS3 atd.</a:t>
                  </a:r>
                </a:p>
              </p:txBody>
            </p:sp>
            <p:sp>
              <p:nvSpPr>
                <p:cNvPr id="68" name="Šipka doprava 42">
                  <a:extLst>
                    <a:ext uri="{FF2B5EF4-FFF2-40B4-BE49-F238E27FC236}">
                      <a16:creationId xmlns="" xmlns:a16="http://schemas.microsoft.com/office/drawing/2014/main" id="{9D9539EC-A321-48A2-83D0-0F8FFABDFF0A}"/>
                    </a:ext>
                  </a:extLst>
                </p:cNvPr>
                <p:cNvSpPr/>
                <p:nvPr/>
              </p:nvSpPr>
              <p:spPr>
                <a:xfrm rot="16200000">
                  <a:off x="1524245" y="3217231"/>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grpSp>
        <p:sp>
          <p:nvSpPr>
            <p:cNvPr id="61" name="Šipka doprava 45">
              <a:extLst>
                <a:ext uri="{FF2B5EF4-FFF2-40B4-BE49-F238E27FC236}">
                  <a16:creationId xmlns="" xmlns:a16="http://schemas.microsoft.com/office/drawing/2014/main" id="{164553FF-014E-4D0E-A5AE-1B0EA3054AA5}"/>
                </a:ext>
              </a:extLst>
            </p:cNvPr>
            <p:cNvSpPr/>
            <p:nvPr/>
          </p:nvSpPr>
          <p:spPr>
            <a:xfrm>
              <a:off x="2757063" y="1698420"/>
              <a:ext cx="526790"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62" name="Šipka doprava 46">
              <a:extLst>
                <a:ext uri="{FF2B5EF4-FFF2-40B4-BE49-F238E27FC236}">
                  <a16:creationId xmlns="" xmlns:a16="http://schemas.microsoft.com/office/drawing/2014/main" id="{2077B06A-F6C4-409E-81F2-DFA3C0BAEF57}"/>
                </a:ext>
              </a:extLst>
            </p:cNvPr>
            <p:cNvSpPr/>
            <p:nvPr/>
          </p:nvSpPr>
          <p:spPr>
            <a:xfrm>
              <a:off x="2736170" y="2431782"/>
              <a:ext cx="424404" cy="144631"/>
            </a:xfrm>
            <a:prstGeom prst="rightArrow">
              <a:avLst/>
            </a:prstGeom>
            <a:solidFill>
              <a:srgbClr val="00B050"/>
            </a:solidFill>
            <a:ln>
              <a:solidFill>
                <a:srgbClr val="FFC8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C000"/>
                </a:solidFill>
              </a:endParaRPr>
            </a:p>
          </p:txBody>
        </p:sp>
      </p:grpSp>
      <p:sp>
        <p:nvSpPr>
          <p:cNvPr id="74" name="Šipka doprava 24">
            <a:extLst>
              <a:ext uri="{FF2B5EF4-FFF2-40B4-BE49-F238E27FC236}">
                <a16:creationId xmlns="" xmlns:a16="http://schemas.microsoft.com/office/drawing/2014/main" id="{6505466B-6D44-4E78-84A0-AD88A4EE3954}"/>
              </a:ext>
            </a:extLst>
          </p:cNvPr>
          <p:cNvSpPr/>
          <p:nvPr/>
        </p:nvSpPr>
        <p:spPr>
          <a:xfrm>
            <a:off x="9439136" y="1780145"/>
            <a:ext cx="424404"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79" name="Skupina 78">
            <a:extLst>
              <a:ext uri="{FF2B5EF4-FFF2-40B4-BE49-F238E27FC236}">
                <a16:creationId xmlns="" xmlns:a16="http://schemas.microsoft.com/office/drawing/2014/main" id="{223EFF39-5C92-4660-B75B-61A9107018B7}"/>
              </a:ext>
            </a:extLst>
          </p:cNvPr>
          <p:cNvGrpSpPr/>
          <p:nvPr/>
        </p:nvGrpSpPr>
        <p:grpSpPr>
          <a:xfrm>
            <a:off x="7368583" y="1622622"/>
            <a:ext cx="2069161" cy="1018284"/>
            <a:chOff x="7351545" y="1637310"/>
            <a:chExt cx="2069161" cy="1018284"/>
          </a:xfrm>
        </p:grpSpPr>
        <p:sp>
          <p:nvSpPr>
            <p:cNvPr id="72" name="TextovéPole 71">
              <a:extLst>
                <a:ext uri="{FF2B5EF4-FFF2-40B4-BE49-F238E27FC236}">
                  <a16:creationId xmlns="" xmlns:a16="http://schemas.microsoft.com/office/drawing/2014/main" id="{97C936D2-B688-4463-BFC5-336AB21FB178}"/>
                </a:ext>
              </a:extLst>
            </p:cNvPr>
            <p:cNvSpPr txBox="1"/>
            <p:nvPr/>
          </p:nvSpPr>
          <p:spPr>
            <a:xfrm>
              <a:off x="7378742" y="1637310"/>
              <a:ext cx="2041964" cy="954107"/>
            </a:xfrm>
            <a:prstGeom prst="rect">
              <a:avLst/>
            </a:prstGeom>
            <a:noFill/>
          </p:spPr>
          <p:txBody>
            <a:bodyPr wrap="square">
              <a:spAutoFit/>
            </a:bodyPr>
            <a:lstStyle/>
            <a:p>
              <a:r>
                <a:rPr lang="cs-CZ" sz="1400" b="1" dirty="0">
                  <a:solidFill>
                    <a:srgbClr val="5B9BD5">
                      <a:lumMod val="50000"/>
                    </a:srgbClr>
                  </a:solidFill>
                  <a:latin typeface="Arial" panose="020B0604020202020204" pitchFamily="34" charset="0"/>
                  <a:cs typeface="Arial" panose="020B0604020202020204" pitchFamily="34" charset="0"/>
                </a:rPr>
                <a:t>Protokol o hodnocení se stanovením úrovně koncepce VO (A-D škála)</a:t>
              </a:r>
            </a:p>
          </p:txBody>
        </p:sp>
        <p:sp>
          <p:nvSpPr>
            <p:cNvPr id="76" name="Obdélník 75">
              <a:extLst>
                <a:ext uri="{FF2B5EF4-FFF2-40B4-BE49-F238E27FC236}">
                  <a16:creationId xmlns="" xmlns:a16="http://schemas.microsoft.com/office/drawing/2014/main" id="{147C2902-0BC3-4E69-A16E-49A36354BA27}"/>
                </a:ext>
              </a:extLst>
            </p:cNvPr>
            <p:cNvSpPr/>
            <p:nvPr/>
          </p:nvSpPr>
          <p:spPr>
            <a:xfrm>
              <a:off x="7351545" y="1639931"/>
              <a:ext cx="2034844" cy="10156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grpSp>
        <p:nvGrpSpPr>
          <p:cNvPr id="84" name="Skupina 83">
            <a:extLst>
              <a:ext uri="{FF2B5EF4-FFF2-40B4-BE49-F238E27FC236}">
                <a16:creationId xmlns="" xmlns:a16="http://schemas.microsoft.com/office/drawing/2014/main" id="{D64394D5-45B2-4762-AFD4-9A8C21EC8D81}"/>
              </a:ext>
            </a:extLst>
          </p:cNvPr>
          <p:cNvGrpSpPr/>
          <p:nvPr/>
        </p:nvGrpSpPr>
        <p:grpSpPr>
          <a:xfrm>
            <a:off x="9899626" y="1556346"/>
            <a:ext cx="2151735" cy="1404494"/>
            <a:chOff x="7351545" y="1637310"/>
            <a:chExt cx="2069161" cy="1169551"/>
          </a:xfrm>
        </p:grpSpPr>
        <p:sp>
          <p:nvSpPr>
            <p:cNvPr id="85" name="TextovéPole 84">
              <a:extLst>
                <a:ext uri="{FF2B5EF4-FFF2-40B4-BE49-F238E27FC236}">
                  <a16:creationId xmlns="" xmlns:a16="http://schemas.microsoft.com/office/drawing/2014/main" id="{AA110E05-6CCC-42A9-89B2-9664A0EE725E}"/>
                </a:ext>
              </a:extLst>
            </p:cNvPr>
            <p:cNvSpPr txBox="1"/>
            <p:nvPr/>
          </p:nvSpPr>
          <p:spPr>
            <a:xfrm>
              <a:off x="7378742" y="1637310"/>
              <a:ext cx="2041964" cy="1169551"/>
            </a:xfrm>
            <a:prstGeom prst="rect">
              <a:avLst/>
            </a:prstGeom>
            <a:noFill/>
          </p:spPr>
          <p:txBody>
            <a:bodyPr wrap="square">
              <a:spAutoFit/>
            </a:bodyPr>
            <a:lstStyle/>
            <a:p>
              <a:r>
                <a:rPr lang="cs-CZ" sz="1400" b="1" dirty="0">
                  <a:solidFill>
                    <a:srgbClr val="5B9BD5">
                      <a:lumMod val="50000"/>
                    </a:srgbClr>
                  </a:solidFill>
                  <a:latin typeface="Arial" panose="020B0604020202020204" pitchFamily="34" charset="0"/>
                  <a:cs typeface="Arial" panose="020B0604020202020204" pitchFamily="34" charset="0"/>
                </a:rPr>
                <a:t>Vydání rozhodnutí o podpoře na pětileté období, informování VO o výsledku a poskytnutí podpory</a:t>
              </a:r>
            </a:p>
          </p:txBody>
        </p:sp>
        <p:sp>
          <p:nvSpPr>
            <p:cNvPr id="86" name="Obdélník 85">
              <a:extLst>
                <a:ext uri="{FF2B5EF4-FFF2-40B4-BE49-F238E27FC236}">
                  <a16:creationId xmlns="" xmlns:a16="http://schemas.microsoft.com/office/drawing/2014/main" id="{E657DF92-F667-4978-9121-AEAC0529212E}"/>
                </a:ext>
              </a:extLst>
            </p:cNvPr>
            <p:cNvSpPr/>
            <p:nvPr/>
          </p:nvSpPr>
          <p:spPr>
            <a:xfrm>
              <a:off x="7351545" y="1639931"/>
              <a:ext cx="2034844" cy="10156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sp>
        <p:nvSpPr>
          <p:cNvPr id="88" name="Obdélník 87">
            <a:extLst>
              <a:ext uri="{FF2B5EF4-FFF2-40B4-BE49-F238E27FC236}">
                <a16:creationId xmlns="" xmlns:a16="http://schemas.microsoft.com/office/drawing/2014/main" id="{58788B48-781D-43FA-97B7-6565E74961F3}"/>
              </a:ext>
            </a:extLst>
          </p:cNvPr>
          <p:cNvSpPr/>
          <p:nvPr/>
        </p:nvSpPr>
        <p:spPr>
          <a:xfrm>
            <a:off x="10237286" y="357453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90" name="Šipka doprava 42">
            <a:extLst>
              <a:ext uri="{FF2B5EF4-FFF2-40B4-BE49-F238E27FC236}">
                <a16:creationId xmlns="" xmlns:a16="http://schemas.microsoft.com/office/drawing/2014/main" id="{3E8082C5-E5DA-4A5C-A10F-20CB75884BC4}"/>
              </a:ext>
            </a:extLst>
          </p:cNvPr>
          <p:cNvSpPr/>
          <p:nvPr/>
        </p:nvSpPr>
        <p:spPr>
          <a:xfrm rot="16200000">
            <a:off x="10687220" y="2925544"/>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92" name="TextovéPole 91">
            <a:extLst>
              <a:ext uri="{FF2B5EF4-FFF2-40B4-BE49-F238E27FC236}">
                <a16:creationId xmlns="" xmlns:a16="http://schemas.microsoft.com/office/drawing/2014/main" id="{D5B75893-AC8B-4CCF-ADF8-8F7EE3C9E548}"/>
              </a:ext>
            </a:extLst>
          </p:cNvPr>
          <p:cNvSpPr txBox="1"/>
          <p:nvPr/>
        </p:nvSpPr>
        <p:spPr>
          <a:xfrm>
            <a:off x="10251597" y="3674754"/>
            <a:ext cx="1412106" cy="1600438"/>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Povinná finanční základna podle roku 2016 	+ volné prostředky na základě škály</a:t>
            </a:r>
          </a:p>
        </p:txBody>
      </p:sp>
      <p:sp>
        <p:nvSpPr>
          <p:cNvPr id="94" name="TextovéPole 93">
            <a:extLst>
              <a:ext uri="{FF2B5EF4-FFF2-40B4-BE49-F238E27FC236}">
                <a16:creationId xmlns="" xmlns:a16="http://schemas.microsoft.com/office/drawing/2014/main" id="{AA935341-E6B9-4100-AC9C-DAC8A4426843}"/>
              </a:ext>
            </a:extLst>
          </p:cNvPr>
          <p:cNvSpPr txBox="1"/>
          <p:nvPr/>
        </p:nvSpPr>
        <p:spPr>
          <a:xfrm>
            <a:off x="85419" y="1127394"/>
            <a:ext cx="6306532" cy="461665"/>
          </a:xfrm>
          <a:prstGeom prst="rect">
            <a:avLst/>
          </a:prstGeom>
          <a:noFill/>
        </p:spPr>
        <p:txBody>
          <a:bodyPr wrap="square" rtlCol="0">
            <a:spAutoFit/>
          </a:bodyPr>
          <a:lstStyle/>
          <a:p>
            <a:r>
              <a:rPr lang="cs-CZ" sz="2400" b="1" dirty="0">
                <a:solidFill>
                  <a:prstClr val="black"/>
                </a:solidFill>
                <a:latin typeface="Arial" panose="020B0604020202020204" pitchFamily="34" charset="0"/>
                <a:cs typeface="Arial" panose="020B0604020202020204" pitchFamily="34" charset="0"/>
              </a:rPr>
              <a:t>Pětiletý cyklus</a:t>
            </a:r>
          </a:p>
        </p:txBody>
      </p:sp>
      <p:sp>
        <p:nvSpPr>
          <p:cNvPr id="6" name="TextovéPole 5"/>
          <p:cNvSpPr txBox="1"/>
          <p:nvPr/>
        </p:nvSpPr>
        <p:spPr>
          <a:xfrm>
            <a:off x="158044" y="315652"/>
            <a:ext cx="4625022" cy="400110"/>
          </a:xfrm>
          <a:prstGeom prst="rect">
            <a:avLst/>
          </a:prstGeom>
          <a:noFill/>
        </p:spPr>
        <p:txBody>
          <a:bodyPr wrap="square" rtlCol="0">
            <a:spAutoFit/>
          </a:bodyPr>
          <a:lstStyle/>
          <a:p>
            <a:pPr lvl="0"/>
            <a:r>
              <a:rPr lang="cs-CZ" sz="2000" b="1" dirty="0">
                <a:solidFill>
                  <a:prstClr val="black"/>
                </a:solidFill>
                <a:latin typeface="Arial" panose="020B0604020202020204" pitchFamily="34" charset="0"/>
                <a:cs typeface="Arial" panose="020B0604020202020204" pitchFamily="34" charset="0"/>
              </a:rPr>
              <a:t>Proces realizace hodnocení :</a:t>
            </a:r>
          </a:p>
        </p:txBody>
      </p:sp>
      <p:sp>
        <p:nvSpPr>
          <p:cNvPr id="7" name="TextovéPole 6"/>
          <p:cNvSpPr txBox="1"/>
          <p:nvPr/>
        </p:nvSpPr>
        <p:spPr>
          <a:xfrm>
            <a:off x="158044" y="724094"/>
            <a:ext cx="6659099" cy="369332"/>
          </a:xfrm>
          <a:prstGeom prst="rect">
            <a:avLst/>
          </a:prstGeom>
          <a:noFill/>
        </p:spPr>
        <p:txBody>
          <a:bodyPr wrap="square" rtlCol="0">
            <a:spAutoFit/>
          </a:bodyPr>
          <a:lstStyle/>
          <a:p>
            <a:pPr lvl="0"/>
            <a:r>
              <a:rPr lang="cs-CZ" b="1" dirty="0">
                <a:solidFill>
                  <a:prstClr val="black"/>
                </a:solidFill>
                <a:latin typeface="Arial" panose="020B0604020202020204" pitchFamily="34" charset="0"/>
                <a:cs typeface="Arial" panose="020B0604020202020204" pitchFamily="34" charset="0"/>
              </a:rPr>
              <a:t>Etapa IV – od KHV → poskytovatelům → příjemcům</a:t>
            </a:r>
          </a:p>
        </p:txBody>
      </p:sp>
      <p:sp>
        <p:nvSpPr>
          <p:cNvPr id="8" name="TextovéPole 7"/>
          <p:cNvSpPr txBox="1"/>
          <p:nvPr/>
        </p:nvSpPr>
        <p:spPr>
          <a:xfrm>
            <a:off x="6045235" y="367168"/>
            <a:ext cx="2453029" cy="1107996"/>
          </a:xfrm>
          <a:prstGeom prst="rect">
            <a:avLst/>
          </a:prstGeom>
          <a:noFill/>
        </p:spPr>
        <p:txBody>
          <a:bodyPr wrap="square" rtlCol="0">
            <a:spAutoFit/>
          </a:bodyPr>
          <a:lstStyle/>
          <a:p>
            <a:pPr lvl="0"/>
            <a:r>
              <a:rPr lang="cs-CZ" b="1" dirty="0">
                <a:solidFill>
                  <a:prstClr val="black"/>
                </a:solidFill>
              </a:rPr>
              <a:t>Odpovědná osoba</a:t>
            </a:r>
            <a:r>
              <a:rPr lang="cs-CZ" dirty="0">
                <a:solidFill>
                  <a:prstClr val="black"/>
                </a:solidFill>
              </a:rPr>
              <a:t>: </a:t>
            </a:r>
          </a:p>
          <a:p>
            <a:pPr lvl="0"/>
            <a:r>
              <a:rPr lang="cs-CZ" sz="1600" dirty="0">
                <a:solidFill>
                  <a:prstClr val="black"/>
                </a:solidFill>
              </a:rPr>
              <a:t>MPO – ing. Očko, PhD</a:t>
            </a:r>
          </a:p>
          <a:p>
            <a:pPr lvl="0"/>
            <a:r>
              <a:rPr lang="cs-CZ" sz="1600" dirty="0">
                <a:solidFill>
                  <a:prstClr val="black"/>
                </a:solidFill>
              </a:rPr>
              <a:t>MŠMT – Dr. Doleček (k.)</a:t>
            </a:r>
          </a:p>
          <a:p>
            <a:pPr lvl="0"/>
            <a:r>
              <a:rPr lang="cs-CZ" sz="1600" dirty="0">
                <a:solidFill>
                  <a:prstClr val="black"/>
                </a:solidFill>
              </a:rPr>
              <a:t>TAČR – Prof. Konvalinka (k.)</a:t>
            </a:r>
          </a:p>
        </p:txBody>
      </p:sp>
    </p:spTree>
    <p:extLst>
      <p:ext uri="{BB962C8B-B14F-4D97-AF65-F5344CB8AC3E}">
        <p14:creationId xmlns:p14="http://schemas.microsoft.com/office/powerpoint/2010/main" val="2537217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Obrázek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title"/>
          </p:nvPr>
        </p:nvSpPr>
        <p:spPr>
          <a:xfrm>
            <a:off x="950536" y="630553"/>
            <a:ext cx="10515600" cy="973825"/>
          </a:xfrm>
        </p:spPr>
        <p:txBody>
          <a:bodyPr>
            <a:normAutofit/>
          </a:bodyPr>
          <a:lstStyle/>
          <a:p>
            <a:r>
              <a:rPr lang="cs-CZ" dirty="0"/>
              <a:t> </a:t>
            </a:r>
          </a:p>
        </p:txBody>
      </p:sp>
      <p:sp>
        <p:nvSpPr>
          <p:cNvPr id="3" name="Zástupný symbol pro obsah 2"/>
          <p:cNvSpPr>
            <a:spLocks noGrp="1"/>
          </p:cNvSpPr>
          <p:nvPr>
            <p:ph idx="1"/>
          </p:nvPr>
        </p:nvSpPr>
        <p:spPr>
          <a:xfrm>
            <a:off x="838200" y="5797485"/>
            <a:ext cx="10515600" cy="379478"/>
          </a:xfrm>
        </p:spPr>
        <p:txBody>
          <a:bodyPr>
            <a:normAutofit fontScale="85000" lnSpcReduction="20000"/>
          </a:bodyPr>
          <a:lstStyle/>
          <a:p>
            <a:pPr marL="0" indent="0">
              <a:buNone/>
            </a:pPr>
            <a:r>
              <a:rPr lang="cs-CZ" dirty="0"/>
              <a:t> </a:t>
            </a:r>
          </a:p>
        </p:txBody>
      </p:sp>
      <p:sp>
        <p:nvSpPr>
          <p:cNvPr id="4" name="Zástupný symbol pro zápatí 3"/>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solidFill>
                  <a:prstClr val="black">
                    <a:tint val="75000"/>
                  </a:prstClr>
                </a:solidFill>
              </a:rPr>
              <a:pPr/>
              <a:t>11</a:t>
            </a:fld>
            <a:endParaRPr lang="cs-CZ">
              <a:solidFill>
                <a:prstClr val="black">
                  <a:tint val="75000"/>
                </a:prstClr>
              </a:solidFill>
            </a:endParaRPr>
          </a:p>
        </p:txBody>
      </p:sp>
      <p:grpSp>
        <p:nvGrpSpPr>
          <p:cNvPr id="58" name="Skupina 57">
            <a:extLst>
              <a:ext uri="{FF2B5EF4-FFF2-40B4-BE49-F238E27FC236}">
                <a16:creationId xmlns="" xmlns:a16="http://schemas.microsoft.com/office/drawing/2014/main" id="{2EBE92EA-8023-483F-8B10-939C4CA7E0E9}"/>
              </a:ext>
            </a:extLst>
          </p:cNvPr>
          <p:cNvGrpSpPr/>
          <p:nvPr/>
        </p:nvGrpSpPr>
        <p:grpSpPr>
          <a:xfrm>
            <a:off x="2736170" y="1672798"/>
            <a:ext cx="2046896" cy="4270519"/>
            <a:chOff x="2736170" y="1672798"/>
            <a:chExt cx="2046896" cy="4270519"/>
          </a:xfrm>
        </p:grpSpPr>
        <p:grpSp>
          <p:nvGrpSpPr>
            <p:cNvPr id="54" name="Skupina 53">
              <a:extLst>
                <a:ext uri="{FF2B5EF4-FFF2-40B4-BE49-F238E27FC236}">
                  <a16:creationId xmlns="" xmlns:a16="http://schemas.microsoft.com/office/drawing/2014/main" id="{C86B4145-12B7-4594-9473-68BC61206AB4}"/>
                </a:ext>
              </a:extLst>
            </p:cNvPr>
            <p:cNvGrpSpPr/>
            <p:nvPr/>
          </p:nvGrpSpPr>
          <p:grpSpPr>
            <a:xfrm>
              <a:off x="3363448" y="1672798"/>
              <a:ext cx="1419618" cy="4270519"/>
              <a:chOff x="1066800" y="2143025"/>
              <a:chExt cx="1419618" cy="4270519"/>
            </a:xfrm>
          </p:grpSpPr>
          <p:sp>
            <p:nvSpPr>
              <p:cNvPr id="9" name="Obdélník 8"/>
              <p:cNvSpPr/>
              <p:nvPr/>
            </p:nvSpPr>
            <p:spPr>
              <a:xfrm>
                <a:off x="1074311" y="3866225"/>
                <a:ext cx="1339392" cy="25473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53" name="Skupina 52">
                <a:extLst>
                  <a:ext uri="{FF2B5EF4-FFF2-40B4-BE49-F238E27FC236}">
                    <a16:creationId xmlns="" xmlns:a16="http://schemas.microsoft.com/office/drawing/2014/main" id="{8B300984-22CC-4B79-A0BF-1F5365409B54}"/>
                  </a:ext>
                </a:extLst>
              </p:cNvPr>
              <p:cNvGrpSpPr/>
              <p:nvPr/>
            </p:nvGrpSpPr>
            <p:grpSpPr>
              <a:xfrm>
                <a:off x="1066800" y="2143025"/>
                <a:ext cx="1339392" cy="791851"/>
                <a:chOff x="1066800" y="2143025"/>
                <a:chExt cx="1339392" cy="791851"/>
              </a:xfrm>
            </p:grpSpPr>
            <p:sp>
              <p:nvSpPr>
                <p:cNvPr id="30" name="Obdélník 29"/>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35" name="TextovéPole 34"/>
                <p:cNvSpPr txBox="1"/>
                <p:nvPr/>
              </p:nvSpPr>
              <p:spPr>
                <a:xfrm>
                  <a:off x="1252428" y="2259206"/>
                  <a:ext cx="971741" cy="523220"/>
                </a:xfrm>
                <a:prstGeom prst="rect">
                  <a:avLst/>
                </a:prstGeom>
                <a:noFill/>
              </p:spPr>
              <p:txBody>
                <a:bodyPr wrap="none" rtlCol="0">
                  <a:spAutoFit/>
                </a:bodyPr>
                <a:lstStyle/>
                <a:p>
                  <a:r>
                    <a:rPr lang="cs-CZ" sz="1400" b="1" dirty="0">
                      <a:solidFill>
                        <a:srgbClr val="FF0000"/>
                      </a:solidFill>
                    </a:rPr>
                    <a:t>1. stupeň </a:t>
                  </a:r>
                </a:p>
                <a:p>
                  <a:r>
                    <a:rPr lang="cs-CZ" sz="1400" b="1" dirty="0">
                      <a:solidFill>
                        <a:srgbClr val="FF0000"/>
                      </a:solidFill>
                    </a:rPr>
                    <a:t>hodnocení</a:t>
                  </a:r>
                </a:p>
              </p:txBody>
            </p:sp>
          </p:grpSp>
          <p:sp>
            <p:nvSpPr>
              <p:cNvPr id="13" name="TextovéPole 12"/>
              <p:cNvSpPr txBox="1"/>
              <p:nvPr/>
            </p:nvSpPr>
            <p:spPr>
              <a:xfrm>
                <a:off x="1074312" y="4062433"/>
                <a:ext cx="1412106" cy="1169551"/>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Formální kontrola naplnění povinné osnovy zprávy</a:t>
                </a:r>
              </a:p>
            </p:txBody>
          </p:sp>
          <p:sp>
            <p:nvSpPr>
              <p:cNvPr id="43" name="Šipka doprava 42"/>
              <p:cNvSpPr/>
              <p:nvPr/>
            </p:nvSpPr>
            <p:spPr>
              <a:xfrm rot="16200000">
                <a:off x="1524245" y="3217231"/>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sp>
          <p:nvSpPr>
            <p:cNvPr id="46" name="Šipka doprava 45"/>
            <p:cNvSpPr/>
            <p:nvPr/>
          </p:nvSpPr>
          <p:spPr>
            <a:xfrm>
              <a:off x="2757063" y="1698420"/>
              <a:ext cx="526790"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47" name="Šipka doprava 46"/>
            <p:cNvSpPr/>
            <p:nvPr/>
          </p:nvSpPr>
          <p:spPr>
            <a:xfrm>
              <a:off x="2736170" y="2431782"/>
              <a:ext cx="424404" cy="144631"/>
            </a:xfrm>
            <a:prstGeom prst="rightArrow">
              <a:avLst/>
            </a:prstGeom>
            <a:solidFill>
              <a:srgbClr val="00B050"/>
            </a:solidFill>
            <a:ln>
              <a:solidFill>
                <a:srgbClr val="FFC8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C000"/>
                </a:solidFill>
              </a:endParaRPr>
            </a:p>
          </p:txBody>
        </p:sp>
      </p:grpSp>
      <p:sp>
        <p:nvSpPr>
          <p:cNvPr id="52" name="TextovéPole 51"/>
          <p:cNvSpPr txBox="1"/>
          <p:nvPr/>
        </p:nvSpPr>
        <p:spPr>
          <a:xfrm>
            <a:off x="7614524" y="419427"/>
            <a:ext cx="2371006" cy="523220"/>
          </a:xfrm>
          <a:prstGeom prst="rect">
            <a:avLst/>
          </a:prstGeom>
          <a:solidFill>
            <a:schemeClr val="bg1"/>
          </a:solidFill>
        </p:spPr>
        <p:txBody>
          <a:bodyPr wrap="square" rtlCol="0">
            <a:spAutoFit/>
          </a:bodyPr>
          <a:lstStyle/>
          <a:p>
            <a:r>
              <a:rPr lang="cs-CZ" sz="1400" b="1" dirty="0">
                <a:solidFill>
                  <a:srgbClr val="1F4E79"/>
                </a:solidFill>
                <a:latin typeface="Arial" panose="020B0604020202020204" pitchFamily="34" charset="0"/>
                <a:cs typeface="Arial" panose="020B0604020202020204" pitchFamily="34" charset="0"/>
              </a:rPr>
              <a:t>Hlavní vstupy a výstupy</a:t>
            </a:r>
          </a:p>
          <a:p>
            <a:r>
              <a:rPr lang="cs-CZ" sz="1400" b="1" dirty="0">
                <a:solidFill>
                  <a:srgbClr val="00B050"/>
                </a:solidFill>
                <a:latin typeface="Arial" panose="020B0604020202020204" pitchFamily="34" charset="0"/>
                <a:cs typeface="Arial" panose="020B0604020202020204" pitchFamily="34" charset="0"/>
              </a:rPr>
              <a:t>Další možné vstupy</a:t>
            </a:r>
          </a:p>
        </p:txBody>
      </p:sp>
      <p:grpSp>
        <p:nvGrpSpPr>
          <p:cNvPr id="59" name="Skupina 58">
            <a:extLst>
              <a:ext uri="{FF2B5EF4-FFF2-40B4-BE49-F238E27FC236}">
                <a16:creationId xmlns="" xmlns:a16="http://schemas.microsoft.com/office/drawing/2014/main" id="{92FCFB75-3082-44B7-8EC1-A23B6504E0EE}"/>
              </a:ext>
            </a:extLst>
          </p:cNvPr>
          <p:cNvGrpSpPr/>
          <p:nvPr/>
        </p:nvGrpSpPr>
        <p:grpSpPr>
          <a:xfrm>
            <a:off x="4947170" y="1698420"/>
            <a:ext cx="2432051" cy="4346831"/>
            <a:chOff x="2736170" y="1672798"/>
            <a:chExt cx="2432051" cy="3866652"/>
          </a:xfrm>
        </p:grpSpPr>
        <p:grpSp>
          <p:nvGrpSpPr>
            <p:cNvPr id="60" name="Skupina 59">
              <a:extLst>
                <a:ext uri="{FF2B5EF4-FFF2-40B4-BE49-F238E27FC236}">
                  <a16:creationId xmlns="" xmlns:a16="http://schemas.microsoft.com/office/drawing/2014/main" id="{F69B2D7D-3D71-4808-9F68-F1200E38C27F}"/>
                </a:ext>
              </a:extLst>
            </p:cNvPr>
            <p:cNvGrpSpPr/>
            <p:nvPr/>
          </p:nvGrpSpPr>
          <p:grpSpPr>
            <a:xfrm>
              <a:off x="3363448" y="1672798"/>
              <a:ext cx="1804773" cy="3866652"/>
              <a:chOff x="1061367" y="2187836"/>
              <a:chExt cx="1804773" cy="3866652"/>
            </a:xfrm>
          </p:grpSpPr>
          <p:sp>
            <p:nvSpPr>
              <p:cNvPr id="63" name="Šipka doprava 24">
                <a:extLst>
                  <a:ext uri="{FF2B5EF4-FFF2-40B4-BE49-F238E27FC236}">
                    <a16:creationId xmlns="" xmlns:a16="http://schemas.microsoft.com/office/drawing/2014/main" id="{1A617753-2D49-4BBB-8FA4-8657003585D7}"/>
                  </a:ext>
                </a:extLst>
              </p:cNvPr>
              <p:cNvSpPr/>
              <p:nvPr/>
            </p:nvSpPr>
            <p:spPr>
              <a:xfrm>
                <a:off x="2441736" y="2287923"/>
                <a:ext cx="424404"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64" name="Skupina 63">
                <a:extLst>
                  <a:ext uri="{FF2B5EF4-FFF2-40B4-BE49-F238E27FC236}">
                    <a16:creationId xmlns="" xmlns:a16="http://schemas.microsoft.com/office/drawing/2014/main" id="{91613B31-0F91-40B4-B2A5-D13750CD053D}"/>
                  </a:ext>
                </a:extLst>
              </p:cNvPr>
              <p:cNvGrpSpPr/>
              <p:nvPr/>
            </p:nvGrpSpPr>
            <p:grpSpPr>
              <a:xfrm>
                <a:off x="1061367" y="2187836"/>
                <a:ext cx="1436759" cy="3866652"/>
                <a:chOff x="1066800" y="2143025"/>
                <a:chExt cx="1436759" cy="3866652"/>
              </a:xfrm>
            </p:grpSpPr>
            <p:sp>
              <p:nvSpPr>
                <p:cNvPr id="65" name="Obdélník 64">
                  <a:extLst>
                    <a:ext uri="{FF2B5EF4-FFF2-40B4-BE49-F238E27FC236}">
                      <a16:creationId xmlns="" xmlns:a16="http://schemas.microsoft.com/office/drawing/2014/main" id="{676935BA-3B83-404A-9614-66963CA9D00A}"/>
                    </a:ext>
                  </a:extLst>
                </p:cNvPr>
                <p:cNvSpPr/>
                <p:nvPr/>
              </p:nvSpPr>
              <p:spPr>
                <a:xfrm>
                  <a:off x="1074312" y="3675870"/>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66" name="Skupina 65">
                  <a:extLst>
                    <a:ext uri="{FF2B5EF4-FFF2-40B4-BE49-F238E27FC236}">
                      <a16:creationId xmlns="" xmlns:a16="http://schemas.microsoft.com/office/drawing/2014/main" id="{714351D1-D049-4C19-B8B6-8FC04C335BA4}"/>
                    </a:ext>
                  </a:extLst>
                </p:cNvPr>
                <p:cNvGrpSpPr/>
                <p:nvPr/>
              </p:nvGrpSpPr>
              <p:grpSpPr>
                <a:xfrm>
                  <a:off x="1066800" y="2143025"/>
                  <a:ext cx="1339392" cy="791851"/>
                  <a:chOff x="1066800" y="2143025"/>
                  <a:chExt cx="1339392" cy="791851"/>
                </a:xfrm>
              </p:grpSpPr>
              <p:sp>
                <p:nvSpPr>
                  <p:cNvPr id="69" name="Obdélník 68">
                    <a:extLst>
                      <a:ext uri="{FF2B5EF4-FFF2-40B4-BE49-F238E27FC236}">
                        <a16:creationId xmlns="" xmlns:a16="http://schemas.microsoft.com/office/drawing/2014/main" id="{9C98AA1E-AE96-4748-850C-C8DEC97A6BE3}"/>
                      </a:ext>
                    </a:extLst>
                  </p:cNvPr>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70" name="TextovéPole 69">
                    <a:extLst>
                      <a:ext uri="{FF2B5EF4-FFF2-40B4-BE49-F238E27FC236}">
                        <a16:creationId xmlns="" xmlns:a16="http://schemas.microsoft.com/office/drawing/2014/main" id="{011155D1-F14F-4783-9022-421ACE2E77FA}"/>
                      </a:ext>
                    </a:extLst>
                  </p:cNvPr>
                  <p:cNvSpPr txBox="1"/>
                  <p:nvPr/>
                </p:nvSpPr>
                <p:spPr>
                  <a:xfrm>
                    <a:off x="1235582" y="2295325"/>
                    <a:ext cx="971741" cy="465422"/>
                  </a:xfrm>
                  <a:prstGeom prst="rect">
                    <a:avLst/>
                  </a:prstGeom>
                  <a:noFill/>
                </p:spPr>
                <p:txBody>
                  <a:bodyPr wrap="none" rtlCol="0">
                    <a:spAutoFit/>
                  </a:bodyPr>
                  <a:lstStyle/>
                  <a:p>
                    <a:r>
                      <a:rPr lang="cs-CZ" sz="1400" b="1" dirty="0">
                        <a:solidFill>
                          <a:srgbClr val="FF0000"/>
                        </a:solidFill>
                      </a:rPr>
                      <a:t>2. stupeň </a:t>
                    </a:r>
                  </a:p>
                  <a:p>
                    <a:r>
                      <a:rPr lang="cs-CZ" sz="1400" b="1" dirty="0">
                        <a:solidFill>
                          <a:srgbClr val="FF0000"/>
                        </a:solidFill>
                      </a:rPr>
                      <a:t>hodnocení</a:t>
                    </a:r>
                  </a:p>
                </p:txBody>
              </p:sp>
            </p:grpSp>
            <p:sp>
              <p:nvSpPr>
                <p:cNvPr id="67" name="TextovéPole 66">
                  <a:extLst>
                    <a:ext uri="{FF2B5EF4-FFF2-40B4-BE49-F238E27FC236}">
                      <a16:creationId xmlns="" xmlns:a16="http://schemas.microsoft.com/office/drawing/2014/main" id="{DF50C0EA-44A3-4F15-A43B-911268A51BAC}"/>
                    </a:ext>
                  </a:extLst>
                </p:cNvPr>
                <p:cNvSpPr txBox="1"/>
                <p:nvPr/>
              </p:nvSpPr>
              <p:spPr>
                <a:xfrm>
                  <a:off x="1091453" y="3762908"/>
                  <a:ext cx="1412106" cy="2246769"/>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Zhodnocení úrovně plnění koncepce v předchozím roce (dosahování plánovaných výsledků, jejich kvalita a využitím atd.)</a:t>
                  </a:r>
                </a:p>
              </p:txBody>
            </p:sp>
            <p:sp>
              <p:nvSpPr>
                <p:cNvPr id="68" name="Šipka doprava 42">
                  <a:extLst>
                    <a:ext uri="{FF2B5EF4-FFF2-40B4-BE49-F238E27FC236}">
                      <a16:creationId xmlns="" xmlns:a16="http://schemas.microsoft.com/office/drawing/2014/main" id="{9D9539EC-A321-48A2-83D0-0F8FFABDFF0A}"/>
                    </a:ext>
                  </a:extLst>
                </p:cNvPr>
                <p:cNvSpPr/>
                <p:nvPr/>
              </p:nvSpPr>
              <p:spPr>
                <a:xfrm rot="16200000">
                  <a:off x="1524294" y="3159219"/>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grpSp>
        <p:sp>
          <p:nvSpPr>
            <p:cNvPr id="61" name="Šipka doprava 45">
              <a:extLst>
                <a:ext uri="{FF2B5EF4-FFF2-40B4-BE49-F238E27FC236}">
                  <a16:creationId xmlns="" xmlns:a16="http://schemas.microsoft.com/office/drawing/2014/main" id="{164553FF-014E-4D0E-A5AE-1B0EA3054AA5}"/>
                </a:ext>
              </a:extLst>
            </p:cNvPr>
            <p:cNvSpPr/>
            <p:nvPr/>
          </p:nvSpPr>
          <p:spPr>
            <a:xfrm>
              <a:off x="2757063" y="1698420"/>
              <a:ext cx="526790"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62" name="Šipka doprava 46">
              <a:extLst>
                <a:ext uri="{FF2B5EF4-FFF2-40B4-BE49-F238E27FC236}">
                  <a16:creationId xmlns="" xmlns:a16="http://schemas.microsoft.com/office/drawing/2014/main" id="{2077B06A-F6C4-409E-81F2-DFA3C0BAEF57}"/>
                </a:ext>
              </a:extLst>
            </p:cNvPr>
            <p:cNvSpPr/>
            <p:nvPr/>
          </p:nvSpPr>
          <p:spPr>
            <a:xfrm>
              <a:off x="2736170" y="2431782"/>
              <a:ext cx="424404" cy="144631"/>
            </a:xfrm>
            <a:prstGeom prst="rightArrow">
              <a:avLst/>
            </a:prstGeom>
            <a:solidFill>
              <a:srgbClr val="00B050"/>
            </a:solidFill>
            <a:ln>
              <a:solidFill>
                <a:srgbClr val="FFC8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C000"/>
                </a:solidFill>
              </a:endParaRPr>
            </a:p>
          </p:txBody>
        </p:sp>
      </p:grpSp>
      <p:sp>
        <p:nvSpPr>
          <p:cNvPr id="74" name="Šipka doprava 24">
            <a:extLst>
              <a:ext uri="{FF2B5EF4-FFF2-40B4-BE49-F238E27FC236}">
                <a16:creationId xmlns="" xmlns:a16="http://schemas.microsoft.com/office/drawing/2014/main" id="{6505466B-6D44-4E78-84A0-AD88A4EE3954}"/>
              </a:ext>
            </a:extLst>
          </p:cNvPr>
          <p:cNvSpPr/>
          <p:nvPr/>
        </p:nvSpPr>
        <p:spPr>
          <a:xfrm>
            <a:off x="9439136" y="1780145"/>
            <a:ext cx="424404" cy="64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nvGrpSpPr>
          <p:cNvPr id="79" name="Skupina 78">
            <a:extLst>
              <a:ext uri="{FF2B5EF4-FFF2-40B4-BE49-F238E27FC236}">
                <a16:creationId xmlns="" xmlns:a16="http://schemas.microsoft.com/office/drawing/2014/main" id="{223EFF39-5C92-4660-B75B-61A9107018B7}"/>
              </a:ext>
            </a:extLst>
          </p:cNvPr>
          <p:cNvGrpSpPr/>
          <p:nvPr/>
        </p:nvGrpSpPr>
        <p:grpSpPr>
          <a:xfrm>
            <a:off x="7368583" y="1622622"/>
            <a:ext cx="2069161" cy="1018284"/>
            <a:chOff x="7351545" y="1637310"/>
            <a:chExt cx="2069161" cy="1018284"/>
          </a:xfrm>
        </p:grpSpPr>
        <p:sp>
          <p:nvSpPr>
            <p:cNvPr id="72" name="TextovéPole 71">
              <a:extLst>
                <a:ext uri="{FF2B5EF4-FFF2-40B4-BE49-F238E27FC236}">
                  <a16:creationId xmlns="" xmlns:a16="http://schemas.microsoft.com/office/drawing/2014/main" id="{97C936D2-B688-4463-BFC5-336AB21FB178}"/>
                </a:ext>
              </a:extLst>
            </p:cNvPr>
            <p:cNvSpPr txBox="1"/>
            <p:nvPr/>
          </p:nvSpPr>
          <p:spPr>
            <a:xfrm>
              <a:off x="7378742" y="1637310"/>
              <a:ext cx="2041964" cy="954107"/>
            </a:xfrm>
            <a:prstGeom prst="rect">
              <a:avLst/>
            </a:prstGeom>
            <a:noFill/>
          </p:spPr>
          <p:txBody>
            <a:bodyPr wrap="square">
              <a:spAutoFit/>
            </a:bodyPr>
            <a:lstStyle/>
            <a:p>
              <a:r>
                <a:rPr lang="cs-CZ" sz="1400" b="1" dirty="0">
                  <a:solidFill>
                    <a:srgbClr val="5B9BD5">
                      <a:lumMod val="50000"/>
                    </a:srgbClr>
                  </a:solidFill>
                  <a:latin typeface="Arial" panose="020B0604020202020204" pitchFamily="34" charset="0"/>
                  <a:cs typeface="Arial" panose="020B0604020202020204" pitchFamily="34" charset="0"/>
                </a:rPr>
                <a:t>známka 1-4 indikující úroveň plnění koncepce a meziroční zlepšení/zhoršení VO</a:t>
              </a:r>
            </a:p>
          </p:txBody>
        </p:sp>
        <p:sp>
          <p:nvSpPr>
            <p:cNvPr id="76" name="Obdélník 75">
              <a:extLst>
                <a:ext uri="{FF2B5EF4-FFF2-40B4-BE49-F238E27FC236}">
                  <a16:creationId xmlns="" xmlns:a16="http://schemas.microsoft.com/office/drawing/2014/main" id="{147C2902-0BC3-4E69-A16E-49A36354BA27}"/>
                </a:ext>
              </a:extLst>
            </p:cNvPr>
            <p:cNvSpPr/>
            <p:nvPr/>
          </p:nvSpPr>
          <p:spPr>
            <a:xfrm>
              <a:off x="7351545" y="1639931"/>
              <a:ext cx="2034844" cy="10156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grpSp>
        <p:nvGrpSpPr>
          <p:cNvPr id="84" name="Skupina 83">
            <a:extLst>
              <a:ext uri="{FF2B5EF4-FFF2-40B4-BE49-F238E27FC236}">
                <a16:creationId xmlns="" xmlns:a16="http://schemas.microsoft.com/office/drawing/2014/main" id="{D64394D5-45B2-4762-AFD4-9A8C21EC8D81}"/>
              </a:ext>
            </a:extLst>
          </p:cNvPr>
          <p:cNvGrpSpPr/>
          <p:nvPr/>
        </p:nvGrpSpPr>
        <p:grpSpPr>
          <a:xfrm>
            <a:off x="9917435" y="1033856"/>
            <a:ext cx="2151735" cy="1915524"/>
            <a:chOff x="7351545" y="1637310"/>
            <a:chExt cx="2069161" cy="1018284"/>
          </a:xfrm>
        </p:grpSpPr>
        <p:sp>
          <p:nvSpPr>
            <p:cNvPr id="85" name="TextovéPole 84">
              <a:extLst>
                <a:ext uri="{FF2B5EF4-FFF2-40B4-BE49-F238E27FC236}">
                  <a16:creationId xmlns="" xmlns:a16="http://schemas.microsoft.com/office/drawing/2014/main" id="{AA110E05-6CCC-42A9-89B2-9664A0EE725E}"/>
                </a:ext>
              </a:extLst>
            </p:cNvPr>
            <p:cNvSpPr txBox="1"/>
            <p:nvPr/>
          </p:nvSpPr>
          <p:spPr>
            <a:xfrm>
              <a:off x="7378742" y="1637310"/>
              <a:ext cx="2041964" cy="965315"/>
            </a:xfrm>
            <a:prstGeom prst="rect">
              <a:avLst/>
            </a:prstGeom>
            <a:noFill/>
          </p:spPr>
          <p:txBody>
            <a:bodyPr wrap="square">
              <a:spAutoFit/>
            </a:bodyPr>
            <a:lstStyle/>
            <a:p>
              <a:r>
                <a:rPr lang="cs-CZ" sz="1400" b="1" dirty="0">
                  <a:solidFill>
                    <a:srgbClr val="5B9BD5">
                      <a:lumMod val="50000"/>
                    </a:srgbClr>
                  </a:solidFill>
                  <a:latin typeface="Arial" panose="020B0604020202020204" pitchFamily="34" charset="0"/>
                  <a:cs typeface="Arial" panose="020B0604020202020204" pitchFamily="34" charset="0"/>
                </a:rPr>
                <a:t>Změnové rozhodnutí o zvýšení podpory, případně zachování stávajícího, na základě známky 1-4 a disponibilních prostředků (o -5 % až + 10 %)</a:t>
              </a:r>
            </a:p>
          </p:txBody>
        </p:sp>
        <p:sp>
          <p:nvSpPr>
            <p:cNvPr id="86" name="Obdélník 85">
              <a:extLst>
                <a:ext uri="{FF2B5EF4-FFF2-40B4-BE49-F238E27FC236}">
                  <a16:creationId xmlns="" xmlns:a16="http://schemas.microsoft.com/office/drawing/2014/main" id="{E657DF92-F667-4978-9121-AEAC0529212E}"/>
                </a:ext>
              </a:extLst>
            </p:cNvPr>
            <p:cNvSpPr/>
            <p:nvPr/>
          </p:nvSpPr>
          <p:spPr>
            <a:xfrm>
              <a:off x="7351545" y="1639931"/>
              <a:ext cx="2034844" cy="10156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grpSp>
      <p:sp>
        <p:nvSpPr>
          <p:cNvPr id="88" name="Obdélník 87">
            <a:extLst>
              <a:ext uri="{FF2B5EF4-FFF2-40B4-BE49-F238E27FC236}">
                <a16:creationId xmlns="" xmlns:a16="http://schemas.microsoft.com/office/drawing/2014/main" id="{58788B48-781D-43FA-97B7-6565E74961F3}"/>
              </a:ext>
            </a:extLst>
          </p:cNvPr>
          <p:cNvSpPr/>
          <p:nvPr/>
        </p:nvSpPr>
        <p:spPr>
          <a:xfrm>
            <a:off x="10237286" y="3574539"/>
            <a:ext cx="1339392" cy="23687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90" name="Šipka doprava 42">
            <a:extLst>
              <a:ext uri="{FF2B5EF4-FFF2-40B4-BE49-F238E27FC236}">
                <a16:creationId xmlns="" xmlns:a16="http://schemas.microsoft.com/office/drawing/2014/main" id="{3E8082C5-E5DA-4A5C-A10F-20CB75884BC4}"/>
              </a:ext>
            </a:extLst>
          </p:cNvPr>
          <p:cNvSpPr/>
          <p:nvPr/>
        </p:nvSpPr>
        <p:spPr>
          <a:xfrm rot="16200000">
            <a:off x="10681235" y="3028483"/>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prstClr val="white"/>
              </a:solidFill>
            </a:endParaRPr>
          </a:p>
        </p:txBody>
      </p:sp>
      <p:sp>
        <p:nvSpPr>
          <p:cNvPr id="94" name="TextovéPole 93">
            <a:extLst>
              <a:ext uri="{FF2B5EF4-FFF2-40B4-BE49-F238E27FC236}">
                <a16:creationId xmlns="" xmlns:a16="http://schemas.microsoft.com/office/drawing/2014/main" id="{AA935341-E6B9-4100-AC9C-DAC8A4426843}"/>
              </a:ext>
            </a:extLst>
          </p:cNvPr>
          <p:cNvSpPr txBox="1"/>
          <p:nvPr/>
        </p:nvSpPr>
        <p:spPr>
          <a:xfrm>
            <a:off x="234205" y="1108787"/>
            <a:ext cx="6306532" cy="461665"/>
          </a:xfrm>
          <a:prstGeom prst="rect">
            <a:avLst/>
          </a:prstGeom>
          <a:noFill/>
        </p:spPr>
        <p:txBody>
          <a:bodyPr wrap="square" rtlCol="0">
            <a:spAutoFit/>
          </a:bodyPr>
          <a:lstStyle/>
          <a:p>
            <a:r>
              <a:rPr lang="cs-CZ" sz="2000" b="1" dirty="0">
                <a:solidFill>
                  <a:srgbClr val="333333"/>
                </a:solidFill>
                <a:latin typeface="Arial" panose="020B0604020202020204" pitchFamily="34" charset="0"/>
                <a:ea typeface="Calibri" panose="020F0502020204030204" pitchFamily="34" charset="0"/>
              </a:rPr>
              <a:t>Průběžné </a:t>
            </a:r>
            <a:r>
              <a:rPr lang="cs-CZ" sz="2400" b="1" dirty="0">
                <a:solidFill>
                  <a:srgbClr val="333333"/>
                </a:solidFill>
                <a:latin typeface="Arial" panose="020B0604020202020204" pitchFamily="34" charset="0"/>
                <a:ea typeface="Calibri" panose="020F0502020204030204" pitchFamily="34" charset="0"/>
              </a:rPr>
              <a:t>každoroční</a:t>
            </a:r>
            <a:r>
              <a:rPr lang="cs-CZ" sz="2000" b="1" dirty="0">
                <a:solidFill>
                  <a:srgbClr val="333333"/>
                </a:solidFill>
                <a:latin typeface="Arial" panose="020B0604020202020204" pitchFamily="34" charset="0"/>
                <a:ea typeface="Calibri" panose="020F0502020204030204" pitchFamily="34" charset="0"/>
              </a:rPr>
              <a:t> hodnocení</a:t>
            </a:r>
            <a:endParaRPr lang="cs-CZ" sz="2000" b="1" dirty="0">
              <a:solidFill>
                <a:prstClr val="black"/>
              </a:solidFill>
              <a:latin typeface="Arial" panose="020B0604020202020204" pitchFamily="34" charset="0"/>
              <a:cs typeface="Arial" panose="020B0604020202020204" pitchFamily="34" charset="0"/>
            </a:endParaRPr>
          </a:p>
        </p:txBody>
      </p:sp>
      <p:sp>
        <p:nvSpPr>
          <p:cNvPr id="6" name="TextovéPole 5">
            <a:extLst>
              <a:ext uri="{FF2B5EF4-FFF2-40B4-BE49-F238E27FC236}">
                <a16:creationId xmlns="" xmlns:a16="http://schemas.microsoft.com/office/drawing/2014/main" id="{C1BF1C36-57B8-4B5F-B838-AABA58BACA20}"/>
              </a:ext>
            </a:extLst>
          </p:cNvPr>
          <p:cNvSpPr txBox="1"/>
          <p:nvPr/>
        </p:nvSpPr>
        <p:spPr>
          <a:xfrm>
            <a:off x="198754" y="1819380"/>
            <a:ext cx="2371006" cy="2400657"/>
          </a:xfrm>
          <a:prstGeom prst="rect">
            <a:avLst/>
          </a:prstGeom>
          <a:solidFill>
            <a:schemeClr val="bg1"/>
          </a:solidFill>
        </p:spPr>
        <p:txBody>
          <a:bodyPr wrap="square" rtlCol="0">
            <a:spAutoFit/>
          </a:bodyPr>
          <a:lstStyle/>
          <a:p>
            <a:r>
              <a:rPr lang="cs-CZ" sz="1400" b="1" dirty="0">
                <a:solidFill>
                  <a:srgbClr val="1F4E79"/>
                </a:solidFill>
                <a:latin typeface="Arial" panose="020B0604020202020204" pitchFamily="34" charset="0"/>
                <a:cs typeface="Arial" panose="020B0604020202020204" pitchFamily="34" charset="0"/>
              </a:rPr>
              <a:t>Roční zpráva o plnění koncepce</a:t>
            </a:r>
          </a:p>
          <a:p>
            <a:r>
              <a:rPr lang="cs-CZ" sz="1400" b="1" dirty="0">
                <a:solidFill>
                  <a:srgbClr val="70AD47">
                    <a:lumMod val="75000"/>
                  </a:srgbClr>
                </a:solidFill>
                <a:latin typeface="Arial" panose="020B0604020202020204" pitchFamily="34" charset="0"/>
                <a:cs typeface="Arial" panose="020B0604020202020204" pitchFamily="34" charset="0"/>
              </a:rPr>
              <a:t>Hodnocení výsledků na národní úrovni M17+</a:t>
            </a:r>
          </a:p>
          <a:p>
            <a:endParaRPr lang="cs-CZ" sz="1400" b="1" dirty="0">
              <a:solidFill>
                <a:srgbClr val="70AD47">
                  <a:lumMod val="75000"/>
                </a:srgbClr>
              </a:solidFill>
              <a:latin typeface="Arial" panose="020B0604020202020204" pitchFamily="34" charset="0"/>
              <a:cs typeface="Arial" panose="020B0604020202020204" pitchFamily="34" charset="0"/>
            </a:endParaRPr>
          </a:p>
          <a:p>
            <a:r>
              <a:rPr lang="cs-CZ" sz="2000" b="1" dirty="0">
                <a:solidFill>
                  <a:srgbClr val="FF0000"/>
                </a:solidFill>
                <a:latin typeface="Arial" panose="020B0604020202020204" pitchFamily="34" charset="0"/>
                <a:cs typeface="Arial" panose="020B0604020202020204" pitchFamily="34" charset="0"/>
              </a:rPr>
              <a:t>Výsledky hodnocení</a:t>
            </a:r>
          </a:p>
          <a:p>
            <a:r>
              <a:rPr lang="cs-CZ" sz="2000" b="1" dirty="0">
                <a:solidFill>
                  <a:srgbClr val="FF0000"/>
                </a:solidFill>
                <a:latin typeface="Arial" panose="020B0604020202020204" pitchFamily="34" charset="0"/>
                <a:cs typeface="Arial" panose="020B0604020202020204" pitchFamily="34" charset="0"/>
              </a:rPr>
              <a:t>M17+ pouze pro informaci</a:t>
            </a:r>
          </a:p>
        </p:txBody>
      </p:sp>
      <p:sp>
        <p:nvSpPr>
          <p:cNvPr id="10" name="TextovéPole 9">
            <a:extLst>
              <a:ext uri="{FF2B5EF4-FFF2-40B4-BE49-F238E27FC236}">
                <a16:creationId xmlns="" xmlns:a16="http://schemas.microsoft.com/office/drawing/2014/main" id="{F3749F28-C25D-429F-814E-2843E0427C75}"/>
              </a:ext>
            </a:extLst>
          </p:cNvPr>
          <p:cNvSpPr txBox="1"/>
          <p:nvPr/>
        </p:nvSpPr>
        <p:spPr>
          <a:xfrm>
            <a:off x="10237286" y="3597914"/>
            <a:ext cx="1412106" cy="738664"/>
          </a:xfrm>
          <a:prstGeom prst="rect">
            <a:avLst/>
          </a:prstGeom>
          <a:noFill/>
        </p:spPr>
        <p:txBody>
          <a:bodyPr wrap="square" rtlCol="0">
            <a:spAutoFit/>
          </a:bodyPr>
          <a:lstStyle/>
          <a:p>
            <a:r>
              <a:rPr lang="cs-CZ" sz="1400" dirty="0">
                <a:solidFill>
                  <a:prstClr val="black"/>
                </a:solidFill>
                <a:latin typeface="Arial" panose="020B0604020202020204" pitchFamily="34" charset="0"/>
                <a:cs typeface="Arial" panose="020B0604020202020204" pitchFamily="34" charset="0"/>
              </a:rPr>
              <a:t>Výše disponibilních prostředků</a:t>
            </a:r>
          </a:p>
        </p:txBody>
      </p:sp>
      <p:sp>
        <p:nvSpPr>
          <p:cNvPr id="44" name="TextovéPole 43"/>
          <p:cNvSpPr txBox="1"/>
          <p:nvPr/>
        </p:nvSpPr>
        <p:spPr>
          <a:xfrm>
            <a:off x="257249" y="269620"/>
            <a:ext cx="4625022" cy="400110"/>
          </a:xfrm>
          <a:prstGeom prst="rect">
            <a:avLst/>
          </a:prstGeom>
          <a:noFill/>
        </p:spPr>
        <p:txBody>
          <a:bodyPr wrap="square" rtlCol="0">
            <a:spAutoFit/>
          </a:bodyPr>
          <a:lstStyle/>
          <a:p>
            <a:pPr lvl="0"/>
            <a:r>
              <a:rPr lang="cs-CZ" sz="2000" b="1" dirty="0">
                <a:solidFill>
                  <a:prstClr val="black"/>
                </a:solidFill>
                <a:latin typeface="Arial" panose="020B0604020202020204" pitchFamily="34" charset="0"/>
                <a:cs typeface="Arial" panose="020B0604020202020204" pitchFamily="34" charset="0"/>
              </a:rPr>
              <a:t>Proces realizace hodnocení :</a:t>
            </a:r>
          </a:p>
        </p:txBody>
      </p:sp>
      <p:sp>
        <p:nvSpPr>
          <p:cNvPr id="8" name="TextovéPole 7"/>
          <p:cNvSpPr txBox="1"/>
          <p:nvPr/>
        </p:nvSpPr>
        <p:spPr>
          <a:xfrm>
            <a:off x="263143" y="738150"/>
            <a:ext cx="6299277" cy="369332"/>
          </a:xfrm>
          <a:prstGeom prst="rect">
            <a:avLst/>
          </a:prstGeom>
          <a:noFill/>
        </p:spPr>
        <p:txBody>
          <a:bodyPr wrap="square" rtlCol="0">
            <a:spAutoFit/>
          </a:bodyPr>
          <a:lstStyle/>
          <a:p>
            <a:pPr lvl="0"/>
            <a:r>
              <a:rPr lang="cs-CZ" b="1" dirty="0">
                <a:solidFill>
                  <a:prstClr val="black"/>
                </a:solidFill>
                <a:latin typeface="Arial" panose="020B0604020202020204" pitchFamily="34" charset="0"/>
                <a:cs typeface="Arial" panose="020B0604020202020204" pitchFamily="34" charset="0"/>
              </a:rPr>
              <a:t>Etapa IV – od KHV → poskytovatelům → příjemcům</a:t>
            </a:r>
          </a:p>
        </p:txBody>
      </p:sp>
    </p:spTree>
    <p:extLst>
      <p:ext uri="{BB962C8B-B14F-4D97-AF65-F5344CB8AC3E}">
        <p14:creationId xmlns:p14="http://schemas.microsoft.com/office/powerpoint/2010/main" val="2431836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Obrázek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title"/>
          </p:nvPr>
        </p:nvSpPr>
        <p:spPr/>
        <p:txBody>
          <a:bodyPr/>
          <a:lstStyle/>
          <a:p>
            <a:r>
              <a:rPr lang="cs-CZ" dirty="0"/>
              <a:t> </a:t>
            </a:r>
          </a:p>
        </p:txBody>
      </p:sp>
      <p:sp>
        <p:nvSpPr>
          <p:cNvPr id="4" name="Zástupný symbol pro zápatí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P20201123v25_PSAP_pro_RVVI</a:t>
            </a:r>
            <a:endParaRPr kumimoji="0" lang="cs-CZ"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Zástupný symbol pro číslo snímku 4"/>
          <p:cNvSpPr>
            <a:spLocks noGrp="1"/>
          </p:cNvSpPr>
          <p:nvPr>
            <p:ph type="sldNum" sz="quarter" idx="12"/>
          </p:nvPr>
        </p:nvSpPr>
        <p:spPr>
          <a:xfrm>
            <a:off x="8835044" y="6216749"/>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177BF2-8BCF-4009-95C2-33EEA810264D}" type="slidenum">
              <a:rPr kumimoji="0" lang="cs-CZ"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cs-CZ"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TextovéPole 5"/>
          <p:cNvSpPr txBox="1"/>
          <p:nvPr/>
        </p:nvSpPr>
        <p:spPr>
          <a:xfrm>
            <a:off x="725864" y="438319"/>
            <a:ext cx="6306532" cy="400110"/>
          </a:xfrm>
          <a:prstGeom prst="rect">
            <a:avLst/>
          </a:prstGeom>
          <a:noFill/>
        </p:spPr>
        <p:txBody>
          <a:bodyPr wrap="square" rtlCol="0">
            <a:spAutoFit/>
          </a:bodyPr>
          <a:lstStyle/>
          <a:p>
            <a:r>
              <a:rPr lang="cs-CZ" sz="2000" b="1" dirty="0">
                <a:latin typeface="Arial" panose="020B0604020202020204" pitchFamily="34" charset="0"/>
                <a:cs typeface="Arial" panose="020B0604020202020204" pitchFamily="34" charset="0"/>
              </a:rPr>
              <a:t>Proces realizace výsledků v praxi:</a:t>
            </a:r>
          </a:p>
        </p:txBody>
      </p:sp>
      <p:sp>
        <p:nvSpPr>
          <p:cNvPr id="19" name="TextovéPole 18"/>
          <p:cNvSpPr txBox="1"/>
          <p:nvPr/>
        </p:nvSpPr>
        <p:spPr>
          <a:xfrm>
            <a:off x="754144" y="1027906"/>
            <a:ext cx="7072008" cy="369332"/>
          </a:xfrm>
          <a:prstGeom prst="rect">
            <a:avLst/>
          </a:prstGeom>
          <a:noFill/>
        </p:spPr>
        <p:txBody>
          <a:bodyPr wrap="square" rtlCol="0">
            <a:spAutoFit/>
          </a:bodyPr>
          <a:lstStyle/>
          <a:p>
            <a:r>
              <a:rPr lang="cs-CZ" b="1" dirty="0">
                <a:latin typeface="Arial" panose="020B0604020202020204" pitchFamily="34" charset="0"/>
                <a:cs typeface="Arial" panose="020B0604020202020204" pitchFamily="34" charset="0"/>
              </a:rPr>
              <a:t>Etapa V – Realizace výsledků aplikovaného výzkumu v praxi.</a:t>
            </a:r>
          </a:p>
        </p:txBody>
      </p:sp>
      <p:sp>
        <p:nvSpPr>
          <p:cNvPr id="28" name="TextovéPole 27"/>
          <p:cNvSpPr txBox="1"/>
          <p:nvPr/>
        </p:nvSpPr>
        <p:spPr>
          <a:xfrm>
            <a:off x="8153400" y="854144"/>
            <a:ext cx="3151696"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rPr>
              <a:t>Odpovědná osoba</a:t>
            </a:r>
            <a:r>
              <a:rPr kumimoji="0" lang="cs-CZ"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600" dirty="0">
                <a:solidFill>
                  <a:prstClr val="black"/>
                </a:solidFill>
                <a:latin typeface="Calibri" panose="020F0502020204030204"/>
              </a:rPr>
              <a:t>SVUM – Ing. </a:t>
            </a:r>
            <a:r>
              <a:rPr lang="cs-CZ" sz="1600" dirty="0" smtClean="0">
                <a:solidFill>
                  <a:prstClr val="black"/>
                </a:solidFill>
                <a:latin typeface="Calibri" panose="020F0502020204030204"/>
              </a:rPr>
              <a:t>Hain</a:t>
            </a:r>
            <a:r>
              <a:rPr lang="cs-CZ" sz="1600" dirty="0">
                <a:solidFill>
                  <a:prstClr val="black"/>
                </a:solidFill>
                <a:latin typeface="Calibri" panose="020F0502020204030204"/>
              </a:rPr>
              <a:t>, SP ČR</a:t>
            </a:r>
          </a:p>
          <a:p>
            <a:pPr>
              <a:defRPr/>
            </a:pPr>
            <a:r>
              <a:rPr lang="cs-CZ" sz="1600" dirty="0">
                <a:solidFill>
                  <a:prstClr val="black"/>
                </a:solidFill>
              </a:rPr>
              <a:t>COMTES -  Ing. Kraus, </a:t>
            </a:r>
            <a:r>
              <a:rPr lang="cs-CZ" sz="1600" dirty="0" smtClean="0">
                <a:solidFill>
                  <a:prstClr val="black"/>
                </a:solidFill>
              </a:rPr>
              <a:t>AVO</a:t>
            </a:r>
            <a:endParaRPr lang="cs-CZ" sz="1600" dirty="0">
              <a:solidFill>
                <a:prstClr val="black"/>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sz="1600" noProof="0" dirty="0">
                <a:solidFill>
                  <a:prstClr val="black"/>
                </a:solidFill>
                <a:latin typeface="Calibri" panose="020F0502020204030204"/>
              </a:rPr>
              <a:t>         </a:t>
            </a:r>
            <a:endParaRPr kumimoji="0" lang="cs-CZ"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93" name="Skupina 92">
            <a:extLst>
              <a:ext uri="{FF2B5EF4-FFF2-40B4-BE49-F238E27FC236}">
                <a16:creationId xmlns="" xmlns:a16="http://schemas.microsoft.com/office/drawing/2014/main" id="{341CAACD-37B3-4441-A017-2FF1BCACA401}"/>
              </a:ext>
            </a:extLst>
          </p:cNvPr>
          <p:cNvGrpSpPr/>
          <p:nvPr/>
        </p:nvGrpSpPr>
        <p:grpSpPr>
          <a:xfrm>
            <a:off x="586610" y="2816756"/>
            <a:ext cx="1339392" cy="1224488"/>
            <a:chOff x="1066751" y="3045509"/>
            <a:chExt cx="1339392" cy="2265926"/>
          </a:xfrm>
        </p:grpSpPr>
        <p:sp>
          <p:nvSpPr>
            <p:cNvPr id="94" name="Obdélník 93">
              <a:extLst>
                <a:ext uri="{FF2B5EF4-FFF2-40B4-BE49-F238E27FC236}">
                  <a16:creationId xmlns="" xmlns:a16="http://schemas.microsoft.com/office/drawing/2014/main" id="{57995710-929A-46FA-A3CA-0D4BB8169A65}"/>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TextovéPole 94">
              <a:extLst>
                <a:ext uri="{FF2B5EF4-FFF2-40B4-BE49-F238E27FC236}">
                  <a16:creationId xmlns="" xmlns:a16="http://schemas.microsoft.com/office/drawing/2014/main" id="{1DA49D0A-EAEE-4C50-98BD-6E4DAFE42E63}"/>
                </a:ext>
              </a:extLst>
            </p:cNvPr>
            <p:cNvSpPr txBox="1"/>
            <p:nvPr/>
          </p:nvSpPr>
          <p:spPr>
            <a:xfrm>
              <a:off x="1066751" y="3580450"/>
              <a:ext cx="1339391" cy="11960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libri" panose="020F0502020204030204"/>
                  <a:ea typeface="+mn-ea"/>
                  <a:cs typeface="+mn-cs"/>
                </a:rPr>
                <a:t>V</a:t>
              </a:r>
              <a:r>
                <a:rPr kumimoji="0" lang="cs-CZ" b="0" i="0" u="none" strike="noStrike" kern="1200" cap="none" spc="0" normalizeH="0" baseline="0" noProof="0" dirty="0" err="1">
                  <a:ln>
                    <a:noFill/>
                  </a:ln>
                  <a:solidFill>
                    <a:prstClr val="black"/>
                  </a:solidFill>
                  <a:effectLst/>
                  <a:uLnTx/>
                  <a:uFillTx/>
                  <a:latin typeface="Calibri" panose="020F0502020204030204"/>
                  <a:ea typeface="+mn-ea"/>
                  <a:cs typeface="+mn-cs"/>
                </a:rPr>
                <a:t>ýzkumný</a:t>
              </a: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 úkol</a:t>
              </a:r>
            </a:p>
          </p:txBody>
        </p:sp>
      </p:grpSp>
      <p:cxnSp>
        <p:nvCxnSpPr>
          <p:cNvPr id="96" name="Přímá spojnice se šipkou 95">
            <a:extLst>
              <a:ext uri="{FF2B5EF4-FFF2-40B4-BE49-F238E27FC236}">
                <a16:creationId xmlns="" xmlns:a16="http://schemas.microsoft.com/office/drawing/2014/main" id="{30C06630-887D-4BFA-9BC6-D2EFB9960F34}"/>
              </a:ext>
            </a:extLst>
          </p:cNvPr>
          <p:cNvCxnSpPr>
            <a:cxnSpLocks/>
          </p:cNvCxnSpPr>
          <p:nvPr/>
        </p:nvCxnSpPr>
        <p:spPr>
          <a:xfrm>
            <a:off x="1926001" y="3428999"/>
            <a:ext cx="389360"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nvGrpSpPr>
          <p:cNvPr id="98" name="Skupina 97">
            <a:extLst>
              <a:ext uri="{FF2B5EF4-FFF2-40B4-BE49-F238E27FC236}">
                <a16:creationId xmlns="" xmlns:a16="http://schemas.microsoft.com/office/drawing/2014/main" id="{58058A09-E4F3-4A07-B285-4572DD2E5999}"/>
              </a:ext>
            </a:extLst>
          </p:cNvPr>
          <p:cNvGrpSpPr/>
          <p:nvPr/>
        </p:nvGrpSpPr>
        <p:grpSpPr>
          <a:xfrm>
            <a:off x="2299661" y="2825835"/>
            <a:ext cx="1339392" cy="1224488"/>
            <a:chOff x="1066751" y="3045509"/>
            <a:chExt cx="1339392" cy="2265926"/>
          </a:xfrm>
        </p:grpSpPr>
        <p:sp>
          <p:nvSpPr>
            <p:cNvPr id="99" name="Obdélník 98">
              <a:extLst>
                <a:ext uri="{FF2B5EF4-FFF2-40B4-BE49-F238E27FC236}">
                  <a16:creationId xmlns="" xmlns:a16="http://schemas.microsoft.com/office/drawing/2014/main" id="{112896FC-6B9C-4E18-8AF8-29B13CAACB01}"/>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0" name="TextovéPole 99">
              <a:extLst>
                <a:ext uri="{FF2B5EF4-FFF2-40B4-BE49-F238E27FC236}">
                  <a16:creationId xmlns="" xmlns:a16="http://schemas.microsoft.com/office/drawing/2014/main" id="{EF505EF8-A2FA-4DD4-A1E6-593BD7BF0754}"/>
                </a:ext>
              </a:extLst>
            </p:cNvPr>
            <p:cNvSpPr txBox="1"/>
            <p:nvPr/>
          </p:nvSpPr>
          <p:spPr>
            <a:xfrm>
              <a:off x="1066751" y="3580450"/>
              <a:ext cx="1339391" cy="11960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libri" panose="020F0502020204030204"/>
                  <a:ea typeface="+mn-ea"/>
                  <a:cs typeface="+mn-cs"/>
                </a:rPr>
                <a:t>V</a:t>
              </a:r>
              <a:r>
                <a:rPr kumimoji="0" lang="cs-CZ" b="0" i="0" u="none" strike="noStrike" kern="1200" cap="none" spc="0" normalizeH="0" baseline="0" noProof="0" dirty="0" err="1">
                  <a:ln>
                    <a:noFill/>
                  </a:ln>
                  <a:solidFill>
                    <a:prstClr val="black"/>
                  </a:solidFill>
                  <a:effectLst/>
                  <a:uLnTx/>
                  <a:uFillTx/>
                  <a:latin typeface="Calibri" panose="020F0502020204030204"/>
                  <a:ea typeface="+mn-ea"/>
                  <a:cs typeface="+mn-cs"/>
                </a:rPr>
                <a:t>ýsledek</a:t>
              </a: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 výzkumu</a:t>
              </a:r>
            </a:p>
          </p:txBody>
        </p:sp>
      </p:grpSp>
      <p:grpSp>
        <p:nvGrpSpPr>
          <p:cNvPr id="101" name="Skupina 100">
            <a:extLst>
              <a:ext uri="{FF2B5EF4-FFF2-40B4-BE49-F238E27FC236}">
                <a16:creationId xmlns="" xmlns:a16="http://schemas.microsoft.com/office/drawing/2014/main" id="{C0F45F3F-461E-473B-8B44-8D619E45EBFF}"/>
              </a:ext>
            </a:extLst>
          </p:cNvPr>
          <p:cNvGrpSpPr/>
          <p:nvPr/>
        </p:nvGrpSpPr>
        <p:grpSpPr>
          <a:xfrm>
            <a:off x="4048787" y="2825834"/>
            <a:ext cx="1339392" cy="1224488"/>
            <a:chOff x="1066751" y="3045509"/>
            <a:chExt cx="1339392" cy="2265926"/>
          </a:xfrm>
        </p:grpSpPr>
        <p:sp>
          <p:nvSpPr>
            <p:cNvPr id="102" name="Obdélník 101">
              <a:extLst>
                <a:ext uri="{FF2B5EF4-FFF2-40B4-BE49-F238E27FC236}">
                  <a16:creationId xmlns="" xmlns:a16="http://schemas.microsoft.com/office/drawing/2014/main" id="{211542F4-0F3B-4621-A74F-E4549B338613}"/>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TextovéPole 102">
              <a:extLst>
                <a:ext uri="{FF2B5EF4-FFF2-40B4-BE49-F238E27FC236}">
                  <a16:creationId xmlns="" xmlns:a16="http://schemas.microsoft.com/office/drawing/2014/main" id="{8617CCA9-8A96-4D3C-B740-D689BE4B5966}"/>
                </a:ext>
              </a:extLst>
            </p:cNvPr>
            <p:cNvSpPr txBox="1"/>
            <p:nvPr/>
          </p:nvSpPr>
          <p:spPr>
            <a:xfrm>
              <a:off x="1066752" y="3324155"/>
              <a:ext cx="1339391" cy="17086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Vložení do databáze RIV</a:t>
              </a:r>
            </a:p>
          </p:txBody>
        </p:sp>
      </p:grpSp>
      <p:sp>
        <p:nvSpPr>
          <p:cNvPr id="104" name="Vývojový diagram: rozhodnutí 103">
            <a:extLst>
              <a:ext uri="{FF2B5EF4-FFF2-40B4-BE49-F238E27FC236}">
                <a16:creationId xmlns="" xmlns:a16="http://schemas.microsoft.com/office/drawing/2014/main" id="{40180B97-194C-41D6-A40B-70F94BFDCD07}"/>
              </a:ext>
            </a:extLst>
          </p:cNvPr>
          <p:cNvSpPr/>
          <p:nvPr/>
        </p:nvSpPr>
        <p:spPr>
          <a:xfrm>
            <a:off x="5874014" y="3122215"/>
            <a:ext cx="679508" cy="62817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05" name="Přímá spojnice se šipkou 104">
            <a:extLst>
              <a:ext uri="{FF2B5EF4-FFF2-40B4-BE49-F238E27FC236}">
                <a16:creationId xmlns="" xmlns:a16="http://schemas.microsoft.com/office/drawing/2014/main" id="{518BC64D-7B39-44F8-8D90-904E19FE00C5}"/>
              </a:ext>
            </a:extLst>
          </p:cNvPr>
          <p:cNvCxnSpPr>
            <a:cxnSpLocks/>
          </p:cNvCxnSpPr>
          <p:nvPr/>
        </p:nvCxnSpPr>
        <p:spPr>
          <a:xfrm>
            <a:off x="3649240" y="3438078"/>
            <a:ext cx="389360"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06" name="Přímá spojnice se šipkou 105">
            <a:extLst>
              <a:ext uri="{FF2B5EF4-FFF2-40B4-BE49-F238E27FC236}">
                <a16:creationId xmlns="" xmlns:a16="http://schemas.microsoft.com/office/drawing/2014/main" id="{D251F905-919C-45A5-B32C-04A798F103D6}"/>
              </a:ext>
            </a:extLst>
          </p:cNvPr>
          <p:cNvCxnSpPr>
            <a:cxnSpLocks/>
            <a:stCxn id="103" idx="3"/>
            <a:endCxn id="104" idx="1"/>
          </p:cNvCxnSpPr>
          <p:nvPr/>
        </p:nvCxnSpPr>
        <p:spPr>
          <a:xfrm flipV="1">
            <a:off x="5388179" y="3436300"/>
            <a:ext cx="485835" cy="177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07" name="TextovéPole 106">
            <a:extLst>
              <a:ext uri="{FF2B5EF4-FFF2-40B4-BE49-F238E27FC236}">
                <a16:creationId xmlns="" xmlns:a16="http://schemas.microsoft.com/office/drawing/2014/main" id="{CB9A949E-A9E2-4E7E-A9DE-6536EE2D24D9}"/>
              </a:ext>
            </a:extLst>
          </p:cNvPr>
          <p:cNvSpPr txBox="1"/>
          <p:nvPr/>
        </p:nvSpPr>
        <p:spPr>
          <a:xfrm>
            <a:off x="5641773" y="2577958"/>
            <a:ext cx="116205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Realizace</a:t>
            </a:r>
          </a:p>
        </p:txBody>
      </p:sp>
      <p:sp>
        <p:nvSpPr>
          <p:cNvPr id="108" name="TextovéPole 107">
            <a:extLst>
              <a:ext uri="{FF2B5EF4-FFF2-40B4-BE49-F238E27FC236}">
                <a16:creationId xmlns="" xmlns:a16="http://schemas.microsoft.com/office/drawing/2014/main" id="{258C7FB5-E277-497A-BAC9-BF3453BB55CF}"/>
              </a:ext>
            </a:extLst>
          </p:cNvPr>
          <p:cNvSpPr txBox="1"/>
          <p:nvPr/>
        </p:nvSpPr>
        <p:spPr>
          <a:xfrm>
            <a:off x="6476392" y="2976412"/>
            <a:ext cx="57036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Ano</a:t>
            </a:r>
          </a:p>
        </p:txBody>
      </p:sp>
      <p:sp>
        <p:nvSpPr>
          <p:cNvPr id="109" name="TextovéPole 108">
            <a:extLst>
              <a:ext uri="{FF2B5EF4-FFF2-40B4-BE49-F238E27FC236}">
                <a16:creationId xmlns="" xmlns:a16="http://schemas.microsoft.com/office/drawing/2014/main" id="{0B7005F9-B82D-44AC-9F03-5DD23CAFCBBC}"/>
              </a:ext>
            </a:extLst>
          </p:cNvPr>
          <p:cNvSpPr txBox="1"/>
          <p:nvPr/>
        </p:nvSpPr>
        <p:spPr>
          <a:xfrm>
            <a:off x="5724579" y="3740644"/>
            <a:ext cx="49250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Ne</a:t>
            </a:r>
          </a:p>
        </p:txBody>
      </p:sp>
      <p:cxnSp>
        <p:nvCxnSpPr>
          <p:cNvPr id="110" name="Přímá spojnice se šipkou 109">
            <a:extLst>
              <a:ext uri="{FF2B5EF4-FFF2-40B4-BE49-F238E27FC236}">
                <a16:creationId xmlns="" xmlns:a16="http://schemas.microsoft.com/office/drawing/2014/main" id="{13307A73-F60E-4D47-8798-142C57C622EB}"/>
              </a:ext>
            </a:extLst>
          </p:cNvPr>
          <p:cNvCxnSpPr>
            <a:cxnSpLocks/>
            <a:stCxn id="104" idx="3"/>
            <a:endCxn id="113" idx="1"/>
          </p:cNvCxnSpPr>
          <p:nvPr/>
        </p:nvCxnSpPr>
        <p:spPr>
          <a:xfrm>
            <a:off x="6553522" y="3436300"/>
            <a:ext cx="551954" cy="1777"/>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nvGrpSpPr>
          <p:cNvPr id="111" name="Skupina 110">
            <a:extLst>
              <a:ext uri="{FF2B5EF4-FFF2-40B4-BE49-F238E27FC236}">
                <a16:creationId xmlns="" xmlns:a16="http://schemas.microsoft.com/office/drawing/2014/main" id="{794968D0-E231-45FE-8BED-D289D7067FEF}"/>
              </a:ext>
            </a:extLst>
          </p:cNvPr>
          <p:cNvGrpSpPr/>
          <p:nvPr/>
        </p:nvGrpSpPr>
        <p:grpSpPr>
          <a:xfrm>
            <a:off x="7105475" y="2825834"/>
            <a:ext cx="1339392" cy="1224488"/>
            <a:chOff x="1066751" y="3045509"/>
            <a:chExt cx="1339392" cy="2265926"/>
          </a:xfrm>
        </p:grpSpPr>
        <p:sp>
          <p:nvSpPr>
            <p:cNvPr id="112" name="Obdélník 111">
              <a:extLst>
                <a:ext uri="{FF2B5EF4-FFF2-40B4-BE49-F238E27FC236}">
                  <a16:creationId xmlns="" xmlns:a16="http://schemas.microsoft.com/office/drawing/2014/main" id="{152F9BC2-8919-4A89-9611-B5A1ED5E6587}"/>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3" name="TextovéPole 112">
              <a:extLst>
                <a:ext uri="{FF2B5EF4-FFF2-40B4-BE49-F238E27FC236}">
                  <a16:creationId xmlns="" xmlns:a16="http://schemas.microsoft.com/office/drawing/2014/main" id="{C54843AB-A573-467A-9334-D93DDAD9B414}"/>
                </a:ext>
              </a:extLst>
            </p:cNvPr>
            <p:cNvSpPr txBox="1"/>
            <p:nvPr/>
          </p:nvSpPr>
          <p:spPr>
            <a:xfrm>
              <a:off x="1066752" y="3324155"/>
              <a:ext cx="1339391" cy="17086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Podpora realizace </a:t>
              </a:r>
              <a:b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v praxi</a:t>
              </a:r>
            </a:p>
          </p:txBody>
        </p:sp>
      </p:grpSp>
      <p:cxnSp>
        <p:nvCxnSpPr>
          <p:cNvPr id="114" name="Přímá spojnice se šipkou 113">
            <a:extLst>
              <a:ext uri="{FF2B5EF4-FFF2-40B4-BE49-F238E27FC236}">
                <a16:creationId xmlns="" xmlns:a16="http://schemas.microsoft.com/office/drawing/2014/main" id="{7C45D81B-31B4-41AB-B63F-78E1DB99CEA9}"/>
              </a:ext>
            </a:extLst>
          </p:cNvPr>
          <p:cNvCxnSpPr>
            <a:cxnSpLocks/>
            <a:endCxn id="115" idx="2"/>
          </p:cNvCxnSpPr>
          <p:nvPr/>
        </p:nvCxnSpPr>
        <p:spPr>
          <a:xfrm flipV="1">
            <a:off x="8458064" y="3447159"/>
            <a:ext cx="729414" cy="1139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15" name="Vývojový diagram: spojnice 114">
            <a:extLst>
              <a:ext uri="{FF2B5EF4-FFF2-40B4-BE49-F238E27FC236}">
                <a16:creationId xmlns="" xmlns:a16="http://schemas.microsoft.com/office/drawing/2014/main" id="{DD86F618-39B6-4104-9713-D76E1E691B2D}"/>
              </a:ext>
            </a:extLst>
          </p:cNvPr>
          <p:cNvSpPr/>
          <p:nvPr/>
        </p:nvSpPr>
        <p:spPr>
          <a:xfrm>
            <a:off x="9187478" y="3087159"/>
            <a:ext cx="720000" cy="720000"/>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chemeClr val="tx1"/>
                </a:solidFill>
              </a:rPr>
              <a:t>OK</a:t>
            </a:r>
          </a:p>
        </p:txBody>
      </p:sp>
      <p:grpSp>
        <p:nvGrpSpPr>
          <p:cNvPr id="116" name="Skupina 115">
            <a:extLst>
              <a:ext uri="{FF2B5EF4-FFF2-40B4-BE49-F238E27FC236}">
                <a16:creationId xmlns="" xmlns:a16="http://schemas.microsoft.com/office/drawing/2014/main" id="{487AA312-18F5-4C8A-8280-D8DACC62C56F}"/>
              </a:ext>
            </a:extLst>
          </p:cNvPr>
          <p:cNvGrpSpPr/>
          <p:nvPr/>
        </p:nvGrpSpPr>
        <p:grpSpPr>
          <a:xfrm>
            <a:off x="5538998" y="4237883"/>
            <a:ext cx="1339392" cy="1224488"/>
            <a:chOff x="1066751" y="3045509"/>
            <a:chExt cx="1339392" cy="2265926"/>
          </a:xfrm>
        </p:grpSpPr>
        <p:sp>
          <p:nvSpPr>
            <p:cNvPr id="117" name="Obdélník 116">
              <a:extLst>
                <a:ext uri="{FF2B5EF4-FFF2-40B4-BE49-F238E27FC236}">
                  <a16:creationId xmlns="" xmlns:a16="http://schemas.microsoft.com/office/drawing/2014/main" id="{38B1E8D3-8E78-4BB9-9576-0B43A65326A8}"/>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8" name="TextovéPole 117">
              <a:extLst>
                <a:ext uri="{FF2B5EF4-FFF2-40B4-BE49-F238E27FC236}">
                  <a16:creationId xmlns="" xmlns:a16="http://schemas.microsoft.com/office/drawing/2014/main" id="{649136E3-E6A1-47D0-9043-CA897DC4195D}"/>
                </a:ext>
              </a:extLst>
            </p:cNvPr>
            <p:cNvSpPr txBox="1"/>
            <p:nvPr/>
          </p:nvSpPr>
          <p:spPr>
            <a:xfrm>
              <a:off x="1066751" y="3516874"/>
              <a:ext cx="1339391" cy="11960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Hledání realizátora</a:t>
              </a:r>
            </a:p>
          </p:txBody>
        </p:sp>
      </p:grpSp>
      <p:cxnSp>
        <p:nvCxnSpPr>
          <p:cNvPr id="119" name="Přímá spojnice se šipkou 118">
            <a:extLst>
              <a:ext uri="{FF2B5EF4-FFF2-40B4-BE49-F238E27FC236}">
                <a16:creationId xmlns="" xmlns:a16="http://schemas.microsoft.com/office/drawing/2014/main" id="{BC59C725-B76F-4037-9F57-753464DA865F}"/>
              </a:ext>
            </a:extLst>
          </p:cNvPr>
          <p:cNvCxnSpPr>
            <a:cxnSpLocks/>
          </p:cNvCxnSpPr>
          <p:nvPr/>
        </p:nvCxnSpPr>
        <p:spPr>
          <a:xfrm flipH="1">
            <a:off x="6217083" y="3750385"/>
            <a:ext cx="5074" cy="48749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0" name="Vývojový diagram: rozhodnutí 119">
            <a:extLst>
              <a:ext uri="{FF2B5EF4-FFF2-40B4-BE49-F238E27FC236}">
                <a16:creationId xmlns="" xmlns:a16="http://schemas.microsoft.com/office/drawing/2014/main" id="{A79295EE-EC91-4018-9215-C68E8950E858}"/>
              </a:ext>
            </a:extLst>
          </p:cNvPr>
          <p:cNvSpPr/>
          <p:nvPr/>
        </p:nvSpPr>
        <p:spPr>
          <a:xfrm>
            <a:off x="7435417" y="4497764"/>
            <a:ext cx="679508" cy="62817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21" name="Přímá spojnice se šipkou 120">
            <a:extLst>
              <a:ext uri="{FF2B5EF4-FFF2-40B4-BE49-F238E27FC236}">
                <a16:creationId xmlns="" xmlns:a16="http://schemas.microsoft.com/office/drawing/2014/main" id="{0007486C-EB08-4223-9BB5-B01588A811C7}"/>
              </a:ext>
            </a:extLst>
          </p:cNvPr>
          <p:cNvCxnSpPr>
            <a:cxnSpLocks/>
            <a:stCxn id="118" idx="3"/>
            <a:endCxn id="120" idx="1"/>
          </p:cNvCxnSpPr>
          <p:nvPr/>
        </p:nvCxnSpPr>
        <p:spPr>
          <a:xfrm flipV="1">
            <a:off x="6878389" y="4811849"/>
            <a:ext cx="557028" cy="392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22" name="Přímá spojnice se šipkou 121">
            <a:extLst>
              <a:ext uri="{FF2B5EF4-FFF2-40B4-BE49-F238E27FC236}">
                <a16:creationId xmlns="" xmlns:a16="http://schemas.microsoft.com/office/drawing/2014/main" id="{88F6189D-7764-4423-A188-7D96D9279F69}"/>
              </a:ext>
            </a:extLst>
          </p:cNvPr>
          <p:cNvCxnSpPr>
            <a:cxnSpLocks/>
            <a:stCxn id="120" idx="0"/>
            <a:endCxn id="112" idx="2"/>
          </p:cNvCxnSpPr>
          <p:nvPr/>
        </p:nvCxnSpPr>
        <p:spPr>
          <a:xfrm flipV="1">
            <a:off x="7775171" y="4050322"/>
            <a:ext cx="0" cy="44744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23" name="TextovéPole 122">
            <a:extLst>
              <a:ext uri="{FF2B5EF4-FFF2-40B4-BE49-F238E27FC236}">
                <a16:creationId xmlns="" xmlns:a16="http://schemas.microsoft.com/office/drawing/2014/main" id="{9C6A6BC2-E718-4D32-8657-A1B7AAE2AAC3}"/>
              </a:ext>
            </a:extLst>
          </p:cNvPr>
          <p:cNvSpPr txBox="1"/>
          <p:nvPr/>
        </p:nvSpPr>
        <p:spPr>
          <a:xfrm>
            <a:off x="7217103" y="4140172"/>
            <a:ext cx="57036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Ano</a:t>
            </a:r>
          </a:p>
        </p:txBody>
      </p:sp>
      <p:sp>
        <p:nvSpPr>
          <p:cNvPr id="124" name="TextovéPole 123">
            <a:extLst>
              <a:ext uri="{FF2B5EF4-FFF2-40B4-BE49-F238E27FC236}">
                <a16:creationId xmlns="" xmlns:a16="http://schemas.microsoft.com/office/drawing/2014/main" id="{A25C1230-FA8B-431F-82EA-C93FD91DD581}"/>
              </a:ext>
            </a:extLst>
          </p:cNvPr>
          <p:cNvSpPr txBox="1"/>
          <p:nvPr/>
        </p:nvSpPr>
        <p:spPr>
          <a:xfrm>
            <a:off x="7983455" y="4883710"/>
            <a:ext cx="49250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b="0" i="0" u="none" strike="noStrike" kern="1200" cap="none" spc="0" normalizeH="0" baseline="0" noProof="0" dirty="0">
                <a:ln>
                  <a:noFill/>
                </a:ln>
                <a:solidFill>
                  <a:prstClr val="black"/>
                </a:solidFill>
                <a:effectLst/>
                <a:uLnTx/>
                <a:uFillTx/>
                <a:latin typeface="Calibri" panose="020F0502020204030204"/>
                <a:ea typeface="+mn-ea"/>
                <a:cs typeface="+mn-cs"/>
              </a:rPr>
              <a:t>Ne</a:t>
            </a:r>
          </a:p>
        </p:txBody>
      </p:sp>
      <p:cxnSp>
        <p:nvCxnSpPr>
          <p:cNvPr id="125" name="Přímá spojnice se šipkou 124">
            <a:extLst>
              <a:ext uri="{FF2B5EF4-FFF2-40B4-BE49-F238E27FC236}">
                <a16:creationId xmlns="" xmlns:a16="http://schemas.microsoft.com/office/drawing/2014/main" id="{AE7AB893-4417-40BE-8E16-9AF036FB567E}"/>
              </a:ext>
            </a:extLst>
          </p:cNvPr>
          <p:cNvCxnSpPr>
            <a:cxnSpLocks/>
          </p:cNvCxnSpPr>
          <p:nvPr/>
        </p:nvCxnSpPr>
        <p:spPr>
          <a:xfrm flipV="1">
            <a:off x="8097755" y="4811849"/>
            <a:ext cx="557028" cy="392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nvGrpSpPr>
          <p:cNvPr id="126" name="Skupina 125">
            <a:extLst>
              <a:ext uri="{FF2B5EF4-FFF2-40B4-BE49-F238E27FC236}">
                <a16:creationId xmlns="" xmlns:a16="http://schemas.microsoft.com/office/drawing/2014/main" id="{A92A32F8-F4C7-4B60-A3E2-3A6ACDCE5770}"/>
              </a:ext>
            </a:extLst>
          </p:cNvPr>
          <p:cNvGrpSpPr/>
          <p:nvPr/>
        </p:nvGrpSpPr>
        <p:grpSpPr>
          <a:xfrm>
            <a:off x="8671952" y="4157236"/>
            <a:ext cx="1339392" cy="1323439"/>
            <a:chOff x="1066751" y="2967104"/>
            <a:chExt cx="1339392" cy="2449036"/>
          </a:xfrm>
        </p:grpSpPr>
        <p:sp>
          <p:nvSpPr>
            <p:cNvPr id="127" name="Obdélník 126">
              <a:extLst>
                <a:ext uri="{FF2B5EF4-FFF2-40B4-BE49-F238E27FC236}">
                  <a16:creationId xmlns="" xmlns:a16="http://schemas.microsoft.com/office/drawing/2014/main" id="{36C5CDF0-B340-4F43-B95C-1115ABDD7914}"/>
                </a:ext>
              </a:extLst>
            </p:cNvPr>
            <p:cNvSpPr/>
            <p:nvPr/>
          </p:nvSpPr>
          <p:spPr>
            <a:xfrm>
              <a:off x="1066751" y="30455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8" name="TextovéPole 127">
              <a:extLst>
                <a:ext uri="{FF2B5EF4-FFF2-40B4-BE49-F238E27FC236}">
                  <a16:creationId xmlns="" xmlns:a16="http://schemas.microsoft.com/office/drawing/2014/main" id="{C4EE09EC-D878-4343-9CF5-0FF97DF2D05B}"/>
                </a:ext>
              </a:extLst>
            </p:cNvPr>
            <p:cNvSpPr txBox="1"/>
            <p:nvPr/>
          </p:nvSpPr>
          <p:spPr>
            <a:xfrm>
              <a:off x="1066752" y="2967104"/>
              <a:ext cx="1339391" cy="244903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a:ln>
                    <a:noFill/>
                  </a:ln>
                  <a:solidFill>
                    <a:prstClr val="black"/>
                  </a:solidFill>
                  <a:effectLst/>
                  <a:uLnTx/>
                  <a:uFillTx/>
                  <a:latin typeface="Calibri" panose="020F0502020204030204"/>
                  <a:ea typeface="+mn-ea"/>
                  <a:cs typeface="+mn-cs"/>
                </a:rPr>
                <a:t>Výsledek zařazen do databáze k budoucímu uplatnění</a:t>
              </a:r>
            </a:p>
          </p:txBody>
        </p:sp>
      </p:grpSp>
      <p:cxnSp>
        <p:nvCxnSpPr>
          <p:cNvPr id="15" name="Přímá spojnice se šipkou 14"/>
          <p:cNvCxnSpPr/>
          <p:nvPr/>
        </p:nvCxnSpPr>
        <p:spPr>
          <a:xfrm flipH="1">
            <a:off x="6208693" y="5830752"/>
            <a:ext cx="313295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Přímá spojnice se šipkou 16"/>
          <p:cNvCxnSpPr>
            <a:endCxn id="117" idx="2"/>
          </p:cNvCxnSpPr>
          <p:nvPr/>
        </p:nvCxnSpPr>
        <p:spPr>
          <a:xfrm flipH="1" flipV="1">
            <a:off x="6208694" y="5462371"/>
            <a:ext cx="8389" cy="37645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Přímá spojnice se šipkou 20"/>
          <p:cNvCxnSpPr>
            <a:stCxn id="128" idx="2"/>
          </p:cNvCxnSpPr>
          <p:nvPr/>
        </p:nvCxnSpPr>
        <p:spPr>
          <a:xfrm flipH="1">
            <a:off x="9341648" y="5480675"/>
            <a:ext cx="1" cy="3500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2" name="TextovéPole 21"/>
          <p:cNvSpPr txBox="1"/>
          <p:nvPr/>
        </p:nvSpPr>
        <p:spPr>
          <a:xfrm>
            <a:off x="7217103" y="5512510"/>
            <a:ext cx="1873479" cy="338554"/>
          </a:xfrm>
          <a:prstGeom prst="rect">
            <a:avLst/>
          </a:prstGeom>
          <a:noFill/>
        </p:spPr>
        <p:txBody>
          <a:bodyPr wrap="square" rtlCol="0">
            <a:spAutoFit/>
          </a:bodyPr>
          <a:lstStyle/>
          <a:p>
            <a:r>
              <a:rPr lang="cs-CZ" sz="1600" dirty="0" smtClean="0"/>
              <a:t>Průběžně</a:t>
            </a:r>
            <a:endParaRPr lang="cs-CZ" sz="1600" dirty="0"/>
          </a:p>
        </p:txBody>
      </p:sp>
    </p:spTree>
    <p:extLst>
      <p:ext uri="{BB962C8B-B14F-4D97-AF65-F5344CB8AC3E}">
        <p14:creationId xmlns:p14="http://schemas.microsoft.com/office/powerpoint/2010/main" val="830508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13</a:t>
            </a:fld>
            <a:endParaRPr lang="cs-CZ">
              <a:solidFill>
                <a:prstClr val="black">
                  <a:tint val="75000"/>
                </a:prstClr>
              </a:solidFill>
            </a:endParaRPr>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6" y="138913"/>
            <a:ext cx="10097494" cy="703060"/>
          </a:xfrm>
          <a:prstGeom prst="rect">
            <a:avLst/>
          </a:prstGeom>
        </p:spPr>
      </p:pic>
      <p:graphicFrame>
        <p:nvGraphicFramePr>
          <p:cNvPr id="6" name="Tabulka 5"/>
          <p:cNvGraphicFramePr>
            <a:graphicFrameLocks noGrp="1"/>
          </p:cNvGraphicFramePr>
          <p:nvPr>
            <p:extLst>
              <p:ext uri="{D42A27DB-BD31-4B8C-83A1-F6EECF244321}">
                <p14:modId xmlns:p14="http://schemas.microsoft.com/office/powerpoint/2010/main" val="3839241554"/>
              </p:ext>
            </p:extLst>
          </p:nvPr>
        </p:nvGraphicFramePr>
        <p:xfrm>
          <a:off x="1229146" y="1749256"/>
          <a:ext cx="9990155" cy="4789656"/>
        </p:xfrm>
        <a:graphic>
          <a:graphicData uri="http://schemas.openxmlformats.org/drawingml/2006/table">
            <a:tbl>
              <a:tblPr/>
              <a:tblGrid>
                <a:gridCol w="274557">
                  <a:extLst>
                    <a:ext uri="{9D8B030D-6E8A-4147-A177-3AD203B41FA5}">
                      <a16:colId xmlns="" xmlns:a16="http://schemas.microsoft.com/office/drawing/2014/main" val="3903568250"/>
                    </a:ext>
                  </a:extLst>
                </a:gridCol>
                <a:gridCol w="811193">
                  <a:extLst>
                    <a:ext uri="{9D8B030D-6E8A-4147-A177-3AD203B41FA5}">
                      <a16:colId xmlns="" xmlns:a16="http://schemas.microsoft.com/office/drawing/2014/main" val="1799705063"/>
                    </a:ext>
                  </a:extLst>
                </a:gridCol>
                <a:gridCol w="723834">
                  <a:extLst>
                    <a:ext uri="{9D8B030D-6E8A-4147-A177-3AD203B41FA5}">
                      <a16:colId xmlns="" xmlns:a16="http://schemas.microsoft.com/office/drawing/2014/main" val="2460023633"/>
                    </a:ext>
                  </a:extLst>
                </a:gridCol>
                <a:gridCol w="3169894">
                  <a:extLst>
                    <a:ext uri="{9D8B030D-6E8A-4147-A177-3AD203B41FA5}">
                      <a16:colId xmlns="" xmlns:a16="http://schemas.microsoft.com/office/drawing/2014/main" val="3638255292"/>
                    </a:ext>
                  </a:extLst>
                </a:gridCol>
                <a:gridCol w="365037">
                  <a:extLst>
                    <a:ext uri="{9D8B030D-6E8A-4147-A177-3AD203B41FA5}">
                      <a16:colId xmlns="" xmlns:a16="http://schemas.microsoft.com/office/drawing/2014/main" val="1974125212"/>
                    </a:ext>
                  </a:extLst>
                </a:gridCol>
                <a:gridCol w="748794">
                  <a:extLst>
                    <a:ext uri="{9D8B030D-6E8A-4147-A177-3AD203B41FA5}">
                      <a16:colId xmlns="" xmlns:a16="http://schemas.microsoft.com/office/drawing/2014/main" val="1855378284"/>
                    </a:ext>
                  </a:extLst>
                </a:gridCol>
                <a:gridCol w="589675">
                  <a:extLst>
                    <a:ext uri="{9D8B030D-6E8A-4147-A177-3AD203B41FA5}">
                      <a16:colId xmlns="" xmlns:a16="http://schemas.microsoft.com/office/drawing/2014/main" val="3465396813"/>
                    </a:ext>
                  </a:extLst>
                </a:gridCol>
                <a:gridCol w="773753">
                  <a:extLst>
                    <a:ext uri="{9D8B030D-6E8A-4147-A177-3AD203B41FA5}">
                      <a16:colId xmlns="" xmlns:a16="http://schemas.microsoft.com/office/drawing/2014/main" val="2240863006"/>
                    </a:ext>
                  </a:extLst>
                </a:gridCol>
                <a:gridCol w="636474">
                  <a:extLst>
                    <a:ext uri="{9D8B030D-6E8A-4147-A177-3AD203B41FA5}">
                      <a16:colId xmlns="" xmlns:a16="http://schemas.microsoft.com/office/drawing/2014/main" val="2727737586"/>
                    </a:ext>
                  </a:extLst>
                </a:gridCol>
                <a:gridCol w="661435">
                  <a:extLst>
                    <a:ext uri="{9D8B030D-6E8A-4147-A177-3AD203B41FA5}">
                      <a16:colId xmlns="" xmlns:a16="http://schemas.microsoft.com/office/drawing/2014/main" val="1970139613"/>
                    </a:ext>
                  </a:extLst>
                </a:gridCol>
                <a:gridCol w="636474">
                  <a:extLst>
                    <a:ext uri="{9D8B030D-6E8A-4147-A177-3AD203B41FA5}">
                      <a16:colId xmlns="" xmlns:a16="http://schemas.microsoft.com/office/drawing/2014/main" val="2890996964"/>
                    </a:ext>
                  </a:extLst>
                </a:gridCol>
                <a:gridCol w="599035">
                  <a:extLst>
                    <a:ext uri="{9D8B030D-6E8A-4147-A177-3AD203B41FA5}">
                      <a16:colId xmlns="" xmlns:a16="http://schemas.microsoft.com/office/drawing/2014/main" val="2299160371"/>
                    </a:ext>
                  </a:extLst>
                </a:gridCol>
              </a:tblGrid>
              <a:tr h="168584">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2342805003"/>
                  </a:ext>
                </a:extLst>
              </a:tr>
              <a:tr h="590044">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gridSpan="4">
                  <a:txBody>
                    <a:bodyPr/>
                    <a:lstStyle/>
                    <a:p>
                      <a:pPr algn="ctr" fontAlgn="ctr"/>
                      <a:r>
                        <a:rPr lang="cs-CZ" sz="1400" b="1" i="0" u="none" strike="noStrike" dirty="0">
                          <a:solidFill>
                            <a:srgbClr val="000000"/>
                          </a:solidFill>
                          <a:effectLst/>
                          <a:latin typeface="Arial" panose="020B0604020202020204" pitchFamily="34" charset="0"/>
                        </a:rPr>
                        <a:t>Potencionální příčiny nízkého hodnocení aplikovaného výzkumu</a:t>
                      </a:r>
                    </a:p>
                  </a:txBody>
                  <a:tcPr marL="9366" marR="9366" marT="936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ctr"/>
                      <a:r>
                        <a:rPr lang="cs-CZ" sz="1100" b="1" i="0" u="none" strike="noStrike">
                          <a:solidFill>
                            <a:srgbClr val="000000"/>
                          </a:solidFill>
                          <a:effectLst/>
                          <a:latin typeface="Arial" panose="020B0604020202020204" pitchFamily="34" charset="0"/>
                        </a:rPr>
                        <a:t>Podíl dané příčiny (%)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1200" b="1" i="0" u="none" strike="noStrike">
                          <a:solidFill>
                            <a:srgbClr val="000000"/>
                          </a:solidFill>
                          <a:effectLst/>
                          <a:latin typeface="Arial" panose="020B0604020202020204" pitchFamily="34" charset="0"/>
                        </a:rPr>
                        <a:t>Priorita 1-9</a:t>
                      </a:r>
                      <a:br>
                        <a:rPr lang="cs-CZ" sz="1200" b="1" i="0" u="none" strike="noStrike">
                          <a:solidFill>
                            <a:srgbClr val="000000"/>
                          </a:solidFill>
                          <a:effectLst/>
                          <a:latin typeface="Arial" panose="020B0604020202020204" pitchFamily="34" charset="0"/>
                        </a:rPr>
                      </a:br>
                      <a:r>
                        <a:rPr lang="cs-CZ" sz="1200" b="1" i="0" u="none" strike="noStrike">
                          <a:solidFill>
                            <a:srgbClr val="000000"/>
                          </a:solidFill>
                          <a:effectLst/>
                          <a:latin typeface="Arial" panose="020B0604020202020204" pitchFamily="34" charset="0"/>
                        </a:rPr>
                        <a:t>9 = max</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Odpovědný člen</a:t>
                      </a:r>
                    </a:p>
                  </a:txBody>
                  <a:tcPr marL="9366" marR="9366" marT="9366"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635498759"/>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A0</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Předpoklady pro úspěšnou implementaci Metodiky M17+.</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endParaRPr lang="cs-CZ" sz="1200" b="0" i="0" u="none" strike="noStrike">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cs-CZ" sz="1000" b="0" i="0" u="none" strike="noStrike" dirty="0">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Valášek</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FF33"/>
                    </a:solid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2951053038"/>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A1</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Málo kritérií (položek) pro hodnocení aplikovaného výzkumu.</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2,6</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err="1">
                          <a:solidFill>
                            <a:srgbClr val="000000"/>
                          </a:solidFill>
                          <a:effectLst/>
                          <a:latin typeface="Arial" panose="020B0604020202020204" pitchFamily="34" charset="0"/>
                        </a:rPr>
                        <a:t>Munich</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Valášek</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3572039335"/>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A2</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Přísná kritéria pro uplatnění výsledků aplikovaného výzkumu.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3,4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r>
                        <a:rPr lang="cs-CZ" sz="1000" b="0" i="0" u="none" strike="noStrike" dirty="0" err="1">
                          <a:solidFill>
                            <a:srgbClr val="000000"/>
                          </a:solidFill>
                          <a:effectLst/>
                          <a:latin typeface="Arial" panose="020B0604020202020204" pitchFamily="34" charset="0"/>
                        </a:rPr>
                        <a:t>Psutka</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401961908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A3</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400" b="0" i="0" u="none" strike="noStrike" dirty="0">
                          <a:solidFill>
                            <a:srgbClr val="000000"/>
                          </a:solidFill>
                          <a:effectLst/>
                          <a:latin typeface="Arial" panose="020B0604020202020204" pitchFamily="34" charset="0"/>
                        </a:rPr>
                        <a:t>Nízká úroveň výsledků aplikací</a:t>
                      </a:r>
                      <a:r>
                        <a:rPr lang="cs-CZ" sz="1200" b="0" i="0" u="none" strike="noStrike" dirty="0">
                          <a:solidFill>
                            <a:srgbClr val="000000"/>
                          </a:solidFill>
                          <a:effectLst/>
                          <a:latin typeface="Arial" panose="020B0604020202020204" pitchFamily="34" charset="0"/>
                        </a:rPr>
                        <a:t>.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7,4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000" b="0" i="0" u="none" strike="noStrike" dirty="0" err="1">
                          <a:solidFill>
                            <a:srgbClr val="000000"/>
                          </a:solidFill>
                          <a:effectLst/>
                          <a:latin typeface="Arial" panose="020B0604020202020204" pitchFamily="34" charset="0"/>
                        </a:rPr>
                        <a:t>Buechler</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Kašpar</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1500718888"/>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A4</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Nekvalitně zpracovaná dokumentace pro uplatnění výsledku aplikovaného výzkumu.</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6,0</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cs-CZ" sz="1000" b="0" i="0" u="none" strike="noStrike" dirty="0">
                          <a:solidFill>
                            <a:srgbClr val="000000"/>
                          </a:solidFill>
                          <a:effectLst/>
                          <a:latin typeface="Arial" panose="020B0604020202020204" pitchFamily="34" charset="0"/>
                        </a:rPr>
                        <a:t>Müllerova</a:t>
                      </a:r>
                    </a:p>
                    <a:p>
                      <a:pPr marL="0" marR="0" lvl="0" indent="0" algn="ctr" defTabSz="914400" rtl="0" eaLnBrk="1" fontAlgn="b" latinLnBrk="0" hangingPunct="1">
                        <a:lnSpc>
                          <a:spcPct val="100000"/>
                        </a:lnSpc>
                        <a:spcBef>
                          <a:spcPts val="0"/>
                        </a:spcBef>
                        <a:spcAft>
                          <a:spcPts val="0"/>
                        </a:spcAft>
                        <a:buClrTx/>
                        <a:buSzTx/>
                        <a:buFontTx/>
                        <a:buNone/>
                        <a:tabLst/>
                        <a:defRPr/>
                      </a:pPr>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err="1">
                          <a:solidFill>
                            <a:srgbClr val="000000"/>
                          </a:solidFill>
                          <a:effectLst/>
                          <a:latin typeface="Arial" panose="020B0604020202020204" pitchFamily="34" charset="0"/>
                        </a:rPr>
                        <a:t>Volšičková</a:t>
                      </a:r>
                      <a:endParaRPr lang="cs-CZ" sz="1000" b="0" i="0" u="none" strike="noStrike" dirty="0">
                        <a:solidFill>
                          <a:srgbClr val="000000"/>
                        </a:solidFill>
                        <a:effectLst/>
                        <a:latin typeface="Arial" panose="020B0604020202020204" pitchFamily="34" charset="0"/>
                      </a:endParaRP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cs-CZ" sz="1000" b="0" i="0" u="none" strike="noStrike" dirty="0">
                          <a:solidFill>
                            <a:srgbClr val="000000"/>
                          </a:solidFill>
                          <a:effectLst/>
                          <a:latin typeface="Arial" panose="020B0604020202020204" pitchFamily="34" charset="0"/>
                        </a:rPr>
                        <a:t>Štěpánek</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88807135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A5</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400" b="0" i="0" u="none" strike="noStrike" dirty="0">
                          <a:solidFill>
                            <a:srgbClr val="000000"/>
                          </a:solidFill>
                          <a:effectLst/>
                          <a:latin typeface="Arial" panose="020B0604020202020204" pitchFamily="34" charset="0"/>
                        </a:rPr>
                        <a:t>Nepřesný hodnotící proces.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3,1</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Vácha</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err="1">
                          <a:solidFill>
                            <a:srgbClr val="000000"/>
                          </a:solidFill>
                          <a:effectLst/>
                          <a:latin typeface="Arial" panose="020B0604020202020204" pitchFamily="34" charset="0"/>
                        </a:rPr>
                        <a:t>Psutka</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Kraus</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1017235120"/>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A6</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Nedostatečné uplatnění doporučení z M17+ pro výsledné hodnocení poskytovatelem.</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2,4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Očko</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Doleček</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Konvalinka</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437794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A7</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Nízký potenciál aplikovatelnosti výsledku (nízká vazba aplikovaného výzkumu na potřeby uživatelů)</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cs-CZ" sz="1000" b="0" i="0" u="none" strike="noStrike" dirty="0" err="1">
                          <a:solidFill>
                            <a:srgbClr val="000000"/>
                          </a:solidFill>
                          <a:effectLst/>
                          <a:latin typeface="Arial" panose="020B0604020202020204" pitchFamily="34" charset="0"/>
                        </a:rPr>
                        <a:t>Hain</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Kraus</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cs-CZ"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(Rýdl)</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738100412"/>
                  </a:ext>
                </a:extLst>
              </a:tr>
              <a:tr h="262242">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w="25400" cap="flat" cmpd="dbl"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3">
                  <a:txBody>
                    <a:bodyPr/>
                    <a:lstStyle/>
                    <a:p>
                      <a:pPr algn="ctr" fontAlgn="b"/>
                      <a:r>
                        <a:rPr lang="cs-CZ" sz="1200" b="0" i="0" u="none" strike="noStrike">
                          <a:solidFill>
                            <a:srgbClr val="000000"/>
                          </a:solidFill>
                          <a:effectLst/>
                          <a:latin typeface="Arial" panose="020B0604020202020204" pitchFamily="34" charset="0"/>
                        </a:rPr>
                        <a:t> </a:t>
                      </a:r>
                    </a:p>
                  </a:txBody>
                  <a:tcPr marL="9366" marR="9366" marT="936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641936277"/>
                  </a:ext>
                </a:extLst>
              </a:tr>
              <a:tr h="262242">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1"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1"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1564939876"/>
                  </a:ext>
                </a:extLst>
              </a:tr>
            </a:tbl>
          </a:graphicData>
        </a:graphic>
      </p:graphicFrame>
      <p:sp>
        <p:nvSpPr>
          <p:cNvPr id="7" name="TextovéPole 6"/>
          <p:cNvSpPr txBox="1"/>
          <p:nvPr/>
        </p:nvSpPr>
        <p:spPr>
          <a:xfrm>
            <a:off x="1376127" y="858858"/>
            <a:ext cx="9107786" cy="830997"/>
          </a:xfrm>
          <a:prstGeom prst="rect">
            <a:avLst/>
          </a:prstGeom>
          <a:noFill/>
        </p:spPr>
        <p:txBody>
          <a:bodyPr wrap="square" rtlCol="0">
            <a:spAutoFit/>
          </a:bodyPr>
          <a:lstStyle/>
          <a:p>
            <a:pPr algn="ctr"/>
            <a:r>
              <a:rPr lang="cs-CZ" sz="2400" b="1" dirty="0">
                <a:solidFill>
                  <a:prstClr val="black"/>
                </a:solidFill>
              </a:rPr>
              <a:t>Přiřazení odpovědnosti jednotlivým členům pracovní skupiny </a:t>
            </a:r>
          </a:p>
          <a:p>
            <a:pPr algn="ctr"/>
            <a:r>
              <a:rPr lang="cs-CZ" sz="2400" b="1" dirty="0">
                <a:solidFill>
                  <a:prstClr val="black"/>
                </a:solidFill>
              </a:rPr>
              <a:t>(stav od 27.10.2020, dosud platný).</a:t>
            </a:r>
          </a:p>
        </p:txBody>
      </p:sp>
    </p:spTree>
    <p:extLst>
      <p:ext uri="{BB962C8B-B14F-4D97-AF65-F5344CB8AC3E}">
        <p14:creationId xmlns:p14="http://schemas.microsoft.com/office/powerpoint/2010/main" val="498623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14</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graphicFrame>
        <p:nvGraphicFramePr>
          <p:cNvPr id="6" name="Tabulka 5"/>
          <p:cNvGraphicFramePr>
            <a:graphicFrameLocks noGrp="1"/>
          </p:cNvGraphicFramePr>
          <p:nvPr>
            <p:extLst>
              <p:ext uri="{D42A27DB-BD31-4B8C-83A1-F6EECF244321}">
                <p14:modId xmlns:p14="http://schemas.microsoft.com/office/powerpoint/2010/main" val="287980294"/>
              </p:ext>
            </p:extLst>
          </p:nvPr>
        </p:nvGraphicFramePr>
        <p:xfrm>
          <a:off x="775500" y="967976"/>
          <a:ext cx="9961628" cy="5492068"/>
        </p:xfrm>
        <a:graphic>
          <a:graphicData uri="http://schemas.openxmlformats.org/drawingml/2006/table">
            <a:tbl>
              <a:tblPr/>
              <a:tblGrid>
                <a:gridCol w="272499">
                  <a:extLst>
                    <a:ext uri="{9D8B030D-6E8A-4147-A177-3AD203B41FA5}">
                      <a16:colId xmlns="" xmlns:a16="http://schemas.microsoft.com/office/drawing/2014/main" val="20000"/>
                    </a:ext>
                  </a:extLst>
                </a:gridCol>
                <a:gridCol w="4596947">
                  <a:extLst>
                    <a:ext uri="{9D8B030D-6E8A-4147-A177-3AD203B41FA5}">
                      <a16:colId xmlns="" xmlns:a16="http://schemas.microsoft.com/office/drawing/2014/main" val="20001"/>
                    </a:ext>
                  </a:extLst>
                </a:gridCol>
                <a:gridCol w="473913">
                  <a:extLst>
                    <a:ext uri="{9D8B030D-6E8A-4147-A177-3AD203B41FA5}">
                      <a16:colId xmlns="" xmlns:a16="http://schemas.microsoft.com/office/drawing/2014/main" val="20002"/>
                    </a:ext>
                  </a:extLst>
                </a:gridCol>
                <a:gridCol w="348325">
                  <a:extLst>
                    <a:ext uri="{9D8B030D-6E8A-4147-A177-3AD203B41FA5}">
                      <a16:colId xmlns="" xmlns:a16="http://schemas.microsoft.com/office/drawing/2014/main" val="20003"/>
                    </a:ext>
                  </a:extLst>
                </a:gridCol>
                <a:gridCol w="348325">
                  <a:extLst>
                    <a:ext uri="{9D8B030D-6E8A-4147-A177-3AD203B41FA5}">
                      <a16:colId xmlns="" xmlns:a16="http://schemas.microsoft.com/office/drawing/2014/main" val="20004"/>
                    </a:ext>
                  </a:extLst>
                </a:gridCol>
                <a:gridCol w="348325">
                  <a:extLst>
                    <a:ext uri="{9D8B030D-6E8A-4147-A177-3AD203B41FA5}">
                      <a16:colId xmlns="" xmlns:a16="http://schemas.microsoft.com/office/drawing/2014/main" val="20005"/>
                    </a:ext>
                  </a:extLst>
                </a:gridCol>
                <a:gridCol w="348325">
                  <a:extLst>
                    <a:ext uri="{9D8B030D-6E8A-4147-A177-3AD203B41FA5}">
                      <a16:colId xmlns="" xmlns:a16="http://schemas.microsoft.com/office/drawing/2014/main" val="20006"/>
                    </a:ext>
                  </a:extLst>
                </a:gridCol>
                <a:gridCol w="348325">
                  <a:extLst>
                    <a:ext uri="{9D8B030D-6E8A-4147-A177-3AD203B41FA5}">
                      <a16:colId xmlns="" xmlns:a16="http://schemas.microsoft.com/office/drawing/2014/main" val="20007"/>
                    </a:ext>
                  </a:extLst>
                </a:gridCol>
                <a:gridCol w="348325">
                  <a:extLst>
                    <a:ext uri="{9D8B030D-6E8A-4147-A177-3AD203B41FA5}">
                      <a16:colId xmlns="" xmlns:a16="http://schemas.microsoft.com/office/drawing/2014/main" val="20008"/>
                    </a:ext>
                  </a:extLst>
                </a:gridCol>
                <a:gridCol w="348325">
                  <a:extLst>
                    <a:ext uri="{9D8B030D-6E8A-4147-A177-3AD203B41FA5}">
                      <a16:colId xmlns="" xmlns:a16="http://schemas.microsoft.com/office/drawing/2014/main" val="20009"/>
                    </a:ext>
                  </a:extLst>
                </a:gridCol>
                <a:gridCol w="348325">
                  <a:extLst>
                    <a:ext uri="{9D8B030D-6E8A-4147-A177-3AD203B41FA5}">
                      <a16:colId xmlns="" xmlns:a16="http://schemas.microsoft.com/office/drawing/2014/main" val="20010"/>
                    </a:ext>
                  </a:extLst>
                </a:gridCol>
                <a:gridCol w="348325">
                  <a:extLst>
                    <a:ext uri="{9D8B030D-6E8A-4147-A177-3AD203B41FA5}">
                      <a16:colId xmlns="" xmlns:a16="http://schemas.microsoft.com/office/drawing/2014/main" val="20011"/>
                    </a:ext>
                  </a:extLst>
                </a:gridCol>
                <a:gridCol w="348325">
                  <a:extLst>
                    <a:ext uri="{9D8B030D-6E8A-4147-A177-3AD203B41FA5}">
                      <a16:colId xmlns="" xmlns:a16="http://schemas.microsoft.com/office/drawing/2014/main" val="20012"/>
                    </a:ext>
                  </a:extLst>
                </a:gridCol>
                <a:gridCol w="348325">
                  <a:extLst>
                    <a:ext uri="{9D8B030D-6E8A-4147-A177-3AD203B41FA5}">
                      <a16:colId xmlns="" xmlns:a16="http://schemas.microsoft.com/office/drawing/2014/main" val="20013"/>
                    </a:ext>
                  </a:extLst>
                </a:gridCol>
                <a:gridCol w="348325">
                  <a:extLst>
                    <a:ext uri="{9D8B030D-6E8A-4147-A177-3AD203B41FA5}">
                      <a16:colId xmlns="" xmlns:a16="http://schemas.microsoft.com/office/drawing/2014/main" val="20014"/>
                    </a:ext>
                  </a:extLst>
                </a:gridCol>
                <a:gridCol w="438369">
                  <a:extLst>
                    <a:ext uri="{9D8B030D-6E8A-4147-A177-3AD203B41FA5}">
                      <a16:colId xmlns="" xmlns:a16="http://schemas.microsoft.com/office/drawing/2014/main" val="20015"/>
                    </a:ext>
                  </a:extLst>
                </a:gridCol>
              </a:tblGrid>
              <a:tr h="403339">
                <a:tc>
                  <a:txBody>
                    <a:bodyPr/>
                    <a:lstStyle/>
                    <a:p>
                      <a:pPr algn="l" fontAlgn="b"/>
                      <a:endParaRPr lang="cs-CZ" sz="700" b="0" i="0" u="none" strike="noStrike" dirty="0">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r>
                        <a:rPr lang="cs-CZ" sz="2000" b="1" i="0" u="none" strike="noStrike" dirty="0">
                          <a:solidFill>
                            <a:srgbClr val="000000"/>
                          </a:solidFill>
                          <a:effectLst/>
                          <a:latin typeface="Arial" panose="020B0604020202020204" pitchFamily="34" charset="0"/>
                        </a:rPr>
                        <a:t>Termínový plán v2 </a:t>
                      </a:r>
                      <a:r>
                        <a:rPr lang="cs-CZ" sz="800" b="0" i="0" u="none" strike="noStrike" dirty="0">
                          <a:solidFill>
                            <a:srgbClr val="000000"/>
                          </a:solidFill>
                          <a:effectLst/>
                          <a:latin typeface="Arial" panose="020B0604020202020204" pitchFamily="34" charset="0"/>
                        </a:rPr>
                        <a:t>(stav k 25.10.2020)</a:t>
                      </a:r>
                      <a:endParaRPr lang="cs-CZ" sz="1200" b="1" i="0" u="none" strike="noStrike" dirty="0">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gridSpan="12">
                  <a:txBody>
                    <a:bodyPr/>
                    <a:lstStyle/>
                    <a:p>
                      <a:pPr algn="l" fontAlgn="b"/>
                      <a:r>
                        <a:rPr lang="cs-CZ" sz="1000" b="1" i="0" u="none" strike="noStrike">
                          <a:solidFill>
                            <a:srgbClr val="000000"/>
                          </a:solidFill>
                          <a:effectLst/>
                          <a:latin typeface="Arial" panose="020B0604020202020204" pitchFamily="34" charset="0"/>
                        </a:rPr>
                        <a:t>Pracovní skupina KHV pro hodnocení aplikovaného výzkumu.</a:t>
                      </a:r>
                    </a:p>
                  </a:txBody>
                  <a:tcPr marL="5673" marR="5673" marT="5673" marB="0" anchor="b">
                    <a:lnL>
                      <a:noFill/>
                    </a:lnL>
                    <a:lnR>
                      <a:noFill/>
                    </a:lnR>
                    <a:lnT>
                      <a:noFill/>
                    </a:lnT>
                    <a:lnB>
                      <a:noFill/>
                    </a:lnB>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extLst>
                  <a:ext uri="{0D108BD9-81ED-4DB2-BD59-A6C34878D82A}">
                    <a16:rowId xmlns="" xmlns:a16="http://schemas.microsoft.com/office/drawing/2014/main" val="10000"/>
                  </a:ext>
                </a:extLst>
              </a:tr>
              <a:tr h="155674">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dirty="0">
                        <a:solidFill>
                          <a:srgbClr val="000000"/>
                        </a:solidFill>
                        <a:effectLst/>
                        <a:latin typeface="Arial" panose="020B0604020202020204" pitchFamily="34" charset="0"/>
                      </a:endParaRPr>
                    </a:p>
                  </a:txBody>
                  <a:tcPr marL="5673" marR="5673" marT="5673" marB="0" anchor="b">
                    <a:lnL>
                      <a:noFill/>
                    </a:lnL>
                    <a:lnR>
                      <a:noFill/>
                    </a:lnR>
                    <a:lnT>
                      <a:noFill/>
                    </a:lnT>
                    <a:lnB>
                      <a:noFill/>
                    </a:lnB>
                  </a:tcPr>
                </a:tc>
                <a:extLst>
                  <a:ext uri="{0D108BD9-81ED-4DB2-BD59-A6C34878D82A}">
                    <a16:rowId xmlns="" xmlns:a16="http://schemas.microsoft.com/office/drawing/2014/main" val="10001"/>
                  </a:ext>
                </a:extLst>
              </a:tr>
              <a:tr h="155674">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extLst>
                  <a:ext uri="{0D108BD9-81ED-4DB2-BD59-A6C34878D82A}">
                    <a16:rowId xmlns="" xmlns:a16="http://schemas.microsoft.com/office/drawing/2014/main" val="10002"/>
                  </a:ext>
                </a:extLst>
              </a:tr>
              <a:tr h="162750">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l" fontAlgn="b"/>
                      <a:r>
                        <a:rPr lang="cs-CZ" sz="700" b="1" i="0" u="none" strike="noStrike">
                          <a:solidFill>
                            <a:srgbClr val="000000"/>
                          </a:solidFill>
                          <a:effectLst/>
                          <a:latin typeface="Arial" panose="020B0604020202020204" pitchFamily="34" charset="0"/>
                        </a:rPr>
                        <a:t>R. 2020</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endParaRPr lang="cs-CZ"/>
                    </a:p>
                  </a:txBody>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l" fontAlgn="b"/>
                      <a:r>
                        <a:rPr lang="cs-CZ" sz="700" b="1" i="0" u="none" strike="noStrike">
                          <a:solidFill>
                            <a:srgbClr val="000000"/>
                          </a:solidFill>
                          <a:effectLst/>
                          <a:latin typeface="Arial" panose="020B0604020202020204" pitchFamily="34" charset="0"/>
                        </a:rPr>
                        <a:t>R. 2021</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endParaRPr lang="cs-CZ"/>
                    </a:p>
                  </a:txBody>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62750">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dirty="0">
                          <a:solidFill>
                            <a:srgbClr val="000000"/>
                          </a:solidFill>
                          <a:effectLst/>
                          <a:latin typeface="Arial" panose="020B0604020202020204" pitchFamily="34" charset="0"/>
                        </a:rPr>
                        <a:t>20.9.</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dirty="0">
                          <a:solidFill>
                            <a:srgbClr val="000000"/>
                          </a:solidFill>
                          <a:effectLst/>
                          <a:latin typeface="Arial" panose="020B0604020202020204" pitchFamily="34" charset="0"/>
                        </a:rPr>
                        <a:t>1.10.</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10.10.</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20.10.</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1.11.</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10.11.</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20.11.</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1.12.</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20.12.</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1.1.</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10.1.</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20.1</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1" i="0" u="none" strike="noStrike">
                          <a:solidFill>
                            <a:srgbClr val="000000"/>
                          </a:solidFill>
                          <a:effectLst/>
                          <a:latin typeface="Arial" panose="020B0604020202020204" pitchFamily="34" charset="0"/>
                        </a:rPr>
                        <a:t>TBD</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4"/>
                  </a:ext>
                </a:extLst>
              </a:tr>
              <a:tr h="227455">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1" i="0" u="none" strike="noStrike" dirty="0">
                          <a:solidFill>
                            <a:srgbClr val="FF0000"/>
                          </a:solidFill>
                          <a:effectLst/>
                          <a:latin typeface="Arial" panose="020B0604020202020204" pitchFamily="34" charset="0"/>
                        </a:rPr>
                        <a:t>KT</a:t>
                      </a:r>
                    </a:p>
                    <a:p>
                      <a:pPr algn="ctr" fontAlgn="b"/>
                      <a:endParaRPr lang="cs-CZ" sz="700" b="1" i="0" u="none" strike="noStrike" dirty="0">
                        <a:solidFill>
                          <a:srgbClr val="FF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62750">
                <a:tc>
                  <a:txBody>
                    <a:bodyPr/>
                    <a:lstStyle/>
                    <a:p>
                      <a:pPr algn="ctr" fontAlgn="b"/>
                      <a:r>
                        <a:rPr lang="cs-CZ" sz="700" b="0" i="0" u="none" strike="noStrike" dirty="0">
                          <a:solidFill>
                            <a:srgbClr val="000000"/>
                          </a:solidFill>
                          <a:effectLst/>
                          <a:latin typeface="Arial" panose="020B0604020202020204" pitchFamily="34" charset="0"/>
                        </a:rPr>
                        <a:t>1.</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RVVI 360. Schválení Pracovní skupiny KHV pro hodnocení aplikovaného výzkumu.</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25.9.</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1" i="0" u="none" strike="noStrike">
                          <a:solidFill>
                            <a:srgbClr val="FF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1" i="0" u="none" strike="noStrike">
                          <a:solidFill>
                            <a:srgbClr val="FF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6"/>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55674">
                <a:tc>
                  <a:txBody>
                    <a:bodyPr/>
                    <a:lstStyle/>
                    <a:p>
                      <a:pPr algn="ctr" fontAlgn="b"/>
                      <a:r>
                        <a:rPr lang="cs-CZ" sz="700" b="0" i="0" u="none" strike="noStrike" dirty="0">
                          <a:solidFill>
                            <a:srgbClr val="000000"/>
                          </a:solidFill>
                          <a:effectLst/>
                          <a:latin typeface="Arial" panose="020B0604020202020204" pitchFamily="34" charset="0"/>
                        </a:rPr>
                        <a:t>2.</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Stanovení okruhů potencionálních příčin nízkého hodnocení Apl.Vyzk. (A0 až A7)</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ash"/>
                      <a:round/>
                      <a:headEnd type="none" w="med" len="med"/>
                      <a:tailEnd type="none" w="med" len="med"/>
                    </a:lnB>
                  </a:tcPr>
                </a:tc>
                <a:extLst>
                  <a:ext uri="{0D108BD9-81ED-4DB2-BD59-A6C34878D82A}">
                    <a16:rowId xmlns="" xmlns:a16="http://schemas.microsoft.com/office/drawing/2014/main" val="10008"/>
                  </a:ext>
                </a:extLst>
              </a:tr>
              <a:tr h="155674">
                <a:tc>
                  <a:txBody>
                    <a:bodyPr/>
                    <a:lstStyle/>
                    <a:p>
                      <a:pPr algn="ctr" fontAlgn="b"/>
                      <a:r>
                        <a:rPr lang="cs-CZ" sz="700" b="0" i="0" u="none" strike="noStrike" dirty="0">
                          <a:solidFill>
                            <a:srgbClr val="000000"/>
                          </a:solidFill>
                          <a:effectLst/>
                          <a:latin typeface="Arial" panose="020B0604020202020204" pitchFamily="34" charset="0"/>
                        </a:rPr>
                        <a:t>2.1</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Konkretizace požadavků.</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extLst>
                  <a:ext uri="{0D108BD9-81ED-4DB2-BD59-A6C34878D82A}">
                    <a16:rowId xmlns="" xmlns:a16="http://schemas.microsoft.com/office/drawing/2014/main" val="10009"/>
                  </a:ext>
                </a:extLst>
              </a:tr>
              <a:tr h="155674">
                <a:tc>
                  <a:txBody>
                    <a:bodyPr/>
                    <a:lstStyle/>
                    <a:p>
                      <a:pPr algn="ctr" fontAlgn="b"/>
                      <a:r>
                        <a:rPr lang="cs-CZ" sz="700" b="0" i="0" u="none" strike="noStrike">
                          <a:solidFill>
                            <a:srgbClr val="000000"/>
                          </a:solidFill>
                          <a:effectLst/>
                          <a:latin typeface="Arial" panose="020B0604020202020204" pitchFamily="34" charset="0"/>
                        </a:rPr>
                        <a:t>2.2</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Rozdělění do podskupin.</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extLst>
                  <a:ext uri="{0D108BD9-81ED-4DB2-BD59-A6C34878D82A}">
                    <a16:rowId xmlns="" xmlns:a16="http://schemas.microsoft.com/office/drawing/2014/main" val="10010"/>
                  </a:ext>
                </a:extLst>
              </a:tr>
              <a:tr h="155674">
                <a:tc>
                  <a:txBody>
                    <a:bodyPr/>
                    <a:lstStyle/>
                    <a:p>
                      <a:pPr algn="ctr" fontAlgn="b"/>
                      <a:r>
                        <a:rPr lang="cs-CZ" sz="700" b="0" i="0" u="none" strike="noStrike" dirty="0">
                          <a:solidFill>
                            <a:srgbClr val="000000"/>
                          </a:solidFill>
                          <a:effectLst/>
                          <a:latin typeface="Arial" panose="020B0604020202020204" pitchFamily="34" charset="0"/>
                        </a:rPr>
                        <a:t>2.3</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Určení odpovědnosti.</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tcPr>
                </a:tc>
                <a:extLst>
                  <a:ext uri="{0D108BD9-81ED-4DB2-BD59-A6C34878D82A}">
                    <a16:rowId xmlns="" xmlns:a16="http://schemas.microsoft.com/office/drawing/2014/main" val="10011"/>
                  </a:ext>
                </a:extLst>
              </a:tr>
              <a:tr h="155674">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55674">
                <a:tc>
                  <a:txBody>
                    <a:bodyPr/>
                    <a:lstStyle/>
                    <a:p>
                      <a:pPr algn="ctr" fontAlgn="b"/>
                      <a:r>
                        <a:rPr lang="cs-CZ" sz="700" b="0" i="0" u="none" strike="noStrike" dirty="0">
                          <a:solidFill>
                            <a:srgbClr val="000000"/>
                          </a:solidFill>
                          <a:effectLst/>
                          <a:latin typeface="Arial" panose="020B0604020202020204" pitchFamily="34" charset="0"/>
                        </a:rPr>
                        <a:t>3.</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Popis průběhu procesu aplikace M17+ (EI až EV)</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3"/>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55674">
                <a:tc>
                  <a:txBody>
                    <a:bodyPr/>
                    <a:lstStyle/>
                    <a:p>
                      <a:pPr algn="ctr" fontAlgn="b"/>
                      <a:r>
                        <a:rPr lang="cs-CZ" sz="700" b="0" i="0" u="none" strike="noStrike" dirty="0">
                          <a:solidFill>
                            <a:srgbClr val="000000"/>
                          </a:solidFill>
                          <a:effectLst/>
                          <a:latin typeface="Arial" panose="020B0604020202020204" pitchFamily="34" charset="0"/>
                        </a:rPr>
                        <a:t>4.</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Identifikace příčin v jednotlivých okruzích, vazba na proces</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cs-CZ" sz="700" b="1" i="0" u="none" strike="noStrike">
                          <a:solidFill>
                            <a:srgbClr val="000000"/>
                          </a:solidFill>
                          <a:effectLst/>
                          <a:latin typeface="Arial" panose="020B0604020202020204" pitchFamily="34" charset="0"/>
                        </a:rPr>
                        <a:t>80%</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5"/>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155674">
                <a:tc>
                  <a:txBody>
                    <a:bodyPr/>
                    <a:lstStyle/>
                    <a:p>
                      <a:pPr algn="ctr" fontAlgn="b"/>
                      <a:r>
                        <a:rPr lang="cs-CZ" sz="700" b="0" i="0" u="none" strike="noStrike">
                          <a:solidFill>
                            <a:srgbClr val="000000"/>
                          </a:solidFill>
                          <a:effectLst/>
                          <a:latin typeface="Arial" panose="020B0604020202020204" pitchFamily="34" charset="0"/>
                        </a:rPr>
                        <a:t>5.</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Návrh opatření pro eliminaci jednotlivých příčin</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7"/>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Prezentace min. 3 hlavních příčin/opatření z každé skupiny na </a:t>
                      </a:r>
                      <a:r>
                        <a:rPr lang="cs-CZ" sz="700" b="1" i="0" u="none" strike="noStrike">
                          <a:solidFill>
                            <a:srgbClr val="FF0000"/>
                          </a:solidFill>
                          <a:effectLst/>
                          <a:latin typeface="Arial" panose="020B0604020202020204" pitchFamily="34" charset="0"/>
                        </a:rPr>
                        <a:t>TEAMS 27.10.2020</a:t>
                      </a:r>
                      <a:endParaRPr lang="cs-CZ" sz="700" b="0" i="0" u="none" strike="noStrike">
                        <a:solidFill>
                          <a:srgbClr val="00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cs-CZ" sz="700" b="0" i="0" u="none" strike="noStrike">
                          <a:solidFill>
                            <a:srgbClr val="000000"/>
                          </a:solidFill>
                          <a:effectLst/>
                          <a:latin typeface="Arial" panose="020B0604020202020204" pitchFamily="34" charset="0"/>
                        </a:rPr>
                        <a:t>27.10.</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8"/>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Posouzení/schválení min. 3 hlavních příčin/opatření z každé skupiny na </a:t>
                      </a:r>
                      <a:r>
                        <a:rPr lang="cs-CZ" sz="700" b="1" i="0" u="none" strike="noStrike">
                          <a:solidFill>
                            <a:srgbClr val="FF0000"/>
                          </a:solidFill>
                          <a:effectLst/>
                          <a:latin typeface="Arial" panose="020B0604020202020204" pitchFamily="34" charset="0"/>
                        </a:rPr>
                        <a:t>KHV 9.11.2020</a:t>
                      </a:r>
                      <a:endParaRPr lang="cs-CZ" sz="700" b="0" i="0" u="none" strike="noStrike">
                        <a:solidFill>
                          <a:srgbClr val="00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cs-CZ" sz="700" b="0" i="0" u="none" strike="noStrike">
                          <a:solidFill>
                            <a:srgbClr val="000000"/>
                          </a:solidFill>
                          <a:effectLst/>
                          <a:latin typeface="Arial" panose="020B0604020202020204" pitchFamily="34" charset="0"/>
                        </a:rPr>
                        <a:t>9.11.</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19"/>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55674">
                <a:tc>
                  <a:txBody>
                    <a:bodyPr/>
                    <a:lstStyle/>
                    <a:p>
                      <a:pPr algn="ctr" fontAlgn="b"/>
                      <a:r>
                        <a:rPr lang="cs-CZ" sz="700" b="0" i="0" u="none" strike="noStrike" dirty="0">
                          <a:solidFill>
                            <a:srgbClr val="000000"/>
                          </a:solidFill>
                          <a:effectLst/>
                          <a:latin typeface="Arial" panose="020B0604020202020204" pitchFamily="34" charset="0"/>
                        </a:rPr>
                        <a:t>5.1</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Opatření rychle realizovatelná</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cs-CZ" sz="700" b="1" i="0" u="none" strike="noStrike">
                          <a:solidFill>
                            <a:srgbClr val="000000"/>
                          </a:solidFill>
                          <a:effectLst/>
                          <a:latin typeface="Arial" panose="020B0604020202020204" pitchFamily="34" charset="0"/>
                        </a:rPr>
                        <a:t>90%</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1"/>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Prezentace prvních návrhů opatření na </a:t>
                      </a:r>
                      <a:r>
                        <a:rPr lang="cs-CZ" sz="700" b="1" i="0" u="none" strike="noStrike">
                          <a:solidFill>
                            <a:srgbClr val="FF0000"/>
                          </a:solidFill>
                          <a:effectLst/>
                          <a:latin typeface="Arial" panose="020B0604020202020204" pitchFamily="34" charset="0"/>
                        </a:rPr>
                        <a:t>RVVI 362 27.11.2020.</a:t>
                      </a:r>
                      <a:endParaRPr lang="cs-CZ" sz="700" b="0" i="0" u="none" strike="noStrike">
                        <a:solidFill>
                          <a:srgbClr val="00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27.11.</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1"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r h="155674">
                <a:tc>
                  <a:txBody>
                    <a:bodyPr/>
                    <a:lstStyle/>
                    <a:p>
                      <a:pPr algn="ctr" fontAlgn="b"/>
                      <a:r>
                        <a:rPr lang="cs-CZ" sz="700" b="0" i="0" u="none" strike="noStrike">
                          <a:solidFill>
                            <a:srgbClr val="000000"/>
                          </a:solidFill>
                          <a:effectLst/>
                          <a:latin typeface="Arial" panose="020B0604020202020204" pitchFamily="34" charset="0"/>
                        </a:rPr>
                        <a:t>5.2</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Opatření střednědobá.</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cs-CZ" sz="700" b="1" i="0" u="none" strike="noStrike">
                          <a:solidFill>
                            <a:srgbClr val="000000"/>
                          </a:solidFill>
                          <a:effectLst/>
                          <a:latin typeface="Arial" panose="020B0604020202020204" pitchFamily="34" charset="0"/>
                        </a:rPr>
                        <a:t>50%</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3"/>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Prezentace prvních návrhů opatření na </a:t>
                      </a:r>
                      <a:r>
                        <a:rPr lang="cs-CZ" sz="700" b="1" i="0" u="none" strike="noStrike">
                          <a:solidFill>
                            <a:srgbClr val="FF0000"/>
                          </a:solidFill>
                          <a:effectLst/>
                          <a:latin typeface="Arial" panose="020B0604020202020204" pitchFamily="34" charset="0"/>
                        </a:rPr>
                        <a:t>RVVI 362 27.11.2020.</a:t>
                      </a:r>
                      <a:endParaRPr lang="cs-CZ" sz="700" b="0" i="0" u="none" strike="noStrike">
                        <a:solidFill>
                          <a:srgbClr val="00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27.11.</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1"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4"/>
                  </a:ext>
                </a:extLst>
              </a:tr>
              <a:tr h="155674">
                <a:tc>
                  <a:txBody>
                    <a:bodyPr/>
                    <a:lstStyle/>
                    <a:p>
                      <a:pPr algn="ctr" fontAlgn="b"/>
                      <a:r>
                        <a:rPr lang="cs-CZ" sz="700" b="0" i="0" u="none" strike="noStrike" dirty="0">
                          <a:solidFill>
                            <a:srgbClr val="000000"/>
                          </a:solidFill>
                          <a:effectLst/>
                          <a:latin typeface="Arial" panose="020B0604020202020204" pitchFamily="34" charset="0"/>
                        </a:rPr>
                        <a:t>5.3</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Opatření dlouhodobá (koncepční)</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cs-CZ" sz="700" b="1" i="0" u="none" strike="noStrike">
                          <a:solidFill>
                            <a:srgbClr val="000000"/>
                          </a:solidFill>
                          <a:effectLst/>
                          <a:latin typeface="Arial" panose="020B0604020202020204" pitchFamily="34" charset="0"/>
                        </a:rPr>
                        <a:t>30%</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5"/>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Prezentace prvních návrhů opatření na </a:t>
                      </a:r>
                      <a:r>
                        <a:rPr lang="cs-CZ" sz="700" b="1" i="0" u="none" strike="noStrike">
                          <a:solidFill>
                            <a:srgbClr val="FF0000"/>
                          </a:solidFill>
                          <a:effectLst/>
                          <a:latin typeface="Arial" panose="020B0604020202020204" pitchFamily="34" charset="0"/>
                        </a:rPr>
                        <a:t>RVVI 362 27.11.2020.</a:t>
                      </a:r>
                      <a:endParaRPr lang="cs-CZ" sz="700" b="0" i="0" u="none" strike="noStrike">
                        <a:solidFill>
                          <a:srgbClr val="000000"/>
                        </a:solidFill>
                        <a:effectLst/>
                        <a:latin typeface="Arial" panose="020B0604020202020204" pitchFamily="34" charset="0"/>
                      </a:endParaRP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27.11.</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cs-CZ" sz="700" b="1"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6"/>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7"/>
                  </a:ext>
                </a:extLst>
              </a:tr>
              <a:tr h="155674">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28"/>
                  </a:ext>
                </a:extLst>
              </a:tr>
              <a:tr h="162750">
                <a:tc>
                  <a:txBody>
                    <a:bodyPr/>
                    <a:lstStyle/>
                    <a:p>
                      <a:pPr algn="ctr" fontAlgn="b"/>
                      <a:r>
                        <a:rPr lang="cs-CZ" sz="700" b="0" i="0" u="none" strike="noStrike" dirty="0">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ctr"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0029"/>
                  </a:ext>
                </a:extLst>
              </a:tr>
              <a:tr h="162750">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cs-CZ" sz="700" b="0" i="0" u="none" strike="noStrike">
                          <a:solidFill>
                            <a:srgbClr val="000000"/>
                          </a:solidFill>
                          <a:effectLst/>
                          <a:latin typeface="Arial" panose="020B0604020202020204" pitchFamily="34" charset="0"/>
                        </a:rPr>
                        <a:t> </a:t>
                      </a: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w="25400" cap="flat" cmpd="dbl"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30"/>
                  </a:ext>
                </a:extLst>
              </a:tr>
              <a:tr h="155674">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r>
                        <a:rPr lang="cs-CZ" sz="600" b="0" i="0" u="none" strike="noStrike">
                          <a:solidFill>
                            <a:srgbClr val="000000"/>
                          </a:solidFill>
                          <a:effectLst/>
                          <a:latin typeface="Arial" panose="020B0604020202020204" pitchFamily="34" charset="0"/>
                        </a:rPr>
                        <a:t>T20201025v2_JM</a:t>
                      </a: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extLst>
                  <a:ext uri="{0D108BD9-81ED-4DB2-BD59-A6C34878D82A}">
                    <a16:rowId xmlns="" xmlns:a16="http://schemas.microsoft.com/office/drawing/2014/main" val="10031"/>
                  </a:ext>
                </a:extLst>
              </a:tr>
              <a:tr h="155674">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a:solidFill>
                          <a:srgbClr val="000000"/>
                        </a:solidFill>
                        <a:effectLst/>
                        <a:latin typeface="Arial" panose="020B0604020202020204" pitchFamily="34" charset="0"/>
                      </a:endParaRPr>
                    </a:p>
                  </a:txBody>
                  <a:tcPr marL="5673" marR="5673" marT="5673" marB="0" anchor="b">
                    <a:lnL>
                      <a:noFill/>
                    </a:lnL>
                    <a:lnR>
                      <a:noFill/>
                    </a:lnR>
                    <a:lnT>
                      <a:noFill/>
                    </a:lnT>
                    <a:lnB>
                      <a:noFill/>
                    </a:lnB>
                  </a:tcPr>
                </a:tc>
                <a:tc>
                  <a:txBody>
                    <a:bodyPr/>
                    <a:lstStyle/>
                    <a:p>
                      <a:pPr algn="l" fontAlgn="b"/>
                      <a:endParaRPr lang="cs-CZ" sz="700" b="0" i="0" u="none" strike="noStrike" dirty="0">
                        <a:solidFill>
                          <a:srgbClr val="000000"/>
                        </a:solidFill>
                        <a:effectLst/>
                        <a:latin typeface="Arial" panose="020B0604020202020204" pitchFamily="34" charset="0"/>
                      </a:endParaRPr>
                    </a:p>
                  </a:txBody>
                  <a:tcPr marL="5673" marR="5673" marT="5673" marB="0" anchor="b">
                    <a:lnL>
                      <a:noFill/>
                    </a:lnL>
                    <a:lnR>
                      <a:noFill/>
                    </a:lnR>
                    <a:lnT>
                      <a:noFill/>
                    </a:lnT>
                    <a:lnB>
                      <a:noFill/>
                    </a:lnB>
                  </a:tcPr>
                </a:tc>
                <a:extLst>
                  <a:ext uri="{0D108BD9-81ED-4DB2-BD59-A6C34878D82A}">
                    <a16:rowId xmlns="" xmlns:a16="http://schemas.microsoft.com/office/drawing/2014/main" val="10032"/>
                  </a:ext>
                </a:extLst>
              </a:tr>
            </a:tbl>
          </a:graphicData>
        </a:graphic>
      </p:graphicFrame>
    </p:spTree>
    <p:extLst>
      <p:ext uri="{BB962C8B-B14F-4D97-AF65-F5344CB8AC3E}">
        <p14:creationId xmlns:p14="http://schemas.microsoft.com/office/powerpoint/2010/main" val="3387710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15</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685800" y="2228850"/>
            <a:ext cx="10668000" cy="3724096"/>
          </a:xfrm>
          <a:prstGeom prst="rect">
            <a:avLst/>
          </a:prstGeom>
          <a:noFill/>
        </p:spPr>
        <p:txBody>
          <a:bodyPr wrap="square" rtlCol="0">
            <a:spAutoFit/>
          </a:bodyPr>
          <a:lstStyle/>
          <a:p>
            <a:pPr marL="285750" indent="-285750">
              <a:buFontTx/>
              <a:buChar char="-"/>
            </a:pPr>
            <a:r>
              <a:rPr lang="cs-CZ" sz="2400" b="1" dirty="0" smtClean="0">
                <a:latin typeface="Arial" panose="020B0604020202020204" pitchFamily="34" charset="0"/>
                <a:cs typeface="Arial" panose="020B0604020202020204" pitchFamily="34" charset="0"/>
              </a:rPr>
              <a:t>Zvolený postup </a:t>
            </a:r>
            <a:r>
              <a:rPr lang="cs-CZ" sz="2400" dirty="0" smtClean="0">
                <a:latin typeface="Arial" panose="020B0604020202020204" pitchFamily="34" charset="0"/>
                <a:cs typeface="Arial" panose="020B0604020202020204" pitchFamily="34" charset="0"/>
              </a:rPr>
              <a:t>k návrhu závěru byl od jednotlivého k obecnému. </a:t>
            </a:r>
          </a:p>
          <a:p>
            <a:r>
              <a:rPr lang="cs-CZ" sz="2400" dirty="0" smtClean="0">
                <a:latin typeface="Arial" panose="020B0604020202020204" pitchFamily="34" charset="0"/>
                <a:cs typeface="Arial" panose="020B0604020202020204" pitchFamily="34" charset="0"/>
              </a:rPr>
              <a:t>	Tedy nikoliv reakce na jednotlivé připomínky, kritiku atp. , ale jejich 	zobecnění, nalezení příčin 	a doporučení opatření, která by tyto příčiny 	eliminovala, nebo minimalizovala jejich důsledky.</a:t>
            </a:r>
          </a:p>
          <a:p>
            <a:endParaRPr lang="cs-CZ" sz="2400" dirty="0" smtClean="0">
              <a:latin typeface="Arial" panose="020B0604020202020204" pitchFamily="34" charset="0"/>
              <a:cs typeface="Arial" panose="020B0604020202020204" pitchFamily="34" charset="0"/>
            </a:endParaRPr>
          </a:p>
          <a:p>
            <a:pPr marL="285750" indent="-285750">
              <a:buFontTx/>
              <a:buChar char="-"/>
            </a:pPr>
            <a:r>
              <a:rPr lang="cs-CZ" sz="2400" b="1" dirty="0" smtClean="0">
                <a:latin typeface="Arial" panose="020B0604020202020204" pitchFamily="34" charset="0"/>
                <a:cs typeface="Arial" panose="020B0604020202020204" pitchFamily="34" charset="0"/>
              </a:rPr>
              <a:t>Zásadní skutečnost </a:t>
            </a:r>
            <a:r>
              <a:rPr lang="cs-CZ" sz="2400" dirty="0" smtClean="0">
                <a:latin typeface="Arial" panose="020B0604020202020204" pitchFamily="34" charset="0"/>
                <a:cs typeface="Arial" panose="020B0604020202020204" pitchFamily="34" charset="0"/>
              </a:rPr>
              <a:t>(často opomíjená), Příloha 5.:</a:t>
            </a:r>
          </a:p>
          <a:p>
            <a:r>
              <a:rPr lang="cs-CZ" sz="2400" dirty="0" smtClean="0">
                <a:latin typeface="Arial" panose="020B0604020202020204" pitchFamily="34" charset="0"/>
                <a:cs typeface="Arial" panose="020B0604020202020204" pitchFamily="34" charset="0"/>
              </a:rPr>
              <a:t>	Výsledky ročního hodnocení Metodikou 17+ jsou pro poskytovatele 	pouze informativní, nemají tedy přímý vliv na financování příjemců.</a:t>
            </a:r>
          </a:p>
          <a:p>
            <a:endParaRPr lang="cs-CZ" sz="2400" dirty="0" smtClean="0">
              <a:latin typeface="Arial" panose="020B0604020202020204" pitchFamily="34" charset="0"/>
              <a:cs typeface="Arial" panose="020B0604020202020204" pitchFamily="34" charset="0"/>
            </a:endParaRPr>
          </a:p>
          <a:p>
            <a:endParaRPr lang="cs-CZ" sz="2000" dirty="0">
              <a:latin typeface="Arial" panose="020B0604020202020204" pitchFamily="34" charset="0"/>
              <a:cs typeface="Arial" panose="020B0604020202020204" pitchFamily="34" charset="0"/>
            </a:endParaRPr>
          </a:p>
        </p:txBody>
      </p:sp>
      <p:sp>
        <p:nvSpPr>
          <p:cNvPr id="7" name="TextovéPole 6"/>
          <p:cNvSpPr txBox="1"/>
          <p:nvPr/>
        </p:nvSpPr>
        <p:spPr>
          <a:xfrm>
            <a:off x="685800" y="1139463"/>
            <a:ext cx="10576560" cy="523220"/>
          </a:xfrm>
          <a:prstGeom prst="rect">
            <a:avLst/>
          </a:prstGeom>
          <a:noFill/>
        </p:spPr>
        <p:txBody>
          <a:bodyPr wrap="square" rtlCol="0">
            <a:spAutoFit/>
          </a:bodyPr>
          <a:lstStyle/>
          <a:p>
            <a:r>
              <a:rPr lang="cs-CZ" sz="2800" b="1" dirty="0" smtClean="0">
                <a:solidFill>
                  <a:srgbClr val="0070C0"/>
                </a:solidFill>
                <a:latin typeface="Arial" panose="020B0604020202020204" pitchFamily="34" charset="0"/>
                <a:cs typeface="Arial" panose="020B0604020202020204" pitchFamily="34" charset="0"/>
              </a:rPr>
              <a:t>Zdůraznění zvoleného postupu a jedné zásadní skutečnosti.</a:t>
            </a:r>
            <a:endParaRPr lang="cs-CZ" sz="28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8802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16</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452223" y="1085054"/>
            <a:ext cx="11180190" cy="4985980"/>
          </a:xfrm>
          <a:prstGeom prst="rect">
            <a:avLst/>
          </a:prstGeom>
          <a:noFill/>
        </p:spPr>
        <p:txBody>
          <a:bodyPr wrap="square" rtlCol="0">
            <a:spAutoFit/>
          </a:bodyPr>
          <a:lstStyle/>
          <a:p>
            <a:r>
              <a:rPr lang="cs-CZ" sz="2400" b="1" dirty="0" smtClean="0">
                <a:solidFill>
                  <a:prstClr val="black"/>
                </a:solidFill>
                <a:latin typeface="Arial" panose="020B0604020202020204" pitchFamily="34" charset="0"/>
                <a:cs typeface="Arial" panose="020B0604020202020204" pitchFamily="34" charset="0"/>
              </a:rPr>
              <a:t>1. </a:t>
            </a:r>
            <a:r>
              <a:rPr lang="cs-CZ" sz="2400" dirty="0" smtClean="0">
                <a:solidFill>
                  <a:prstClr val="black"/>
                </a:solidFill>
                <a:latin typeface="Arial" panose="020B0604020202020204" pitchFamily="34" charset="0"/>
                <a:cs typeface="Arial" panose="020B0604020202020204" pitchFamily="34" charset="0"/>
              </a:rPr>
              <a:t>Naše </a:t>
            </a:r>
            <a:r>
              <a:rPr lang="cs-CZ" sz="2400" b="1" dirty="0">
                <a:solidFill>
                  <a:prstClr val="black"/>
                </a:solidFill>
                <a:latin typeface="Arial" panose="020B0604020202020204" pitchFamily="34" charset="0"/>
                <a:cs typeface="Arial" panose="020B0604020202020204" pitchFamily="34" charset="0"/>
              </a:rPr>
              <a:t>návrhy je třeba zapracovat do návrhu materiálu </a:t>
            </a:r>
            <a:r>
              <a:rPr lang="cs-CZ" sz="2400" dirty="0">
                <a:solidFill>
                  <a:prstClr val="black"/>
                </a:solidFill>
                <a:latin typeface="Arial" panose="020B0604020202020204" pitchFamily="34" charset="0"/>
                <a:cs typeface="Arial" panose="020B0604020202020204" pitchFamily="34" charset="0"/>
              </a:rPr>
              <a:t>"M17+ Uživatelská příručka...", který ještě nevyšel a čeká na schválení od naší skupiny (domluveno na KHV č. 128, 9.11.2020 </a:t>
            </a:r>
            <a:r>
              <a:rPr lang="cs-CZ" sz="2400" dirty="0" smtClean="0">
                <a:solidFill>
                  <a:prstClr val="black"/>
                </a:solidFill>
                <a:latin typeface="Arial" panose="020B0604020202020204" pitchFamily="34" charset="0"/>
                <a:cs typeface="Arial" panose="020B0604020202020204" pitchFamily="34" charset="0"/>
              </a:rPr>
              <a:t>), případně do dalších prováděcích pokynů:</a:t>
            </a:r>
          </a:p>
          <a:p>
            <a:endParaRPr lang="cs-CZ" sz="2400" dirty="0">
              <a:solidFill>
                <a:prstClr val="black"/>
              </a:solidFill>
              <a:latin typeface="Arial" panose="020B0604020202020204" pitchFamily="34" charset="0"/>
              <a:cs typeface="Arial" panose="020B0604020202020204" pitchFamily="34" charset="0"/>
            </a:endParaRPr>
          </a:p>
          <a:p>
            <a:pPr>
              <a:spcBef>
                <a:spcPts val="600"/>
              </a:spcBef>
            </a:pPr>
            <a:r>
              <a:rPr lang="cs-CZ" sz="2400" b="1" dirty="0" smtClean="0">
                <a:solidFill>
                  <a:prstClr val="black"/>
                </a:solidFill>
                <a:latin typeface="Arial" panose="020B0604020202020204" pitchFamily="34" charset="0"/>
                <a:cs typeface="Arial" panose="020B0604020202020204" pitchFamily="34" charset="0"/>
              </a:rPr>
              <a:t>1.1</a:t>
            </a:r>
            <a:r>
              <a:rPr lang="cs-CZ" sz="2400" b="1" dirty="0">
                <a:solidFill>
                  <a:prstClr val="black"/>
                </a:solidFill>
                <a:latin typeface="Arial" panose="020B0604020202020204" pitchFamily="34" charset="0"/>
                <a:cs typeface="Arial" panose="020B0604020202020204" pitchFamily="34" charset="0"/>
              </a:rPr>
              <a:t>.</a:t>
            </a:r>
            <a:r>
              <a:rPr lang="cs-CZ" sz="2400" dirty="0">
                <a:solidFill>
                  <a:prstClr val="black"/>
                </a:solidFill>
                <a:latin typeface="Arial" panose="020B0604020202020204" pitchFamily="34" charset="0"/>
                <a:cs typeface="Arial" panose="020B0604020202020204" pitchFamily="34" charset="0"/>
              </a:rPr>
              <a:t> </a:t>
            </a:r>
            <a:r>
              <a:rPr lang="cs-CZ" sz="2400" b="1" dirty="0">
                <a:solidFill>
                  <a:prstClr val="black"/>
                </a:solidFill>
                <a:latin typeface="Arial" panose="020B0604020202020204" pitchFamily="34" charset="0"/>
                <a:cs typeface="Arial" panose="020B0604020202020204" pitchFamily="34" charset="0"/>
              </a:rPr>
              <a:t>Nechceme doporučovat, žádné zásadní změny do M17+. </a:t>
            </a:r>
          </a:p>
          <a:p>
            <a:r>
              <a:rPr lang="cs-CZ" sz="2000" dirty="0">
                <a:solidFill>
                  <a:prstClr val="black"/>
                </a:solidFill>
                <a:latin typeface="Arial" panose="020B0604020202020204" pitchFamily="34" charset="0"/>
                <a:cs typeface="Arial" panose="020B0604020202020204" pitchFamily="34" charset="0"/>
              </a:rPr>
              <a:t>To bude možné až po úplném zavedení a posouzení, tedy po 5-ti letech od zahájení implementace (tedy od nyní za dva roky</a:t>
            </a:r>
            <a:r>
              <a:rPr lang="cs-CZ" sz="2000" dirty="0" smtClean="0">
                <a:solidFill>
                  <a:prstClr val="black"/>
                </a:solidFill>
                <a:latin typeface="Arial" panose="020B0604020202020204" pitchFamily="34" charset="0"/>
                <a:cs typeface="Arial" panose="020B0604020202020204" pitchFamily="34" charset="0"/>
              </a:rPr>
              <a:t>).</a:t>
            </a:r>
          </a:p>
          <a:p>
            <a:endParaRPr lang="cs-CZ" sz="2000" dirty="0" smtClean="0">
              <a:solidFill>
                <a:prstClr val="black"/>
              </a:solidFill>
              <a:latin typeface="Arial" panose="020B0604020202020204" pitchFamily="34" charset="0"/>
              <a:cs typeface="Arial" panose="020B0604020202020204" pitchFamily="34" charset="0"/>
            </a:endParaRPr>
          </a:p>
          <a:p>
            <a:pPr>
              <a:spcBef>
                <a:spcPts val="600"/>
              </a:spcBef>
            </a:pPr>
            <a:r>
              <a:rPr lang="cs-CZ" sz="2400" b="1" dirty="0" smtClean="0">
                <a:solidFill>
                  <a:prstClr val="black"/>
                </a:solidFill>
                <a:latin typeface="Arial" panose="020B0604020202020204" pitchFamily="34" charset="0"/>
                <a:cs typeface="Arial" panose="020B0604020202020204" pitchFamily="34" charset="0"/>
              </a:rPr>
              <a:t>1.2. Chceme však, aby byly naplněny stávající zásady M17+, tj. například úplné hodnocení podle Modulu 2 – Výkonnost výzkumu:</a:t>
            </a:r>
          </a:p>
          <a:p>
            <a:pPr marL="285750" indent="-285750">
              <a:buFontTx/>
              <a:buChar char="-"/>
            </a:pPr>
            <a:r>
              <a:rPr lang="cs-CZ" sz="2000" dirty="0" smtClean="0">
                <a:solidFill>
                  <a:prstClr val="black"/>
                </a:solidFill>
                <a:latin typeface="Arial" panose="020B0604020202020204" pitchFamily="34" charset="0"/>
                <a:cs typeface="Arial" panose="020B0604020202020204" pitchFamily="34" charset="0"/>
              </a:rPr>
              <a:t>chybí například měření objemu a struktury získaných prostředků na </a:t>
            </a:r>
            <a:r>
              <a:rPr lang="cs-CZ" sz="2000" dirty="0" err="1" smtClean="0">
                <a:solidFill>
                  <a:prstClr val="black"/>
                </a:solidFill>
                <a:latin typeface="Arial" panose="020B0604020202020204" pitchFamily="34" charset="0"/>
                <a:cs typeface="Arial" panose="020B0604020202020204" pitchFamily="34" charset="0"/>
              </a:rPr>
              <a:t>VaVaI</a:t>
            </a:r>
            <a:r>
              <a:rPr lang="cs-CZ" sz="2000" dirty="0" smtClean="0">
                <a:solidFill>
                  <a:prstClr val="black"/>
                </a:solidFill>
                <a:latin typeface="Arial" panose="020B0604020202020204" pitchFamily="34" charset="0"/>
                <a:cs typeface="Arial" panose="020B0604020202020204" pitchFamily="34" charset="0"/>
              </a:rPr>
              <a:t> (tedy např. prostředky získané  jednotlivými  VO na </a:t>
            </a:r>
            <a:r>
              <a:rPr lang="cs-CZ" sz="2000" dirty="0" err="1" smtClean="0">
                <a:solidFill>
                  <a:prstClr val="black"/>
                </a:solidFill>
                <a:latin typeface="Arial" panose="020B0604020202020204" pitchFamily="34" charset="0"/>
                <a:cs typeface="Arial" panose="020B0604020202020204" pitchFamily="34" charset="0"/>
              </a:rPr>
              <a:t>kolaborativní</a:t>
            </a:r>
            <a:r>
              <a:rPr lang="cs-CZ" sz="2000" dirty="0" smtClean="0">
                <a:solidFill>
                  <a:prstClr val="black"/>
                </a:solidFill>
                <a:latin typeface="Arial" panose="020B0604020202020204" pitchFamily="34" charset="0"/>
                <a:cs typeface="Arial" panose="020B0604020202020204" pitchFamily="34" charset="0"/>
              </a:rPr>
              <a:t> a smluvní výzkum)</a:t>
            </a:r>
          </a:p>
          <a:p>
            <a:pPr marL="285750" indent="-285750">
              <a:buFontTx/>
              <a:buChar char="-"/>
            </a:pPr>
            <a:r>
              <a:rPr lang="cs-CZ" sz="2000" dirty="0" smtClean="0">
                <a:solidFill>
                  <a:prstClr val="black"/>
                </a:solidFill>
                <a:latin typeface="Arial" panose="020B0604020202020204" pitchFamily="34" charset="0"/>
                <a:cs typeface="Arial" panose="020B0604020202020204" pitchFamily="34" charset="0"/>
              </a:rPr>
              <a:t>v Modulu 2 chybí zpracování mnoha dalších ukazatelů (musíme striktně dodržovat </a:t>
            </a:r>
            <a:r>
              <a:rPr lang="cs-CZ" sz="2000" b="1" dirty="0" smtClean="0">
                <a:solidFill>
                  <a:prstClr val="black"/>
                </a:solidFill>
                <a:latin typeface="Arial" panose="020B0604020202020204" pitchFamily="34" charset="0"/>
                <a:cs typeface="Arial" panose="020B0604020202020204" pitchFamily="34" charset="0"/>
              </a:rPr>
              <a:t>komplexnost Metodiky M17+</a:t>
            </a:r>
            <a:r>
              <a:rPr lang="cs-CZ" sz="2000" dirty="0" smtClean="0">
                <a:solidFill>
                  <a:prstClr val="black"/>
                </a:solidFill>
                <a:latin typeface="Arial" panose="020B0604020202020204" pitchFamily="34" charset="0"/>
                <a:cs typeface="Arial" panose="020B0604020202020204" pitchFamily="34" charset="0"/>
              </a:rPr>
              <a:t>).</a:t>
            </a:r>
            <a:endParaRPr lang="cs-CZ" sz="2000" dirty="0">
              <a:solidFill>
                <a:prstClr val="black"/>
              </a:solidFill>
              <a:latin typeface="Arial" panose="020B0604020202020204" pitchFamily="34" charset="0"/>
              <a:cs typeface="Arial" panose="020B0604020202020204" pitchFamily="34" charset="0"/>
            </a:endParaRPr>
          </a:p>
        </p:txBody>
      </p:sp>
      <p:sp>
        <p:nvSpPr>
          <p:cNvPr id="7" name="TextovéPole 6"/>
          <p:cNvSpPr txBox="1"/>
          <p:nvPr/>
        </p:nvSpPr>
        <p:spPr>
          <a:xfrm>
            <a:off x="452223" y="500279"/>
            <a:ext cx="11104775" cy="584775"/>
          </a:xfrm>
          <a:prstGeom prst="rect">
            <a:avLst/>
          </a:prstGeom>
          <a:noFill/>
        </p:spPr>
        <p:txBody>
          <a:bodyPr wrap="square" rtlCol="0">
            <a:spAutoFit/>
          </a:bodyPr>
          <a:lstStyle/>
          <a:p>
            <a:r>
              <a:rPr lang="cs-CZ" sz="3200" b="1" dirty="0">
                <a:solidFill>
                  <a:srgbClr val="0070C0"/>
                </a:solidFill>
                <a:latin typeface="Arial" panose="020B0604020202020204" pitchFamily="34" charset="0"/>
                <a:cs typeface="Arial" panose="020B0604020202020204" pitchFamily="34" charset="0"/>
              </a:rPr>
              <a:t>Návrh závěrů k 13.11.2020.</a:t>
            </a:r>
          </a:p>
        </p:txBody>
      </p:sp>
    </p:spTree>
    <p:extLst>
      <p:ext uri="{BB962C8B-B14F-4D97-AF65-F5344CB8AC3E}">
        <p14:creationId xmlns:p14="http://schemas.microsoft.com/office/powerpoint/2010/main" val="2711222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17</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286733" y="828767"/>
            <a:ext cx="11067067" cy="5262979"/>
          </a:xfrm>
          <a:prstGeom prst="rect">
            <a:avLst/>
          </a:prstGeom>
          <a:noFill/>
        </p:spPr>
        <p:txBody>
          <a:bodyPr wrap="square" rtlCol="0">
            <a:spAutoFit/>
          </a:bodyPr>
          <a:lstStyle/>
          <a:p>
            <a:r>
              <a:rPr lang="cs-CZ" sz="2400" b="1" dirty="0">
                <a:solidFill>
                  <a:prstClr val="black"/>
                </a:solidFill>
                <a:latin typeface="Arial" panose="020B0604020202020204" pitchFamily="34" charset="0"/>
                <a:cs typeface="Arial" panose="020B0604020202020204" pitchFamily="34" charset="0"/>
              </a:rPr>
              <a:t>2.</a:t>
            </a:r>
            <a:r>
              <a:rPr lang="cs-CZ" sz="2400" dirty="0">
                <a:solidFill>
                  <a:prstClr val="black"/>
                </a:solidFill>
                <a:latin typeface="Arial" panose="020B0604020202020204" pitchFamily="34" charset="0"/>
                <a:cs typeface="Arial" panose="020B0604020202020204" pitchFamily="34" charset="0"/>
              </a:rPr>
              <a:t> Je třeba prosadit </a:t>
            </a:r>
            <a:r>
              <a:rPr lang="cs-CZ" sz="2400" b="1" dirty="0">
                <a:solidFill>
                  <a:prstClr val="black"/>
                </a:solidFill>
                <a:latin typeface="Arial" panose="020B0604020202020204" pitchFamily="34" charset="0"/>
                <a:cs typeface="Arial" panose="020B0604020202020204" pitchFamily="34" charset="0"/>
              </a:rPr>
              <a:t>modifikace vedoucí</a:t>
            </a:r>
            <a:r>
              <a:rPr lang="cs-CZ" sz="2400" dirty="0">
                <a:solidFill>
                  <a:prstClr val="black"/>
                </a:solidFill>
                <a:latin typeface="Arial" panose="020B0604020202020204" pitchFamily="34" charset="0"/>
                <a:cs typeface="Arial" panose="020B0604020202020204" pitchFamily="34" charset="0"/>
              </a:rPr>
              <a:t> </a:t>
            </a:r>
            <a:r>
              <a:rPr lang="cs-CZ" sz="2400" b="1" dirty="0" smtClean="0">
                <a:solidFill>
                  <a:prstClr val="black"/>
                </a:solidFill>
                <a:latin typeface="Arial" panose="020B0604020202020204" pitchFamily="34" charset="0"/>
                <a:cs typeface="Arial" panose="020B0604020202020204" pitchFamily="34" charset="0"/>
              </a:rPr>
              <a:t>k</a:t>
            </a:r>
            <a:r>
              <a:rPr lang="cs-CZ" sz="2400" dirty="0" smtClean="0">
                <a:solidFill>
                  <a:prstClr val="black"/>
                </a:solidFill>
                <a:latin typeface="Arial" panose="020B0604020202020204" pitchFamily="34" charset="0"/>
                <a:cs typeface="Arial" panose="020B0604020202020204" pitchFamily="34" charset="0"/>
              </a:rPr>
              <a:t> </a:t>
            </a:r>
            <a:r>
              <a:rPr lang="cs-CZ" sz="2400" b="1" dirty="0">
                <a:solidFill>
                  <a:prstClr val="black"/>
                </a:solidFill>
                <a:latin typeface="Arial" panose="020B0604020202020204" pitchFamily="34" charset="0"/>
                <a:cs typeface="Arial" panose="020B0604020202020204" pitchFamily="34" charset="0"/>
              </a:rPr>
              <a:t>zjednodušení hodnocení  aplikovaného výzkumu</a:t>
            </a:r>
            <a:r>
              <a:rPr lang="cs-CZ" sz="2400" dirty="0">
                <a:solidFill>
                  <a:prstClr val="black"/>
                </a:solidFill>
                <a:latin typeface="Arial" panose="020B0604020202020204" pitchFamily="34" charset="0"/>
                <a:cs typeface="Arial" panose="020B0604020202020204" pitchFamily="34" charset="0"/>
              </a:rPr>
              <a:t> (formou „Prováděcích materiálů“, „Uživatelských příruček“ atp.) tedy:</a:t>
            </a:r>
          </a:p>
          <a:p>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r>
              <a:rPr lang="cs-CZ" sz="2400" dirty="0">
                <a:solidFill>
                  <a:prstClr val="black"/>
                </a:solidFill>
                <a:latin typeface="Arial" panose="020B0604020202020204" pitchFamily="34" charset="0"/>
                <a:cs typeface="Arial" panose="020B0604020202020204" pitchFamily="34" charset="0"/>
              </a:rPr>
              <a:t>2.1.- Modifikace 5-ti stupňového hodnotícího kritéria společenské relevance.</a:t>
            </a:r>
          </a:p>
          <a:p>
            <a:r>
              <a:rPr lang="cs-CZ" sz="2400" dirty="0">
                <a:solidFill>
                  <a:prstClr val="black"/>
                </a:solidFill>
                <a:latin typeface="Arial" panose="020B0604020202020204" pitchFamily="34" charset="0"/>
                <a:cs typeface="Arial" panose="020B0604020202020204" pitchFamily="34" charset="0"/>
              </a:rPr>
              <a:t>Včetně přesné definice a vysvětlení významu pojmu „společenská relevance“</a:t>
            </a:r>
          </a:p>
          <a:p>
            <a:pPr lvl="0"/>
            <a:r>
              <a:rPr lang="cs-CZ" sz="2400" dirty="0">
                <a:solidFill>
                  <a:prstClr val="black"/>
                </a:solidFill>
                <a:latin typeface="Arial" panose="020B0604020202020204" pitchFamily="34" charset="0"/>
                <a:cs typeface="Arial" panose="020B0604020202020204" pitchFamily="34" charset="0"/>
              </a:rPr>
              <a:t>a posouzení požadavku doložitelného uplatnění v praxi (nerealistický </a:t>
            </a:r>
            <a:r>
              <a:rPr lang="cs-CZ" sz="2400" dirty="0" smtClean="0">
                <a:solidFill>
                  <a:prstClr val="black"/>
                </a:solidFill>
                <a:latin typeface="Arial" panose="020B0604020202020204" pitchFamily="34" charset="0"/>
                <a:cs typeface="Arial" panose="020B0604020202020204" pitchFamily="34" charset="0"/>
              </a:rPr>
              <a:t>požadavek v daném časovém okně). </a:t>
            </a:r>
            <a:r>
              <a:rPr lang="cs-CZ" sz="2400" dirty="0">
                <a:solidFill>
                  <a:prstClr val="black"/>
                </a:solidFill>
                <a:latin typeface="Arial" panose="020B0604020202020204" pitchFamily="34" charset="0"/>
                <a:cs typeface="Arial" panose="020B0604020202020204" pitchFamily="34" charset="0"/>
              </a:rPr>
              <a:t>Viz. Příloha 1</a:t>
            </a:r>
            <a:r>
              <a:rPr lang="cs-CZ" sz="2400" dirty="0" smtClean="0">
                <a:solidFill>
                  <a:prstClr val="black"/>
                </a:solidFill>
                <a:latin typeface="Arial" panose="020B0604020202020204" pitchFamily="34" charset="0"/>
                <a:cs typeface="Arial" panose="020B0604020202020204" pitchFamily="34" charset="0"/>
              </a:rPr>
              <a:t>.</a:t>
            </a:r>
          </a:p>
          <a:p>
            <a:pPr lvl="0"/>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r>
              <a:rPr lang="cs-CZ" sz="2400" dirty="0">
                <a:solidFill>
                  <a:prstClr val="black"/>
                </a:solidFill>
                <a:latin typeface="Arial" panose="020B0604020202020204" pitchFamily="34" charset="0"/>
                <a:cs typeface="Arial" panose="020B0604020202020204" pitchFamily="34" charset="0"/>
              </a:rPr>
              <a:t>2.2.- Zavedení možnosti, že i aplikační výsledek aplikovaný pouze v českém prostředí může být </a:t>
            </a:r>
            <a:r>
              <a:rPr lang="cs-CZ" sz="2400" dirty="0" smtClean="0">
                <a:solidFill>
                  <a:prstClr val="black"/>
                </a:solidFill>
                <a:latin typeface="Arial" panose="020B0604020202020204" pitchFamily="34" charset="0"/>
                <a:cs typeface="Arial" panose="020B0604020202020204" pitchFamily="34" charset="0"/>
              </a:rPr>
              <a:t>excelentní (např. u českého výrobce jehož produkt se později prosadí na světovém trhu atp.).</a:t>
            </a:r>
          </a:p>
          <a:p>
            <a:pPr lvl="0"/>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endParaRPr lang="cs-CZ" sz="2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7701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18</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811530" y="864287"/>
            <a:ext cx="9658350" cy="5262979"/>
          </a:xfrm>
          <a:prstGeom prst="rect">
            <a:avLst/>
          </a:prstGeom>
          <a:noFill/>
        </p:spPr>
        <p:txBody>
          <a:bodyPr wrap="square" rtlCol="0">
            <a:spAutoFit/>
          </a:bodyPr>
          <a:lstStyle/>
          <a:p>
            <a:pPr lvl="0"/>
            <a:r>
              <a:rPr lang="cs-CZ" sz="2400" dirty="0">
                <a:solidFill>
                  <a:prstClr val="black"/>
                </a:solidFill>
                <a:latin typeface="Arial" panose="020B0604020202020204" pitchFamily="34" charset="0"/>
                <a:cs typeface="Arial" panose="020B0604020202020204" pitchFamily="34" charset="0"/>
              </a:rPr>
              <a:t>2.3.- Doplnit dokument "M17+ Uživatelská .." o kapitolu vysvětlení použité terminologie </a:t>
            </a:r>
            <a:r>
              <a:rPr lang="cs-CZ" sz="2400" dirty="0" smtClean="0">
                <a:solidFill>
                  <a:prstClr val="black"/>
                </a:solidFill>
                <a:latin typeface="Arial" panose="020B0604020202020204" pitchFamily="34" charset="0"/>
                <a:cs typeface="Arial" panose="020B0604020202020204" pitchFamily="34" charset="0"/>
              </a:rPr>
              <a:t>(veškerou použitou terminologii porovnat s terminologií ve </a:t>
            </a:r>
            <a:r>
              <a:rPr lang="cs-CZ" sz="2400" dirty="0" err="1" smtClean="0">
                <a:solidFill>
                  <a:prstClr val="black"/>
                </a:solidFill>
                <a:latin typeface="Arial" panose="020B0604020202020204" pitchFamily="34" charset="0"/>
                <a:cs typeface="Arial" panose="020B0604020202020204" pitchFamily="34" charset="0"/>
              </a:rPr>
              <a:t>Frascatiho</a:t>
            </a:r>
            <a:r>
              <a:rPr lang="cs-CZ" sz="2400" dirty="0" smtClean="0">
                <a:solidFill>
                  <a:prstClr val="black"/>
                </a:solidFill>
                <a:latin typeface="Arial" panose="020B0604020202020204" pitchFamily="34" charset="0"/>
                <a:cs typeface="Arial" panose="020B0604020202020204" pitchFamily="34" charset="0"/>
              </a:rPr>
              <a:t> Manuálu a tu označit jako správnou, u všech ostatních termínů zjistit zdroj a verifikovat jejich význam a platnost. Ukázka </a:t>
            </a:r>
            <a:r>
              <a:rPr lang="cs-CZ" sz="2400" dirty="0">
                <a:solidFill>
                  <a:prstClr val="black"/>
                </a:solidFill>
                <a:latin typeface="Arial" panose="020B0604020202020204" pitchFamily="34" charset="0"/>
                <a:cs typeface="Arial" panose="020B0604020202020204" pitchFamily="34" charset="0"/>
              </a:rPr>
              <a:t>viz Příloha 2). </a:t>
            </a:r>
            <a:endParaRPr lang="cs-CZ" sz="2400" dirty="0" smtClean="0">
              <a:solidFill>
                <a:prstClr val="black"/>
              </a:solidFill>
              <a:latin typeface="Arial" panose="020B0604020202020204" pitchFamily="34" charset="0"/>
              <a:cs typeface="Arial" panose="020B0604020202020204" pitchFamily="34" charset="0"/>
            </a:endParaRPr>
          </a:p>
          <a:p>
            <a:pPr lvl="0"/>
            <a:endParaRPr lang="cs-CZ" sz="2400" dirty="0">
              <a:solidFill>
                <a:prstClr val="black"/>
              </a:solidFill>
              <a:latin typeface="Arial" panose="020B0604020202020204" pitchFamily="34" charset="0"/>
              <a:cs typeface="Arial" panose="020B0604020202020204" pitchFamily="34" charset="0"/>
            </a:endParaRPr>
          </a:p>
          <a:p>
            <a:pPr lvl="0"/>
            <a:r>
              <a:rPr lang="cs-CZ" sz="2400" dirty="0">
                <a:solidFill>
                  <a:prstClr val="black"/>
                </a:solidFill>
                <a:latin typeface="Arial" panose="020B0604020202020204" pitchFamily="34" charset="0"/>
                <a:cs typeface="Arial" panose="020B0604020202020204" pitchFamily="34" charset="0"/>
              </a:rPr>
              <a:t>2.4.- Doplnění přílohy do dokumentu "M17+ Uživatelská ..", která by obsahovala "Kontrolní list" obsahující přehled všeho, co má být součástí předání výsledku k </a:t>
            </a:r>
            <a:r>
              <a:rPr lang="cs-CZ" sz="2400" dirty="0" smtClean="0">
                <a:solidFill>
                  <a:prstClr val="black"/>
                </a:solidFill>
                <a:latin typeface="Arial" panose="020B0604020202020204" pitchFamily="34" charset="0"/>
                <a:cs typeface="Arial" panose="020B0604020202020204" pitchFamily="34" charset="0"/>
              </a:rPr>
              <a:t>hodnocení / formálně sjednotit s příručkou pro hodnotitele. (Převzít </a:t>
            </a:r>
            <a:r>
              <a:rPr lang="cs-CZ" sz="2400" dirty="0" smtClean="0">
                <a:solidFill>
                  <a:prstClr val="black"/>
                </a:solidFill>
                <a:latin typeface="Arial" panose="020B0604020202020204" pitchFamily="34" charset="0"/>
                <a:cs typeface="Arial" panose="020B0604020202020204" pitchFamily="34" charset="0"/>
              </a:rPr>
              <a:t>současné, aktualizovat </a:t>
            </a:r>
            <a:r>
              <a:rPr lang="cs-CZ" sz="2400" dirty="0" smtClean="0">
                <a:solidFill>
                  <a:prstClr val="black"/>
                </a:solidFill>
                <a:latin typeface="Arial" panose="020B0604020202020204" pitchFamily="34" charset="0"/>
                <a:cs typeface="Arial" panose="020B0604020202020204" pitchFamily="34" charset="0"/>
              </a:rPr>
              <a:t>a doplnit vyjasnění a doplnění některých bodů. Viz</a:t>
            </a:r>
            <a:r>
              <a:rPr lang="cs-CZ" sz="2400" dirty="0">
                <a:solidFill>
                  <a:prstClr val="black"/>
                </a:solidFill>
                <a:latin typeface="Arial" panose="020B0604020202020204" pitchFamily="34" charset="0"/>
                <a:cs typeface="Arial" panose="020B0604020202020204" pitchFamily="34" charset="0"/>
              </a:rPr>
              <a:t>. Příloha </a:t>
            </a:r>
            <a:r>
              <a:rPr lang="cs-CZ" sz="2400" dirty="0" smtClean="0">
                <a:solidFill>
                  <a:prstClr val="black"/>
                </a:solidFill>
                <a:latin typeface="Arial" panose="020B0604020202020204" pitchFamily="34" charset="0"/>
                <a:cs typeface="Arial" panose="020B0604020202020204" pitchFamily="34" charset="0"/>
              </a:rPr>
              <a:t>3).</a:t>
            </a:r>
          </a:p>
          <a:p>
            <a:pPr lvl="0"/>
            <a:endParaRPr lang="cs-CZ" sz="2400" dirty="0">
              <a:solidFill>
                <a:prstClr val="black"/>
              </a:solidFill>
              <a:latin typeface="Arial" panose="020B0604020202020204" pitchFamily="34" charset="0"/>
              <a:cs typeface="Arial" panose="020B0604020202020204" pitchFamily="34" charset="0"/>
            </a:endParaRPr>
          </a:p>
          <a:p>
            <a:pPr lvl="0"/>
            <a:r>
              <a:rPr lang="cs-CZ" sz="2400" dirty="0">
                <a:solidFill>
                  <a:prstClr val="black"/>
                </a:solidFill>
                <a:latin typeface="Arial" panose="020B0604020202020204" pitchFamily="34" charset="0"/>
                <a:cs typeface="Arial" panose="020B0604020202020204" pitchFamily="34" charset="0"/>
              </a:rPr>
              <a:t>2.5.- Odlišení hodnocení </a:t>
            </a:r>
            <a:r>
              <a:rPr lang="cs-CZ" sz="2400" dirty="0" err="1">
                <a:solidFill>
                  <a:prstClr val="black"/>
                </a:solidFill>
                <a:latin typeface="Arial" panose="020B0604020202020204" pitchFamily="34" charset="0"/>
                <a:cs typeface="Arial" panose="020B0604020202020204" pitchFamily="34" charset="0"/>
              </a:rPr>
              <a:t>bibliometrických</a:t>
            </a:r>
            <a:r>
              <a:rPr lang="cs-CZ" sz="2400" dirty="0">
                <a:solidFill>
                  <a:prstClr val="black"/>
                </a:solidFill>
                <a:latin typeface="Arial" panose="020B0604020202020204" pitchFamily="34" charset="0"/>
                <a:cs typeface="Arial" panose="020B0604020202020204" pitchFamily="34" charset="0"/>
              </a:rPr>
              <a:t> a </a:t>
            </a:r>
            <a:r>
              <a:rPr lang="cs-CZ" sz="2400" dirty="0" err="1">
                <a:solidFill>
                  <a:prstClr val="black"/>
                </a:solidFill>
                <a:latin typeface="Arial" panose="020B0604020202020204" pitchFamily="34" charset="0"/>
                <a:cs typeface="Arial" panose="020B0604020202020204" pitchFamily="34" charset="0"/>
              </a:rPr>
              <a:t>nebibliometrických</a:t>
            </a:r>
            <a:r>
              <a:rPr lang="cs-CZ" sz="2400" dirty="0">
                <a:solidFill>
                  <a:prstClr val="black"/>
                </a:solidFill>
                <a:latin typeface="Arial" panose="020B0604020202020204" pitchFamily="34" charset="0"/>
                <a:cs typeface="Arial" panose="020B0604020202020204" pitchFamily="34" charset="0"/>
              </a:rPr>
              <a:t> výsledků v M1</a:t>
            </a:r>
            <a:r>
              <a:rPr lang="cs-CZ" sz="2400" dirty="0" smtClean="0">
                <a:solidFill>
                  <a:prstClr val="black"/>
                </a:solidFill>
                <a:latin typeface="Arial" panose="020B0604020202020204" pitchFamily="34" charset="0"/>
                <a:cs typeface="Arial" panose="020B0604020202020204" pitchFamily="34" charset="0"/>
              </a:rPr>
              <a:t>. Návrh </a:t>
            </a:r>
            <a:r>
              <a:rPr lang="cs-CZ" sz="2400" dirty="0">
                <a:solidFill>
                  <a:prstClr val="black"/>
                </a:solidFill>
                <a:latin typeface="Arial" panose="020B0604020202020204" pitchFamily="34" charset="0"/>
                <a:cs typeface="Arial" panose="020B0604020202020204" pitchFamily="34" charset="0"/>
              </a:rPr>
              <a:t>formulace viz. Příloha 4. </a:t>
            </a:r>
            <a:endParaRPr lang="cs-CZ" sz="2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6528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19</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461010" y="535317"/>
            <a:ext cx="11269980" cy="6001643"/>
          </a:xfrm>
          <a:prstGeom prst="rect">
            <a:avLst/>
          </a:prstGeom>
          <a:noFill/>
        </p:spPr>
        <p:txBody>
          <a:bodyPr wrap="square" rtlCol="0">
            <a:spAutoFit/>
          </a:bodyPr>
          <a:lstStyle/>
          <a:p>
            <a:r>
              <a:rPr lang="cs-CZ" sz="2400" b="1" dirty="0">
                <a:solidFill>
                  <a:prstClr val="black"/>
                </a:solidFill>
                <a:latin typeface="Arial" panose="020B0604020202020204" pitchFamily="34" charset="0"/>
                <a:cs typeface="Arial" panose="020B0604020202020204" pitchFamily="34" charset="0"/>
              </a:rPr>
              <a:t>3. </a:t>
            </a:r>
            <a:r>
              <a:rPr lang="cs-CZ" sz="2400" b="1" dirty="0" err="1">
                <a:solidFill>
                  <a:prstClr val="black"/>
                </a:solidFill>
                <a:latin typeface="Arial" panose="020B0604020202020204" pitchFamily="34" charset="0"/>
                <a:cs typeface="Arial" panose="020B0604020202020204" pitchFamily="34" charset="0"/>
              </a:rPr>
              <a:t>Technicko</a:t>
            </a:r>
            <a:r>
              <a:rPr lang="cs-CZ" sz="2400" b="1" dirty="0">
                <a:solidFill>
                  <a:prstClr val="black"/>
                </a:solidFill>
                <a:latin typeface="Arial" panose="020B0604020202020204" pitchFamily="34" charset="0"/>
                <a:cs typeface="Arial" panose="020B0604020202020204" pitchFamily="34" charset="0"/>
              </a:rPr>
              <a:t> administrativní opatření:</a:t>
            </a:r>
          </a:p>
          <a:p>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r>
              <a:rPr lang="cs-CZ" sz="2400" dirty="0">
                <a:solidFill>
                  <a:prstClr val="black"/>
                </a:solidFill>
                <a:latin typeface="Arial" panose="020B0604020202020204" pitchFamily="34" charset="0"/>
                <a:cs typeface="Arial" panose="020B0604020202020204" pitchFamily="34" charset="0"/>
              </a:rPr>
              <a:t>3.1. – </a:t>
            </a:r>
            <a:r>
              <a:rPr lang="cs-CZ" sz="2400" dirty="0" smtClean="0">
                <a:solidFill>
                  <a:prstClr val="black"/>
                </a:solidFill>
                <a:latin typeface="Arial" panose="020B0604020202020204" pitchFamily="34" charset="0"/>
                <a:cs typeface="Arial" panose="020B0604020202020204" pitchFamily="34" charset="0"/>
              </a:rPr>
              <a:t>Sumarizovat kritéria </a:t>
            </a:r>
            <a:r>
              <a:rPr lang="cs-CZ" sz="2400" dirty="0">
                <a:solidFill>
                  <a:prstClr val="black"/>
                </a:solidFill>
                <a:latin typeface="Arial" panose="020B0604020202020204" pitchFamily="34" charset="0"/>
                <a:cs typeface="Arial" panose="020B0604020202020204" pitchFamily="34" charset="0"/>
              </a:rPr>
              <a:t>pro výběr </a:t>
            </a:r>
            <a:r>
              <a:rPr lang="cs-CZ" sz="2400" dirty="0" smtClean="0">
                <a:solidFill>
                  <a:prstClr val="black"/>
                </a:solidFill>
                <a:latin typeface="Arial" panose="020B0604020202020204" pitchFamily="34" charset="0"/>
                <a:cs typeface="Arial" panose="020B0604020202020204" pitchFamily="34" charset="0"/>
              </a:rPr>
              <a:t>hodnotitelů, aktualizovat již existující prováděcí pokyny a </a:t>
            </a:r>
            <a:r>
              <a:rPr lang="cs-CZ" sz="2400" dirty="0" smtClean="0">
                <a:solidFill>
                  <a:prstClr val="black"/>
                </a:solidFill>
                <a:latin typeface="Arial" panose="020B0604020202020204" pitchFamily="34" charset="0"/>
                <a:cs typeface="Arial" panose="020B0604020202020204" pitchFamily="34" charset="0"/>
              </a:rPr>
              <a:t>shrnout je </a:t>
            </a:r>
            <a:r>
              <a:rPr lang="cs-CZ" sz="2400" dirty="0" smtClean="0">
                <a:solidFill>
                  <a:prstClr val="black"/>
                </a:solidFill>
                <a:latin typeface="Arial" panose="020B0604020202020204" pitchFamily="34" charset="0"/>
                <a:cs typeface="Arial" panose="020B0604020202020204" pitchFamily="34" charset="0"/>
              </a:rPr>
              <a:t>do </a:t>
            </a:r>
            <a:r>
              <a:rPr lang="cs-CZ" sz="2400" dirty="0" smtClean="0">
                <a:solidFill>
                  <a:prstClr val="black"/>
                </a:solidFill>
                <a:latin typeface="Arial" panose="020B0604020202020204" pitchFamily="34" charset="0"/>
                <a:cs typeface="Arial" panose="020B0604020202020204" pitchFamily="34" charset="0"/>
              </a:rPr>
              <a:t>jednoho materiálu.</a:t>
            </a:r>
          </a:p>
          <a:p>
            <a:r>
              <a:rPr lang="cs-CZ" sz="2400" dirty="0" smtClean="0">
                <a:solidFill>
                  <a:prstClr val="black"/>
                </a:solidFill>
                <a:latin typeface="Arial" panose="020B0604020202020204" pitchFamily="34" charset="0"/>
                <a:cs typeface="Arial" panose="020B0604020202020204" pitchFamily="34" charset="0"/>
              </a:rPr>
              <a:t>(Použít jak globální parametry např.: </a:t>
            </a:r>
            <a:r>
              <a:rPr lang="cs-CZ" sz="2400" dirty="0">
                <a:solidFill>
                  <a:prstClr val="black"/>
                </a:solidFill>
                <a:latin typeface="Arial" panose="020B0604020202020204" pitchFamily="34" charset="0"/>
                <a:cs typeface="Arial" panose="020B0604020202020204" pitchFamily="34" charset="0"/>
              </a:rPr>
              <a:t>poměr vědeckých a   aplikačních </a:t>
            </a:r>
            <a:r>
              <a:rPr lang="cs-CZ" sz="2400" dirty="0" smtClean="0">
                <a:solidFill>
                  <a:prstClr val="black"/>
                </a:solidFill>
                <a:latin typeface="Arial" panose="020B0604020202020204" pitchFamily="34" charset="0"/>
                <a:cs typeface="Arial" panose="020B0604020202020204" pitchFamily="34" charset="0"/>
              </a:rPr>
              <a:t>expertů, tak osobní kritéria: odborný </a:t>
            </a:r>
            <a:r>
              <a:rPr lang="cs-CZ" sz="2400" dirty="0">
                <a:solidFill>
                  <a:prstClr val="black"/>
                </a:solidFill>
                <a:latin typeface="Arial" panose="020B0604020202020204" pitchFamily="34" charset="0"/>
                <a:cs typeface="Arial" panose="020B0604020202020204" pitchFamily="34" charset="0"/>
              </a:rPr>
              <a:t>profil </a:t>
            </a:r>
            <a:r>
              <a:rPr lang="cs-CZ" sz="2400" dirty="0" smtClean="0">
                <a:solidFill>
                  <a:prstClr val="black"/>
                </a:solidFill>
                <a:latin typeface="Arial" panose="020B0604020202020204" pitchFamily="34" charset="0"/>
                <a:cs typeface="Arial" panose="020B0604020202020204" pitchFamily="34" charset="0"/>
              </a:rPr>
              <a:t>hodnotitele, znalosti, zkušenosti atp.).</a:t>
            </a:r>
          </a:p>
          <a:p>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r>
              <a:rPr lang="cs-CZ" sz="2400" dirty="0">
                <a:solidFill>
                  <a:prstClr val="black"/>
                </a:solidFill>
                <a:latin typeface="Arial" panose="020B0604020202020204" pitchFamily="34" charset="0"/>
                <a:cs typeface="Arial" panose="020B0604020202020204" pitchFamily="34" charset="0"/>
              </a:rPr>
              <a:t>3.2. </a:t>
            </a:r>
            <a:r>
              <a:rPr lang="cs-CZ" sz="2400" dirty="0" smtClean="0">
                <a:solidFill>
                  <a:prstClr val="black"/>
                </a:solidFill>
                <a:latin typeface="Arial" panose="020B0604020202020204" pitchFamily="34" charset="0"/>
                <a:cs typeface="Arial" panose="020B0604020202020204" pitchFamily="34" charset="0"/>
              </a:rPr>
              <a:t>– Verifikovat současný </a:t>
            </a:r>
            <a:r>
              <a:rPr lang="cs-CZ" sz="2400" dirty="0">
                <a:solidFill>
                  <a:prstClr val="black"/>
                </a:solidFill>
                <a:latin typeface="Arial" panose="020B0604020202020204" pitchFamily="34" charset="0"/>
                <a:cs typeface="Arial" panose="020B0604020202020204" pitchFamily="34" charset="0"/>
              </a:rPr>
              <a:t>status a pravomoci předsedy panelu </a:t>
            </a:r>
            <a:r>
              <a:rPr lang="cs-CZ" sz="2400" dirty="0" smtClean="0">
                <a:solidFill>
                  <a:prstClr val="black"/>
                </a:solidFill>
                <a:latin typeface="Arial" panose="020B0604020202020204" pitchFamily="34" charset="0"/>
                <a:cs typeface="Arial" panose="020B0604020202020204" pitchFamily="34" charset="0"/>
              </a:rPr>
              <a:t>(z hlediska časového prověřit </a:t>
            </a:r>
            <a:r>
              <a:rPr lang="cs-CZ" sz="2400" dirty="0">
                <a:solidFill>
                  <a:prstClr val="black"/>
                </a:solidFill>
                <a:latin typeface="Arial" panose="020B0604020202020204" pitchFamily="34" charset="0"/>
                <a:cs typeface="Arial" panose="020B0604020202020204" pitchFamily="34" charset="0"/>
              </a:rPr>
              <a:t>volební období nebo rotace </a:t>
            </a:r>
            <a:r>
              <a:rPr lang="cs-CZ" sz="2400" dirty="0" smtClean="0">
                <a:solidFill>
                  <a:prstClr val="black"/>
                </a:solidFill>
                <a:latin typeface="Arial" panose="020B0604020202020204" pitchFamily="34" charset="0"/>
                <a:cs typeface="Arial" panose="020B0604020202020204" pitchFamily="34" charset="0"/>
              </a:rPr>
              <a:t>; z hlediska pravomoci při </a:t>
            </a:r>
            <a:r>
              <a:rPr lang="cs-CZ" sz="2400" dirty="0">
                <a:solidFill>
                  <a:prstClr val="black"/>
                </a:solidFill>
                <a:latin typeface="Arial" panose="020B0604020202020204" pitchFamily="34" charset="0"/>
                <a:cs typeface="Arial" panose="020B0604020202020204" pitchFamily="34" charset="0"/>
              </a:rPr>
              <a:t>modifikaci hodnocení výsledku rozšířit podmínky: např. princip 4 očí, nebo + předseda z   jiného panelu, nebo + jeden člen KHV atp</a:t>
            </a:r>
            <a:r>
              <a:rPr lang="cs-CZ" sz="2400" dirty="0" smtClean="0">
                <a:solidFill>
                  <a:prstClr val="black"/>
                </a:solidFill>
                <a:latin typeface="Arial" panose="020B0604020202020204" pitchFamily="34" charset="0"/>
                <a:cs typeface="Arial" panose="020B0604020202020204" pitchFamily="34" charset="0"/>
              </a:rPr>
              <a:t>.).</a:t>
            </a:r>
          </a:p>
          <a:p>
            <a:endParaRPr lang="cs-CZ" sz="2400" dirty="0">
              <a:solidFill>
                <a:prstClr val="black"/>
              </a:solidFill>
              <a:latin typeface="Arial" panose="020B0604020202020204" pitchFamily="34" charset="0"/>
              <a:cs typeface="Arial" panose="020B0604020202020204" pitchFamily="34" charset="0"/>
            </a:endParaRPr>
          </a:p>
          <a:p>
            <a:r>
              <a:rPr lang="cs-CZ" sz="2400" dirty="0">
                <a:solidFill>
                  <a:prstClr val="black"/>
                </a:solidFill>
                <a:latin typeface="Arial" panose="020B0604020202020204" pitchFamily="34" charset="0"/>
                <a:cs typeface="Arial" panose="020B0604020202020204" pitchFamily="34" charset="0"/>
              </a:rPr>
              <a:t>3.3. - Verifikovat </a:t>
            </a:r>
            <a:r>
              <a:rPr lang="cs-CZ" sz="2400" dirty="0" smtClean="0">
                <a:solidFill>
                  <a:prstClr val="black"/>
                </a:solidFill>
                <a:latin typeface="Arial" panose="020B0604020202020204" pitchFamily="34" charset="0"/>
                <a:cs typeface="Arial" panose="020B0604020202020204" pitchFamily="34" charset="0"/>
              </a:rPr>
              <a:t>podmínky reklamačního </a:t>
            </a:r>
            <a:r>
              <a:rPr lang="cs-CZ" sz="2400" dirty="0">
                <a:solidFill>
                  <a:prstClr val="black"/>
                </a:solidFill>
                <a:latin typeface="Arial" panose="020B0604020202020204" pitchFamily="34" charset="0"/>
                <a:cs typeface="Arial" panose="020B0604020202020204" pitchFamily="34" charset="0"/>
              </a:rPr>
              <a:t>řízení výsledku </a:t>
            </a:r>
            <a:r>
              <a:rPr lang="cs-CZ" sz="2400" dirty="0" smtClean="0">
                <a:solidFill>
                  <a:prstClr val="black"/>
                </a:solidFill>
                <a:latin typeface="Arial" panose="020B0604020202020204" pitchFamily="34" charset="0"/>
                <a:cs typeface="Arial" panose="020B0604020202020204" pitchFamily="34" charset="0"/>
              </a:rPr>
              <a:t>hodnocení (využít širší </a:t>
            </a:r>
            <a:r>
              <a:rPr lang="cs-CZ" sz="2400" dirty="0">
                <a:solidFill>
                  <a:prstClr val="black"/>
                </a:solidFill>
                <a:latin typeface="Arial" panose="020B0604020202020204" pitchFamily="34" charset="0"/>
                <a:cs typeface="Arial" panose="020B0604020202020204" pitchFamily="34" charset="0"/>
              </a:rPr>
              <a:t>fórum posuzovatelů..,)</a:t>
            </a:r>
            <a:br>
              <a:rPr lang="cs-CZ" sz="2400" dirty="0">
                <a:solidFill>
                  <a:prstClr val="black"/>
                </a:solidFill>
                <a:latin typeface="Arial" panose="020B0604020202020204" pitchFamily="34" charset="0"/>
                <a:cs typeface="Arial" panose="020B0604020202020204" pitchFamily="34" charset="0"/>
              </a:rPr>
            </a:br>
            <a:r>
              <a:rPr lang="cs-CZ" sz="2400" dirty="0">
                <a:solidFill>
                  <a:prstClr val="black"/>
                </a:solidFill>
                <a:latin typeface="Arial" panose="020B0604020202020204" pitchFamily="34" charset="0"/>
                <a:cs typeface="Arial" panose="020B0604020202020204" pitchFamily="34" charset="0"/>
              </a:rPr>
              <a:t/>
            </a:r>
            <a:br>
              <a:rPr lang="cs-CZ" sz="2400" dirty="0">
                <a:solidFill>
                  <a:prstClr val="black"/>
                </a:solidFill>
                <a:latin typeface="Arial" panose="020B0604020202020204" pitchFamily="34" charset="0"/>
                <a:cs typeface="Arial" panose="020B0604020202020204" pitchFamily="34" charset="0"/>
              </a:rPr>
            </a:br>
            <a:endParaRPr lang="cs-CZ" sz="24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183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918" y="-34388"/>
            <a:ext cx="10097494" cy="864287"/>
          </a:xfrm>
          <a:prstGeom prst="rect">
            <a:avLst/>
          </a:prstGeom>
        </p:spPr>
      </p:pic>
      <p:sp>
        <p:nvSpPr>
          <p:cNvPr id="2" name="Nadpis 1"/>
          <p:cNvSpPr>
            <a:spLocks noGrp="1"/>
          </p:cNvSpPr>
          <p:nvPr>
            <p:ph type="title"/>
          </p:nvPr>
        </p:nvSpPr>
        <p:spPr/>
        <p:txBody>
          <a:bodyPr>
            <a:normAutofit fontScale="90000"/>
          </a:bodyPr>
          <a:lstStyle/>
          <a:p>
            <a:r>
              <a:rPr lang="cs-CZ" dirty="0"/>
              <a:t> </a:t>
            </a:r>
            <a:br>
              <a:rPr lang="cs-CZ" dirty="0"/>
            </a:br>
            <a:r>
              <a:rPr lang="cs-CZ" dirty="0"/>
              <a:t/>
            </a:r>
            <a:br>
              <a:rPr lang="cs-CZ" dirty="0"/>
            </a:br>
            <a:endParaRPr lang="cs-CZ" dirty="0"/>
          </a:p>
        </p:txBody>
      </p:sp>
      <p:sp>
        <p:nvSpPr>
          <p:cNvPr id="3" name="Zástupný symbol pro obsah 2"/>
          <p:cNvSpPr>
            <a:spLocks noGrp="1"/>
          </p:cNvSpPr>
          <p:nvPr>
            <p:ph idx="1"/>
          </p:nvPr>
        </p:nvSpPr>
        <p:spPr>
          <a:xfrm>
            <a:off x="1" y="1825625"/>
            <a:ext cx="12073466" cy="4351338"/>
          </a:xfrm>
        </p:spPr>
        <p:txBody>
          <a:bodyPr/>
          <a:lstStyle/>
          <a:p>
            <a:pPr marL="0" indent="0">
              <a:buNone/>
            </a:pPr>
            <a:r>
              <a:rPr lang="cs-CZ" dirty="0"/>
              <a:t> </a:t>
            </a:r>
          </a:p>
        </p:txBody>
      </p:sp>
      <p:sp>
        <p:nvSpPr>
          <p:cNvPr id="4" name="Zástupný symbol pro zápatí 3"/>
          <p:cNvSpPr>
            <a:spLocks noGrp="1"/>
          </p:cNvSpPr>
          <p:nvPr>
            <p:ph type="ftr" sz="quarter" idx="11"/>
          </p:nvPr>
        </p:nvSpPr>
        <p:spPr/>
        <p:txBody>
          <a:bodyPr/>
          <a:lstStyle/>
          <a:p>
            <a:r>
              <a:rPr lang="cs-CZ" smtClean="0"/>
              <a:t>P20201123v25_PSAP_pro_RVVI</a:t>
            </a:r>
            <a:endParaRPr lang="cs-CZ"/>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2</a:t>
            </a:fld>
            <a:endParaRPr lang="cs-CZ"/>
          </a:p>
        </p:txBody>
      </p:sp>
      <p:sp>
        <p:nvSpPr>
          <p:cNvPr id="6" name="TextovéPole 5"/>
          <p:cNvSpPr txBox="1"/>
          <p:nvPr/>
        </p:nvSpPr>
        <p:spPr>
          <a:xfrm>
            <a:off x="370368" y="365125"/>
            <a:ext cx="11551044" cy="5755422"/>
          </a:xfrm>
          <a:prstGeom prst="rect">
            <a:avLst/>
          </a:prstGeom>
          <a:noFill/>
        </p:spPr>
        <p:txBody>
          <a:bodyPr wrap="square" rtlCol="0">
            <a:spAutoFit/>
          </a:bodyPr>
          <a:lstStyle/>
          <a:p>
            <a:r>
              <a:rPr lang="cs-CZ" sz="2400" b="1" dirty="0">
                <a:latin typeface="Arial" panose="020B0604020202020204" pitchFamily="34" charset="0"/>
                <a:cs typeface="Arial" panose="020B0604020202020204" pitchFamily="34" charset="0"/>
              </a:rPr>
              <a:t>„Pracovní skupina KHV pro hodnocení aplikovaného výzkumu“</a:t>
            </a:r>
          </a:p>
          <a:p>
            <a:pPr algn="ctr"/>
            <a:endParaRPr lang="cs-CZ" sz="2400" b="1"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 </a:t>
            </a:r>
            <a:r>
              <a:rPr lang="cs-CZ" sz="2000" b="1" dirty="0">
                <a:latin typeface="Arial" panose="020B0604020202020204" pitchFamily="34" charset="0"/>
                <a:cs typeface="Arial" panose="020B0604020202020204" pitchFamily="34" charset="0"/>
              </a:rPr>
              <a:t>Důvody založení:</a:t>
            </a:r>
            <a:endParaRPr lang="cs-CZ" sz="2000" dirty="0">
              <a:latin typeface="Arial" panose="020B0604020202020204" pitchFamily="34" charset="0"/>
              <a:cs typeface="Arial" panose="020B0604020202020204" pitchFamily="34" charset="0"/>
            </a:endParaRPr>
          </a:p>
          <a:p>
            <a:pPr lvl="0"/>
            <a:r>
              <a:rPr lang="cs-CZ" sz="2000" dirty="0">
                <a:latin typeface="Arial" panose="020B0604020202020204" pitchFamily="34" charset="0"/>
                <a:cs typeface="Arial" panose="020B0604020202020204" pitchFamily="34" charset="0"/>
              </a:rPr>
              <a:t>-	Na základě zkušeností z tříletého období implementace je třeba tento proces 	optimalizovat.</a:t>
            </a:r>
          </a:p>
          <a:p>
            <a:pPr lvl="0"/>
            <a:r>
              <a:rPr lang="cs-CZ" sz="2000" dirty="0">
                <a:latin typeface="Arial" panose="020B0604020202020204" pitchFamily="34" charset="0"/>
                <a:cs typeface="Arial" panose="020B0604020202020204" pitchFamily="34" charset="0"/>
              </a:rPr>
              <a:t>-	Vzrůstající kritika na podhodnocení významu aplikovaného výzkumu při hodnocení 	metodikou M17+.</a:t>
            </a:r>
          </a:p>
          <a:p>
            <a:r>
              <a:rPr lang="cs-CZ" sz="2000" b="1" dirty="0">
                <a:latin typeface="Arial" panose="020B0604020202020204" pitchFamily="34" charset="0"/>
                <a:cs typeface="Arial" panose="020B0604020202020204" pitchFamily="34" charset="0"/>
              </a:rPr>
              <a:t>Status:</a:t>
            </a:r>
            <a:endParaRPr lang="cs-CZ" sz="2000" dirty="0">
              <a:latin typeface="Arial" panose="020B0604020202020204" pitchFamily="34" charset="0"/>
              <a:cs typeface="Arial" panose="020B0604020202020204" pitchFamily="34" charset="0"/>
            </a:endParaRPr>
          </a:p>
          <a:p>
            <a:pPr lvl="0"/>
            <a:r>
              <a:rPr lang="cs-CZ" sz="2000" dirty="0">
                <a:latin typeface="Arial" panose="020B0604020202020204" pitchFamily="34" charset="0"/>
                <a:cs typeface="Arial" panose="020B0604020202020204" pitchFamily="34" charset="0"/>
              </a:rPr>
              <a:t>-	Rozhodnutí o založení pracovní skupiny na 357. zasedání RVVI, dne 26.6.2020.</a:t>
            </a:r>
          </a:p>
          <a:p>
            <a:pPr lvl="0"/>
            <a:r>
              <a:rPr lang="cs-CZ" sz="2000" dirty="0">
                <a:latin typeface="Arial" panose="020B0604020202020204" pitchFamily="34" charset="0"/>
                <a:cs typeface="Arial" panose="020B0604020202020204" pitchFamily="34" charset="0"/>
              </a:rPr>
              <a:t>-	Požadavek na jmenovité odsouhlasení členů pracovní skupiny na 359. zasedání RVVI, 	dne 4.9.2020. Členové skupiny schváleni na 360. zasedání RVVI, dne 25.9.2020.</a:t>
            </a:r>
          </a:p>
          <a:p>
            <a:pPr lvl="0"/>
            <a:r>
              <a:rPr lang="cs-CZ" sz="2000" dirty="0">
                <a:latin typeface="Arial" panose="020B0604020202020204" pitchFamily="34" charset="0"/>
                <a:cs typeface="Arial" panose="020B0604020202020204" pitchFamily="34" charset="0"/>
              </a:rPr>
              <a:t>-	Pracovní skupina je založena pod KHV.</a:t>
            </a:r>
          </a:p>
          <a:p>
            <a:r>
              <a:rPr lang="cs-CZ" sz="2000" b="1" dirty="0">
                <a:latin typeface="Arial" panose="020B0604020202020204" pitchFamily="34" charset="0"/>
                <a:cs typeface="Arial" panose="020B0604020202020204" pitchFamily="34" charset="0"/>
              </a:rPr>
              <a:t>Cíle činnosti pracovní skupiny:</a:t>
            </a:r>
            <a:endParaRPr lang="cs-CZ" sz="2000" dirty="0">
              <a:latin typeface="Arial" panose="020B0604020202020204" pitchFamily="34" charset="0"/>
              <a:cs typeface="Arial" panose="020B0604020202020204" pitchFamily="34" charset="0"/>
            </a:endParaRPr>
          </a:p>
          <a:p>
            <a:pPr lvl="0"/>
            <a:r>
              <a:rPr lang="cs-CZ" sz="2000" dirty="0">
                <a:latin typeface="Arial" panose="020B0604020202020204" pitchFamily="34" charset="0"/>
                <a:cs typeface="Arial" panose="020B0604020202020204" pitchFamily="34" charset="0"/>
              </a:rPr>
              <a:t>C1 - 	Identifikovat možné příčiny nízkého hodnocení aplikovaného výzkumu při aplikaci 	Metodiky M17+</a:t>
            </a:r>
          </a:p>
          <a:p>
            <a:pPr lvl="0"/>
            <a:r>
              <a:rPr lang="cs-CZ" sz="2000" dirty="0">
                <a:latin typeface="Arial" panose="020B0604020202020204" pitchFamily="34" charset="0"/>
                <a:cs typeface="Arial" panose="020B0604020202020204" pitchFamily="34" charset="0"/>
              </a:rPr>
              <a:t>C2 - 	Analyzovat rozsah možných příčin.</a:t>
            </a:r>
          </a:p>
          <a:p>
            <a:pPr lvl="0"/>
            <a:r>
              <a:rPr lang="cs-CZ" sz="2000" dirty="0">
                <a:latin typeface="Arial" panose="020B0604020202020204" pitchFamily="34" charset="0"/>
                <a:cs typeface="Arial" panose="020B0604020202020204" pitchFamily="34" charset="0"/>
              </a:rPr>
              <a:t>C3 - 	Navrhnout opatření na odstranění identifikovaných příčin.</a:t>
            </a:r>
          </a:p>
          <a:p>
            <a:pPr lvl="0"/>
            <a:r>
              <a:rPr lang="cs-CZ" sz="2000" dirty="0">
                <a:latin typeface="Arial" panose="020B0604020202020204" pitchFamily="34" charset="0"/>
                <a:cs typeface="Arial" panose="020B0604020202020204" pitchFamily="34" charset="0"/>
              </a:rPr>
              <a:t>C4 -	Navrhnout zapracování do „M17+ Uživatelská příručka pro výzkumné organizace ..“</a:t>
            </a:r>
          </a:p>
        </p:txBody>
      </p:sp>
    </p:spTree>
    <p:extLst>
      <p:ext uri="{BB962C8B-B14F-4D97-AF65-F5344CB8AC3E}">
        <p14:creationId xmlns:p14="http://schemas.microsoft.com/office/powerpoint/2010/main" val="3481574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20</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594360" y="1246726"/>
            <a:ext cx="11167110" cy="4524315"/>
          </a:xfrm>
          <a:prstGeom prst="rect">
            <a:avLst/>
          </a:prstGeom>
          <a:noFill/>
        </p:spPr>
        <p:txBody>
          <a:bodyPr wrap="square" rtlCol="0">
            <a:spAutoFit/>
          </a:bodyPr>
          <a:lstStyle/>
          <a:p>
            <a:pPr lvl="0"/>
            <a:r>
              <a:rPr lang="cs-CZ" sz="2400" dirty="0">
                <a:solidFill>
                  <a:prstClr val="black"/>
                </a:solidFill>
                <a:latin typeface="Arial" panose="020B0604020202020204" pitchFamily="34" charset="0"/>
                <a:cs typeface="Arial" panose="020B0604020202020204" pitchFamily="34" charset="0"/>
              </a:rPr>
              <a:t>3.4. </a:t>
            </a:r>
            <a:r>
              <a:rPr lang="cs-CZ" sz="2400" dirty="0" smtClean="0">
                <a:solidFill>
                  <a:prstClr val="black"/>
                </a:solidFill>
                <a:latin typeface="Arial" panose="020B0604020202020204" pitchFamily="34" charset="0"/>
                <a:cs typeface="Arial" panose="020B0604020202020204" pitchFamily="34" charset="0"/>
              </a:rPr>
              <a:t>– Sjednotit formu příručky hodnotitele a příručky žadatele (navrhovatele). </a:t>
            </a:r>
          </a:p>
          <a:p>
            <a:pPr lvl="0"/>
            <a:endParaRPr lang="cs-CZ" sz="2400" dirty="0">
              <a:solidFill>
                <a:prstClr val="black"/>
              </a:solidFill>
              <a:latin typeface="Arial" panose="020B0604020202020204" pitchFamily="34" charset="0"/>
              <a:cs typeface="Arial" panose="020B0604020202020204" pitchFamily="34" charset="0"/>
            </a:endParaRPr>
          </a:p>
          <a:p>
            <a:pPr lvl="0"/>
            <a:r>
              <a:rPr lang="cs-CZ" sz="2400" dirty="0">
                <a:solidFill>
                  <a:prstClr val="black"/>
                </a:solidFill>
                <a:latin typeface="Arial" panose="020B0604020202020204" pitchFamily="34" charset="0"/>
                <a:cs typeface="Arial" panose="020B0604020202020204" pitchFamily="34" charset="0"/>
              </a:rPr>
              <a:t>3.5. </a:t>
            </a:r>
            <a:r>
              <a:rPr lang="cs-CZ" sz="2400" dirty="0" smtClean="0">
                <a:solidFill>
                  <a:prstClr val="black"/>
                </a:solidFill>
                <a:latin typeface="Arial" panose="020B0604020202020204" pitchFamily="34" charset="0"/>
                <a:cs typeface="Arial" panose="020B0604020202020204" pitchFamily="34" charset="0"/>
              </a:rPr>
              <a:t>– Do příručky zapracovat upozornění </a:t>
            </a:r>
            <a:r>
              <a:rPr lang="cs-CZ" sz="2400" dirty="0">
                <a:solidFill>
                  <a:prstClr val="black"/>
                </a:solidFill>
                <a:latin typeface="Arial" panose="020B0604020202020204" pitchFamily="34" charset="0"/>
                <a:cs typeface="Arial" panose="020B0604020202020204" pitchFamily="34" charset="0"/>
              </a:rPr>
              <a:t>na nebezpečí fragmentace navrhovaných výsledků pro </a:t>
            </a:r>
            <a:r>
              <a:rPr lang="cs-CZ" sz="2400" dirty="0" smtClean="0">
                <a:solidFill>
                  <a:prstClr val="black"/>
                </a:solidFill>
                <a:latin typeface="Arial" panose="020B0604020202020204" pitchFamily="34" charset="0"/>
                <a:cs typeface="Arial" panose="020B0604020202020204" pitchFamily="34" charset="0"/>
              </a:rPr>
              <a:t>hodnocení ( jeden nahlášený výsledek může být  jen část více záznamů v </a:t>
            </a:r>
            <a:r>
              <a:rPr lang="cs-CZ" sz="2400" dirty="0" err="1" smtClean="0">
                <a:solidFill>
                  <a:prstClr val="black"/>
                </a:solidFill>
                <a:latin typeface="Arial" panose="020B0604020202020204" pitchFamily="34" charset="0"/>
                <a:cs typeface="Arial" panose="020B0604020202020204" pitchFamily="34" charset="0"/>
              </a:rPr>
              <a:t>RIVu</a:t>
            </a:r>
            <a:r>
              <a:rPr lang="cs-CZ" sz="2400" dirty="0" smtClean="0">
                <a:solidFill>
                  <a:prstClr val="black"/>
                </a:solidFill>
                <a:latin typeface="Arial" panose="020B0604020202020204" pitchFamily="34" charset="0"/>
                <a:cs typeface="Arial" panose="020B0604020202020204" pitchFamily="34" charset="0"/>
              </a:rPr>
              <a:t>).</a:t>
            </a:r>
          </a:p>
          <a:p>
            <a:pPr lvl="0"/>
            <a:endParaRPr lang="cs-CZ" sz="2400" dirty="0">
              <a:solidFill>
                <a:prstClr val="black"/>
              </a:solidFill>
              <a:latin typeface="Arial" panose="020B0604020202020204" pitchFamily="34" charset="0"/>
              <a:cs typeface="Arial" panose="020B0604020202020204" pitchFamily="34" charset="0"/>
            </a:endParaRPr>
          </a:p>
          <a:p>
            <a:pPr lvl="0"/>
            <a:r>
              <a:rPr lang="cs-CZ" sz="2400" dirty="0">
                <a:solidFill>
                  <a:prstClr val="black"/>
                </a:solidFill>
                <a:latin typeface="Arial" panose="020B0604020202020204" pitchFamily="34" charset="0"/>
                <a:cs typeface="Arial" panose="020B0604020202020204" pitchFamily="34" charset="0"/>
              </a:rPr>
              <a:t>3.6. </a:t>
            </a:r>
            <a:r>
              <a:rPr lang="cs-CZ" sz="2400" dirty="0" smtClean="0">
                <a:solidFill>
                  <a:prstClr val="black"/>
                </a:solidFill>
                <a:latin typeface="Arial" panose="020B0604020202020204" pitchFamily="34" charset="0"/>
                <a:cs typeface="Arial" panose="020B0604020202020204" pitchFamily="34" charset="0"/>
              </a:rPr>
              <a:t>– Vytvořit databázi výsledků </a:t>
            </a:r>
            <a:r>
              <a:rPr lang="cs-CZ" sz="2400" dirty="0">
                <a:solidFill>
                  <a:prstClr val="black"/>
                </a:solidFill>
                <a:latin typeface="Arial" panose="020B0604020202020204" pitchFamily="34" charset="0"/>
                <a:cs typeface="Arial" panose="020B0604020202020204" pitchFamily="34" charset="0"/>
              </a:rPr>
              <a:t>aplikovaného výzkumu (nabídka podnikům k využití</a:t>
            </a:r>
            <a:r>
              <a:rPr lang="cs-CZ" sz="2400" dirty="0" smtClean="0">
                <a:solidFill>
                  <a:prstClr val="black"/>
                </a:solidFill>
                <a:latin typeface="Arial" panose="020B0604020202020204" pitchFamily="34" charset="0"/>
                <a:cs typeface="Arial" panose="020B0604020202020204" pitchFamily="34" charset="0"/>
              </a:rPr>
              <a:t>).</a:t>
            </a:r>
          </a:p>
          <a:p>
            <a:pPr lvl="0"/>
            <a:endParaRPr lang="cs-CZ" sz="2400" dirty="0">
              <a:solidFill>
                <a:prstClr val="black"/>
              </a:solidFill>
              <a:latin typeface="Arial" panose="020B0604020202020204" pitchFamily="34" charset="0"/>
              <a:cs typeface="Arial" panose="020B0604020202020204" pitchFamily="34" charset="0"/>
            </a:endParaRPr>
          </a:p>
          <a:p>
            <a:pPr lvl="0"/>
            <a:r>
              <a:rPr lang="cs-CZ" sz="2400" dirty="0">
                <a:solidFill>
                  <a:prstClr val="black"/>
                </a:solidFill>
                <a:latin typeface="Arial" panose="020B0604020202020204" pitchFamily="34" charset="0"/>
                <a:cs typeface="Arial" panose="020B0604020202020204" pitchFamily="34" charset="0"/>
              </a:rPr>
              <a:t>3.7. </a:t>
            </a:r>
            <a:r>
              <a:rPr lang="cs-CZ" sz="2400" dirty="0" smtClean="0">
                <a:solidFill>
                  <a:prstClr val="black"/>
                </a:solidFill>
                <a:latin typeface="Arial" panose="020B0604020202020204" pitchFamily="34" charset="0"/>
                <a:cs typeface="Arial" panose="020B0604020202020204" pitchFamily="34" charset="0"/>
              </a:rPr>
              <a:t>-	Zvýšit váhu parametru spolupráce s průmyslovou sférou při hodnocení VO (např.. Rozsah práce na zakázku, účast představitelů průmyslu ve VR, účast ve společných projektech, …atp. …).</a:t>
            </a:r>
            <a:endParaRPr lang="cs-CZ" dirty="0"/>
          </a:p>
        </p:txBody>
      </p:sp>
    </p:spTree>
    <p:extLst>
      <p:ext uri="{BB962C8B-B14F-4D97-AF65-F5344CB8AC3E}">
        <p14:creationId xmlns:p14="http://schemas.microsoft.com/office/powerpoint/2010/main" val="1586924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21</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731520" y="1143000"/>
            <a:ext cx="10709910" cy="584775"/>
          </a:xfrm>
          <a:prstGeom prst="rect">
            <a:avLst/>
          </a:prstGeom>
          <a:noFill/>
        </p:spPr>
        <p:txBody>
          <a:bodyPr wrap="square" rtlCol="0">
            <a:spAutoFit/>
          </a:bodyPr>
          <a:lstStyle/>
          <a:p>
            <a:r>
              <a:rPr lang="cs-CZ" sz="3200" b="1" dirty="0">
                <a:solidFill>
                  <a:srgbClr val="0070C0"/>
                </a:solidFill>
                <a:latin typeface="Arial" panose="020B0604020202020204" pitchFamily="34" charset="0"/>
                <a:cs typeface="Arial" panose="020B0604020202020204" pitchFamily="34" charset="0"/>
              </a:rPr>
              <a:t>Přílohy: </a:t>
            </a:r>
          </a:p>
        </p:txBody>
      </p:sp>
      <p:sp>
        <p:nvSpPr>
          <p:cNvPr id="8" name="TextovéPole 7"/>
          <p:cNvSpPr txBox="1"/>
          <p:nvPr/>
        </p:nvSpPr>
        <p:spPr>
          <a:xfrm>
            <a:off x="731520" y="1843979"/>
            <a:ext cx="10515600" cy="2862322"/>
          </a:xfrm>
          <a:prstGeom prst="rect">
            <a:avLst/>
          </a:prstGeom>
          <a:noFill/>
        </p:spPr>
        <p:txBody>
          <a:bodyPr wrap="square" rtlCol="0">
            <a:spAutoFit/>
          </a:bodyPr>
          <a:lstStyle/>
          <a:p>
            <a:pPr lvl="0"/>
            <a:r>
              <a:rPr lang="cs-CZ" sz="2000" b="1" dirty="0">
                <a:solidFill>
                  <a:prstClr val="black"/>
                </a:solidFill>
                <a:latin typeface="Arial" panose="020B0604020202020204" pitchFamily="34" charset="0"/>
                <a:cs typeface="Arial" panose="020B0604020202020204" pitchFamily="34" charset="0"/>
              </a:rPr>
              <a:t>Příloha: 1 </a:t>
            </a:r>
            <a:r>
              <a:rPr lang="cs-CZ" sz="2000" dirty="0">
                <a:solidFill>
                  <a:prstClr val="black"/>
                </a:solidFill>
                <a:latin typeface="Arial" panose="020B0604020202020204" pitchFamily="34" charset="0"/>
                <a:cs typeface="Arial" panose="020B0604020202020204" pitchFamily="34" charset="0"/>
              </a:rPr>
              <a:t>k bodu 2.1.  Modifikace 5-ti stupňového hodnotícího kritéria společenské  relevance.</a:t>
            </a:r>
          </a:p>
          <a:p>
            <a:pPr lvl="0"/>
            <a:r>
              <a:rPr lang="cs-CZ" sz="2000" b="1" dirty="0">
                <a:solidFill>
                  <a:prstClr val="black"/>
                </a:solidFill>
                <a:latin typeface="Arial" panose="020B0604020202020204" pitchFamily="34" charset="0"/>
                <a:cs typeface="Arial" panose="020B0604020202020204" pitchFamily="34" charset="0"/>
              </a:rPr>
              <a:t>Příloha: </a:t>
            </a:r>
            <a:r>
              <a:rPr lang="cs-CZ" sz="2000" b="1" dirty="0" smtClean="0">
                <a:solidFill>
                  <a:prstClr val="black"/>
                </a:solidFill>
                <a:latin typeface="Arial" panose="020B0604020202020204" pitchFamily="34" charset="0"/>
                <a:cs typeface="Arial" panose="020B0604020202020204" pitchFamily="34" charset="0"/>
              </a:rPr>
              <a:t>2/1 a 2/2 </a:t>
            </a:r>
            <a:r>
              <a:rPr lang="cs-CZ" sz="2000" dirty="0">
                <a:solidFill>
                  <a:prstClr val="black"/>
                </a:solidFill>
                <a:latin typeface="Arial" panose="020B0604020202020204" pitchFamily="34" charset="0"/>
                <a:cs typeface="Arial" panose="020B0604020202020204" pitchFamily="34" charset="0"/>
              </a:rPr>
              <a:t>k bodu 2.3.  Výtah z </a:t>
            </a:r>
            <a:r>
              <a:rPr lang="cs-CZ" sz="2000" dirty="0" err="1">
                <a:solidFill>
                  <a:prstClr val="black"/>
                </a:solidFill>
                <a:latin typeface="Arial" panose="020B0604020202020204" pitchFamily="34" charset="0"/>
                <a:cs typeface="Arial" panose="020B0604020202020204" pitchFamily="34" charset="0"/>
              </a:rPr>
              <a:t>Frascatiho</a:t>
            </a:r>
            <a:r>
              <a:rPr lang="cs-CZ" sz="2000" dirty="0">
                <a:solidFill>
                  <a:prstClr val="black"/>
                </a:solidFill>
                <a:latin typeface="Arial" panose="020B0604020202020204" pitchFamily="34" charset="0"/>
                <a:cs typeface="Arial" panose="020B0604020202020204" pitchFamily="34" charset="0"/>
              </a:rPr>
              <a:t> Manuálu.</a:t>
            </a:r>
          </a:p>
          <a:p>
            <a:pPr lvl="0"/>
            <a:r>
              <a:rPr lang="cs-CZ" sz="2000" b="1" dirty="0">
                <a:solidFill>
                  <a:prstClr val="black"/>
                </a:solidFill>
                <a:latin typeface="Arial" panose="020B0604020202020204" pitchFamily="34" charset="0"/>
                <a:cs typeface="Arial" panose="020B0604020202020204" pitchFamily="34" charset="0"/>
              </a:rPr>
              <a:t>Příloha: </a:t>
            </a:r>
            <a:r>
              <a:rPr lang="cs-CZ" sz="2000" b="1" dirty="0" smtClean="0">
                <a:solidFill>
                  <a:prstClr val="black"/>
                </a:solidFill>
                <a:latin typeface="Arial" panose="020B0604020202020204" pitchFamily="34" charset="0"/>
                <a:cs typeface="Arial" panose="020B0604020202020204" pitchFamily="34" charset="0"/>
              </a:rPr>
              <a:t>3/1 a 3/2 </a:t>
            </a:r>
            <a:r>
              <a:rPr lang="cs-CZ" sz="2000" dirty="0">
                <a:solidFill>
                  <a:prstClr val="black"/>
                </a:solidFill>
                <a:latin typeface="Arial" panose="020B0604020202020204" pitchFamily="34" charset="0"/>
                <a:cs typeface="Arial" panose="020B0604020202020204" pitchFamily="34" charset="0"/>
              </a:rPr>
              <a:t>k bodu 2.4. "Kontrolní list" obsahující přehled všeho, co má být součástí předání výsledku .</a:t>
            </a:r>
          </a:p>
          <a:p>
            <a:pPr lvl="0"/>
            <a:r>
              <a:rPr lang="cs-CZ" sz="2000" b="1" dirty="0">
                <a:solidFill>
                  <a:prstClr val="black"/>
                </a:solidFill>
                <a:latin typeface="Arial" panose="020B0604020202020204" pitchFamily="34" charset="0"/>
                <a:cs typeface="Arial" panose="020B0604020202020204" pitchFamily="34" charset="0"/>
              </a:rPr>
              <a:t>Příloha: </a:t>
            </a:r>
            <a:r>
              <a:rPr lang="cs-CZ" sz="2000" b="1" dirty="0" smtClean="0">
                <a:solidFill>
                  <a:prstClr val="black"/>
                </a:solidFill>
                <a:latin typeface="Arial" panose="020B0604020202020204" pitchFamily="34" charset="0"/>
                <a:cs typeface="Arial" panose="020B0604020202020204" pitchFamily="34" charset="0"/>
              </a:rPr>
              <a:t>4/1 až 4/3 </a:t>
            </a:r>
            <a:r>
              <a:rPr lang="cs-CZ" sz="2000" dirty="0">
                <a:solidFill>
                  <a:prstClr val="black"/>
                </a:solidFill>
                <a:latin typeface="Arial" panose="020B0604020202020204" pitchFamily="34" charset="0"/>
                <a:cs typeface="Arial" panose="020B0604020202020204" pitchFamily="34" charset="0"/>
              </a:rPr>
              <a:t>k bodu 2.5.  Odlišení hodnocení </a:t>
            </a:r>
            <a:r>
              <a:rPr lang="cs-CZ" sz="2000" dirty="0" err="1">
                <a:solidFill>
                  <a:prstClr val="black"/>
                </a:solidFill>
                <a:latin typeface="Arial" panose="020B0604020202020204" pitchFamily="34" charset="0"/>
                <a:cs typeface="Arial" panose="020B0604020202020204" pitchFamily="34" charset="0"/>
              </a:rPr>
              <a:t>bibliometrických</a:t>
            </a:r>
            <a:r>
              <a:rPr lang="cs-CZ" sz="2000" dirty="0">
                <a:solidFill>
                  <a:prstClr val="black"/>
                </a:solidFill>
                <a:latin typeface="Arial" panose="020B0604020202020204" pitchFamily="34" charset="0"/>
                <a:cs typeface="Arial" panose="020B0604020202020204" pitchFamily="34" charset="0"/>
              </a:rPr>
              <a:t> a </a:t>
            </a:r>
            <a:r>
              <a:rPr lang="cs-CZ" sz="2000" dirty="0" err="1">
                <a:solidFill>
                  <a:prstClr val="black"/>
                </a:solidFill>
                <a:latin typeface="Arial" panose="020B0604020202020204" pitchFamily="34" charset="0"/>
                <a:cs typeface="Arial" panose="020B0604020202020204" pitchFamily="34" charset="0"/>
              </a:rPr>
              <a:t>nebibliometrických</a:t>
            </a:r>
            <a:r>
              <a:rPr lang="cs-CZ" sz="2000" dirty="0">
                <a:solidFill>
                  <a:prstClr val="black"/>
                </a:solidFill>
                <a:latin typeface="Arial" panose="020B0604020202020204" pitchFamily="34" charset="0"/>
                <a:cs typeface="Arial" panose="020B0604020202020204" pitchFamily="34" charset="0"/>
              </a:rPr>
              <a:t> výsledků.</a:t>
            </a:r>
          </a:p>
          <a:p>
            <a:r>
              <a:rPr lang="cs-CZ" sz="2000" b="1" dirty="0" smtClean="0">
                <a:latin typeface="Arial" panose="020B0604020202020204" pitchFamily="34" charset="0"/>
                <a:ea typeface="Calibri" panose="020F0502020204030204" pitchFamily="34" charset="0"/>
                <a:cs typeface="Times New Roman" panose="02020603050405020304" pitchFamily="18" charset="0"/>
              </a:rPr>
              <a:t>Příloha: 5/1 až 5/3  </a:t>
            </a:r>
            <a:r>
              <a:rPr lang="cs-CZ" sz="2000"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Připomínka </a:t>
            </a:r>
            <a:r>
              <a:rPr lang="cs-CZ"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Dr. </a:t>
            </a:r>
            <a:r>
              <a:rPr lang="cs-CZ" sz="2000"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Miholové</a:t>
            </a:r>
            <a:r>
              <a:rPr lang="cs-CZ"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 a odpověď MPO (20.11.2020).</a:t>
            </a:r>
            <a:endParaRPr lang="cs-CZ" sz="1400" dirty="0">
              <a:latin typeface="Calibri" panose="020F0502020204030204" pitchFamily="34" charset="0"/>
              <a:ea typeface="Calibri" panose="020F0502020204030204" pitchFamily="34" charset="0"/>
              <a:cs typeface="Times New Roman" panose="02020603050405020304" pitchFamily="18" charset="0"/>
            </a:endParaRPr>
          </a:p>
          <a:p>
            <a:pPr lvl="0"/>
            <a:endParaRPr lang="cs-CZ"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5316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22</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315310" y="2019819"/>
            <a:ext cx="11445765" cy="3970318"/>
          </a:xfrm>
          <a:prstGeom prst="rect">
            <a:avLst/>
          </a:prstGeom>
          <a:noFill/>
        </p:spPr>
        <p:txBody>
          <a:bodyPr wrap="square" rtlCol="0">
            <a:spAutoFit/>
          </a:bodyPr>
          <a:lstStyle/>
          <a:p>
            <a:r>
              <a:rPr lang="cs-CZ" dirty="0">
                <a:latin typeface="Arial" panose="020B0604020202020204" pitchFamily="34" charset="0"/>
                <a:cs typeface="Arial" panose="020B0604020202020204" pitchFamily="34" charset="0"/>
              </a:rPr>
              <a:t>Současné nastavení hodnoticí škály je nevhodné, zvláště jedná-li se o výzkum podle zadání české firmy a má být hodnocen mezinárodní dopad. Ten dopad je problémem té firmy a ne hodnocené výzkumné organizace.</a:t>
            </a:r>
          </a:p>
          <a:p>
            <a:r>
              <a:rPr lang="cs-CZ" dirty="0">
                <a:latin typeface="Arial" panose="020B0604020202020204" pitchFamily="34" charset="0"/>
                <a:cs typeface="Arial" panose="020B0604020202020204" pitchFamily="34" charset="0"/>
              </a:rPr>
              <a:t>Do RIV se vkládají výsledky zejména na národní úrovni.</a:t>
            </a:r>
          </a:p>
          <a:p>
            <a:endParaRPr lang="cs-CZ" dirty="0">
              <a:latin typeface="Arial" panose="020B0604020202020204" pitchFamily="34" charset="0"/>
              <a:cs typeface="Arial" panose="020B0604020202020204" pitchFamily="34" charset="0"/>
            </a:endParaRPr>
          </a:p>
          <a:p>
            <a:r>
              <a:rPr lang="cs-CZ" b="1" dirty="0">
                <a:latin typeface="Arial" panose="020B0604020202020204" pitchFamily="34" charset="0"/>
                <a:cs typeface="Arial" panose="020B0604020202020204" pitchFamily="34" charset="0"/>
              </a:rPr>
              <a:t>Hodnotící škála by pak mohla vypadat např. takto:</a:t>
            </a:r>
          </a:p>
          <a:p>
            <a:pPr marL="342900" indent="-342900">
              <a:buAutoNum type="arabicPeriod"/>
            </a:pPr>
            <a:r>
              <a:rPr lang="cs-CZ" dirty="0">
                <a:latin typeface="Arial" panose="020B0604020202020204" pitchFamily="34" charset="0"/>
                <a:cs typeface="Arial" panose="020B0604020202020204" pitchFamily="34" charset="0"/>
              </a:rPr>
              <a:t>Výsledek s prvkem novosti a tvůrčího řešení a s velkým aplikačním potenciálem a/nebo naplňující zadání tvůrčím způsobem a s prvkem novosti.</a:t>
            </a:r>
          </a:p>
          <a:p>
            <a:pPr marL="342900" indent="-342900">
              <a:buAutoNum type="arabicPeriod"/>
            </a:pPr>
            <a:r>
              <a:rPr lang="cs-CZ" dirty="0">
                <a:latin typeface="Arial" panose="020B0604020202020204" pitchFamily="34" charset="0"/>
                <a:cs typeface="Arial" panose="020B0604020202020204" pitchFamily="34" charset="0"/>
              </a:rPr>
              <a:t>Výsledek, který má významný aplikační potenciál a/nebo který invenčním způsobem naplňuje zadání.</a:t>
            </a:r>
          </a:p>
          <a:p>
            <a:pPr marL="342900" indent="-342900">
              <a:buAutoNum type="arabicPeriod"/>
            </a:pPr>
            <a:r>
              <a:rPr lang="cs-CZ" dirty="0">
                <a:latin typeface="Arial" panose="020B0604020202020204" pitchFamily="34" charset="0"/>
                <a:cs typeface="Arial" panose="020B0604020202020204" pitchFamily="34" charset="0"/>
              </a:rPr>
              <a:t>Výsledek, který má charakter výsledku výzkumu a má aplikační potenciál a/nebo dobře naplňuje zadání.</a:t>
            </a:r>
          </a:p>
          <a:p>
            <a:pPr marL="342900" indent="-342900">
              <a:buAutoNum type="arabicPeriod"/>
            </a:pPr>
            <a:r>
              <a:rPr lang="cs-CZ" dirty="0">
                <a:latin typeface="Arial" panose="020B0604020202020204" pitchFamily="34" charset="0"/>
                <a:cs typeface="Arial" panose="020B0604020202020204" pitchFamily="34" charset="0"/>
              </a:rPr>
              <a:t>Výsledek s nejednoznačným, nebo nevýrazným aplikačním potenciálem a/nebo který nenaplňuje zadání zcela.</a:t>
            </a:r>
          </a:p>
          <a:p>
            <a:pPr marL="342900" indent="-342900">
              <a:buAutoNum type="arabicPeriod"/>
            </a:pPr>
            <a:r>
              <a:rPr lang="cs-CZ" dirty="0">
                <a:latin typeface="Arial" panose="020B0604020202020204" pitchFamily="34" charset="0"/>
                <a:cs typeface="Arial" panose="020B0604020202020204" pitchFamily="34" charset="0"/>
              </a:rPr>
              <a:t>Výsledek, který není výsledkem výzkumu a je bez socioekonomické relevance a/nebo nenaplňuje zadání vůbec, nebo jej naplňuje špatně.</a:t>
            </a:r>
          </a:p>
          <a:p>
            <a:r>
              <a:rPr lang="cs-CZ" dirty="0">
                <a:latin typeface="Arial" panose="020B0604020202020204" pitchFamily="34" charset="0"/>
                <a:cs typeface="Arial" panose="020B0604020202020204" pitchFamily="34" charset="0"/>
              </a:rPr>
              <a:t>N – nehodnoceno – např. z důvodu nesouladu se zařazením do </a:t>
            </a:r>
            <a:r>
              <a:rPr lang="cs-CZ" dirty="0" err="1">
                <a:latin typeface="Arial" panose="020B0604020202020204" pitchFamily="34" charset="0"/>
                <a:cs typeface="Arial" panose="020B0604020202020204" pitchFamily="34" charset="0"/>
              </a:rPr>
              <a:t>FORDu</a:t>
            </a:r>
            <a:r>
              <a:rPr lang="cs-CZ" dirty="0">
                <a:latin typeface="Arial" panose="020B0604020202020204" pitchFamily="34" charset="0"/>
                <a:cs typeface="Arial" panose="020B0604020202020204" pitchFamily="34" charset="0"/>
              </a:rPr>
              <a:t>.</a:t>
            </a:r>
          </a:p>
        </p:txBody>
      </p:sp>
      <p:sp>
        <p:nvSpPr>
          <p:cNvPr id="8" name="TextovéPole 7"/>
          <p:cNvSpPr txBox="1"/>
          <p:nvPr/>
        </p:nvSpPr>
        <p:spPr>
          <a:xfrm>
            <a:off x="315310" y="980388"/>
            <a:ext cx="11361683" cy="923330"/>
          </a:xfrm>
          <a:prstGeom prst="rect">
            <a:avLst/>
          </a:prstGeom>
          <a:noFill/>
        </p:spPr>
        <p:txBody>
          <a:bodyPr wrap="square" rtlCol="0">
            <a:spAutoFit/>
          </a:bodyPr>
          <a:lstStyle/>
          <a:p>
            <a:r>
              <a:rPr lang="cs-CZ" dirty="0">
                <a:latin typeface="Arial" panose="020B0604020202020204" pitchFamily="34" charset="0"/>
                <a:cs typeface="Arial" panose="020B0604020202020204" pitchFamily="34" charset="0"/>
              </a:rPr>
              <a:t>Je třeba akceptovat fakt, že výsledky aplikovaného výzkumu mohou být víceméně dvou typů:</a:t>
            </a:r>
          </a:p>
          <a:p>
            <a:pPr marL="285750" indent="-285750">
              <a:buFontTx/>
              <a:buChar char="-"/>
            </a:pPr>
            <a:r>
              <a:rPr lang="cs-CZ" b="1" dirty="0">
                <a:latin typeface="Arial" panose="020B0604020202020204" pitchFamily="34" charset="0"/>
                <a:cs typeface="Arial" panose="020B0604020202020204" pitchFamily="34" charset="0"/>
              </a:rPr>
              <a:t>Výzkum podle zadání</a:t>
            </a:r>
          </a:p>
          <a:p>
            <a:pPr marL="285750" indent="-285750">
              <a:buFontTx/>
              <a:buChar char="-"/>
            </a:pPr>
            <a:r>
              <a:rPr lang="cs-CZ" b="1" dirty="0">
                <a:latin typeface="Arial" panose="020B0604020202020204" pitchFamily="34" charset="0"/>
                <a:cs typeface="Arial" panose="020B0604020202020204" pitchFamily="34" charset="0"/>
              </a:rPr>
              <a:t>Víceméně nezávislý aplikovaný výzkum.</a:t>
            </a:r>
          </a:p>
        </p:txBody>
      </p:sp>
      <p:sp>
        <p:nvSpPr>
          <p:cNvPr id="9" name="TextovéPole 8"/>
          <p:cNvSpPr txBox="1"/>
          <p:nvPr/>
        </p:nvSpPr>
        <p:spPr>
          <a:xfrm>
            <a:off x="315310" y="6001407"/>
            <a:ext cx="10352690" cy="369332"/>
          </a:xfrm>
          <a:prstGeom prst="rect">
            <a:avLst/>
          </a:prstGeom>
          <a:noFill/>
        </p:spPr>
        <p:txBody>
          <a:bodyPr wrap="square" rtlCol="0">
            <a:spAutoFit/>
          </a:bodyPr>
          <a:lstStyle/>
          <a:p>
            <a:r>
              <a:rPr lang="cs-CZ" b="1">
                <a:solidFill>
                  <a:srgbClr val="002060"/>
                </a:solidFill>
                <a:latin typeface="Arial" panose="020B0604020202020204" pitchFamily="34" charset="0"/>
                <a:cs typeface="Arial" panose="020B0604020202020204" pitchFamily="34" charset="0"/>
              </a:rPr>
              <a:t>Doporučení na úpravu „M17+ Uživatelská příručka ..“ str 7</a:t>
            </a:r>
            <a:endParaRPr lang="cs-CZ" b="1" dirty="0">
              <a:solidFill>
                <a:srgbClr val="002060"/>
              </a:solidFill>
              <a:latin typeface="Arial" panose="020B0604020202020204" pitchFamily="34" charset="0"/>
              <a:cs typeface="Arial" panose="020B0604020202020204" pitchFamily="34" charset="0"/>
            </a:endParaRPr>
          </a:p>
        </p:txBody>
      </p:sp>
      <p:sp>
        <p:nvSpPr>
          <p:cNvPr id="10" name="TextovéPole 9"/>
          <p:cNvSpPr txBox="1"/>
          <p:nvPr/>
        </p:nvSpPr>
        <p:spPr>
          <a:xfrm>
            <a:off x="399393" y="409903"/>
            <a:ext cx="4656083" cy="461665"/>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1 </a:t>
            </a:r>
            <a:r>
              <a:rPr lang="cs-CZ" dirty="0">
                <a:latin typeface="Arial" panose="020B0604020202020204" pitchFamily="34" charset="0"/>
                <a:cs typeface="Arial" panose="020B0604020202020204" pitchFamily="34" charset="0"/>
              </a:rPr>
              <a:t>k bodu 2.1.</a:t>
            </a:r>
          </a:p>
        </p:txBody>
      </p:sp>
    </p:spTree>
    <p:extLst>
      <p:ext uri="{BB962C8B-B14F-4D97-AF65-F5344CB8AC3E}">
        <p14:creationId xmlns:p14="http://schemas.microsoft.com/office/powerpoint/2010/main" val="2086389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23</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141" y="41324"/>
            <a:ext cx="10097494" cy="864287"/>
          </a:xfrm>
          <a:prstGeom prst="rect">
            <a:avLst/>
          </a:prstGeom>
        </p:spPr>
      </p:pic>
      <p:sp>
        <p:nvSpPr>
          <p:cNvPr id="6" name="TextovéPole 5"/>
          <p:cNvSpPr txBox="1"/>
          <p:nvPr/>
        </p:nvSpPr>
        <p:spPr>
          <a:xfrm>
            <a:off x="566152" y="495413"/>
            <a:ext cx="8314957" cy="461665"/>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2/1 </a:t>
            </a:r>
            <a:r>
              <a:rPr lang="cs-CZ" sz="2000" dirty="0">
                <a:solidFill>
                  <a:prstClr val="black"/>
                </a:solidFill>
                <a:latin typeface="Arial" panose="020B0604020202020204" pitchFamily="34" charset="0"/>
                <a:cs typeface="Arial" panose="020B0604020202020204" pitchFamily="34" charset="0"/>
              </a:rPr>
              <a:t>k bodu 2.3. </a:t>
            </a:r>
            <a:r>
              <a:rPr lang="cs-CZ" sz="2000" dirty="0" smtClean="0">
                <a:solidFill>
                  <a:prstClr val="black"/>
                </a:solidFill>
                <a:latin typeface="Arial" panose="020B0604020202020204" pitchFamily="34" charset="0"/>
                <a:cs typeface="Arial" panose="020B0604020202020204" pitchFamily="34" charset="0"/>
              </a:rPr>
              <a:t>Pojmy užité z </a:t>
            </a:r>
            <a:r>
              <a:rPr lang="cs-CZ" sz="2000" dirty="0" err="1" smtClean="0">
                <a:solidFill>
                  <a:prstClr val="black"/>
                </a:solidFill>
                <a:latin typeface="Arial" panose="020B0604020202020204" pitchFamily="34" charset="0"/>
                <a:cs typeface="Arial" panose="020B0604020202020204" pitchFamily="34" charset="0"/>
              </a:rPr>
              <a:t>Frascatiho</a:t>
            </a:r>
            <a:r>
              <a:rPr lang="cs-CZ" sz="2000" dirty="0" smtClean="0">
                <a:solidFill>
                  <a:prstClr val="black"/>
                </a:solidFill>
                <a:latin typeface="Arial" panose="020B0604020202020204" pitchFamily="34" charset="0"/>
                <a:cs typeface="Arial" panose="020B0604020202020204" pitchFamily="34" charset="0"/>
              </a:rPr>
              <a:t> </a:t>
            </a:r>
            <a:r>
              <a:rPr lang="cs-CZ" sz="2000" dirty="0">
                <a:solidFill>
                  <a:prstClr val="black"/>
                </a:solidFill>
                <a:latin typeface="Arial" panose="020B0604020202020204" pitchFamily="34" charset="0"/>
                <a:cs typeface="Arial" panose="020B0604020202020204" pitchFamily="34" charset="0"/>
              </a:rPr>
              <a:t>Manuálu.</a:t>
            </a:r>
          </a:p>
        </p:txBody>
      </p:sp>
      <p:sp>
        <p:nvSpPr>
          <p:cNvPr id="9" name="TextovéPole 8">
            <a:extLst>
              <a:ext uri="{FF2B5EF4-FFF2-40B4-BE49-F238E27FC236}">
                <a16:creationId xmlns:a16="http://schemas.microsoft.com/office/drawing/2014/main" xmlns="" id="{AA13CAD3-402F-47D8-BA7B-9F52E4440281}"/>
              </a:ext>
            </a:extLst>
          </p:cNvPr>
          <p:cNvSpPr txBox="1"/>
          <p:nvPr/>
        </p:nvSpPr>
        <p:spPr>
          <a:xfrm>
            <a:off x="5612235" y="645952"/>
            <a:ext cx="184731" cy="369332"/>
          </a:xfrm>
          <a:prstGeom prst="rect">
            <a:avLst/>
          </a:prstGeom>
          <a:noFill/>
        </p:spPr>
        <p:txBody>
          <a:bodyPr wrap="none" rtlCol="0">
            <a:spAutoFit/>
          </a:bodyPr>
          <a:lstStyle/>
          <a:p>
            <a:endParaRPr lang="cs-CZ" dirty="0">
              <a:solidFill>
                <a:prstClr val="black"/>
              </a:solidFill>
            </a:endParaRPr>
          </a:p>
        </p:txBody>
      </p:sp>
      <p:graphicFrame>
        <p:nvGraphicFramePr>
          <p:cNvPr id="15" name="Tabulka 14">
            <a:extLst>
              <a:ext uri="{FF2B5EF4-FFF2-40B4-BE49-F238E27FC236}">
                <a16:creationId xmlns:a16="http://schemas.microsoft.com/office/drawing/2014/main" xmlns="" id="{29DA4597-42D9-4220-A56F-5DEDCBB55927}"/>
              </a:ext>
            </a:extLst>
          </p:cNvPr>
          <p:cNvGraphicFramePr>
            <a:graphicFrameLocks noGrp="1"/>
          </p:cNvGraphicFramePr>
          <p:nvPr>
            <p:extLst/>
          </p:nvPr>
        </p:nvGraphicFramePr>
        <p:xfrm>
          <a:off x="120181" y="1318839"/>
          <a:ext cx="5492054" cy="4542864"/>
        </p:xfrm>
        <a:graphic>
          <a:graphicData uri="http://schemas.openxmlformats.org/drawingml/2006/table">
            <a:tbl>
              <a:tblPr/>
              <a:tblGrid>
                <a:gridCol w="1352239">
                  <a:extLst>
                    <a:ext uri="{9D8B030D-6E8A-4147-A177-3AD203B41FA5}">
                      <a16:colId xmlns:a16="http://schemas.microsoft.com/office/drawing/2014/main" xmlns="" val="1970364063"/>
                    </a:ext>
                  </a:extLst>
                </a:gridCol>
                <a:gridCol w="128425">
                  <a:extLst>
                    <a:ext uri="{9D8B030D-6E8A-4147-A177-3AD203B41FA5}">
                      <a16:colId xmlns:a16="http://schemas.microsoft.com/office/drawing/2014/main" xmlns="" val="2437072039"/>
                    </a:ext>
                  </a:extLst>
                </a:gridCol>
                <a:gridCol w="2825348">
                  <a:extLst>
                    <a:ext uri="{9D8B030D-6E8A-4147-A177-3AD203B41FA5}">
                      <a16:colId xmlns:a16="http://schemas.microsoft.com/office/drawing/2014/main" xmlns="" val="1155409914"/>
                    </a:ext>
                  </a:extLst>
                </a:gridCol>
                <a:gridCol w="1186042">
                  <a:extLst>
                    <a:ext uri="{9D8B030D-6E8A-4147-A177-3AD203B41FA5}">
                      <a16:colId xmlns:a16="http://schemas.microsoft.com/office/drawing/2014/main" xmlns="" val="2458516006"/>
                    </a:ext>
                  </a:extLst>
                </a:gridCol>
              </a:tblGrid>
              <a:tr h="108783">
                <a:tc>
                  <a:txBody>
                    <a:bodyPr/>
                    <a:lstStyle/>
                    <a:p>
                      <a:pPr algn="ctr" fontAlgn="b"/>
                      <a:r>
                        <a:rPr lang="cs-CZ" sz="700" b="1" i="0" u="none" strike="noStrike" dirty="0">
                          <a:solidFill>
                            <a:srgbClr val="000000"/>
                          </a:solidFill>
                          <a:effectLst/>
                          <a:latin typeface="Calibri" panose="020F0502020204030204" pitchFamily="34" charset="0"/>
                        </a:rPr>
                        <a:t>Pojem</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1" i="0" u="none" strike="noStrike" dirty="0">
                          <a:solidFill>
                            <a:srgbClr val="000000"/>
                          </a:solidFill>
                          <a:effectLst/>
                          <a:latin typeface="Calibri" panose="020F0502020204030204" pitchFamily="34" charset="0"/>
                        </a:rPr>
                        <a:t> </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cs-CZ" sz="700" b="1" i="0" u="none" strike="noStrike" dirty="0">
                          <a:solidFill>
                            <a:srgbClr val="000000"/>
                          </a:solidFill>
                          <a:effectLst/>
                          <a:latin typeface="Calibri" panose="020F0502020204030204" pitchFamily="34" charset="0"/>
                        </a:rPr>
                        <a:t>Definice</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1" i="0" u="none" strike="noStrike" dirty="0">
                          <a:solidFill>
                            <a:srgbClr val="000000"/>
                          </a:solidFill>
                          <a:effectLst/>
                          <a:latin typeface="Calibri" panose="020F0502020204030204" pitchFamily="34" charset="0"/>
                        </a:rPr>
                        <a:t>Umístění ve </a:t>
                      </a:r>
                      <a:r>
                        <a:rPr lang="cs-CZ" sz="700" b="1" i="0" u="none" strike="noStrike" dirty="0" err="1">
                          <a:solidFill>
                            <a:srgbClr val="000000"/>
                          </a:solidFill>
                          <a:effectLst/>
                          <a:latin typeface="Calibri" panose="020F0502020204030204" pitchFamily="34" charset="0"/>
                        </a:rPr>
                        <a:t>Frascatiho</a:t>
                      </a:r>
                      <a:r>
                        <a:rPr lang="cs-CZ" sz="700" b="1" i="0" u="none" strike="noStrike" dirty="0">
                          <a:solidFill>
                            <a:srgbClr val="000000"/>
                          </a:solidFill>
                          <a:effectLst/>
                          <a:latin typeface="Calibri" panose="020F0502020204030204" pitchFamily="34" charset="0"/>
                        </a:rPr>
                        <a:t> manuálu</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2430293967"/>
                  </a:ext>
                </a:extLst>
              </a:tr>
              <a:tr h="108783">
                <a:tc gridSpan="4">
                  <a:txBody>
                    <a:bodyPr/>
                    <a:lstStyle/>
                    <a:p>
                      <a:pPr algn="ctr" fontAlgn="b"/>
                      <a:r>
                        <a:rPr lang="cs-CZ" sz="700" b="0" i="0" u="none" strike="noStrike">
                          <a:solidFill>
                            <a:srgbClr val="000000"/>
                          </a:solidFill>
                          <a:effectLst/>
                          <a:latin typeface="Calibri" panose="020F0502020204030204" pitchFamily="34" charset="0"/>
                        </a:rPr>
                        <a:t> </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xmlns="" val="1415739659"/>
                  </a:ext>
                </a:extLst>
              </a:tr>
              <a:tr h="1631752">
                <a:tc>
                  <a:txBody>
                    <a:bodyPr/>
                    <a:lstStyle/>
                    <a:p>
                      <a:pPr algn="ctr" fontAlgn="b"/>
                      <a:r>
                        <a:rPr lang="cs-CZ" sz="700" b="0" i="0" u="none" strike="noStrike" dirty="0">
                          <a:solidFill>
                            <a:srgbClr val="000000"/>
                          </a:solidFill>
                          <a:effectLst/>
                          <a:latin typeface="Calibri" panose="020F0502020204030204" pitchFamily="34" charset="0"/>
                        </a:rPr>
                        <a:t>Aplikovaný výzkum</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4">
                  <a:txBody>
                    <a:bodyPr/>
                    <a:lstStyle/>
                    <a:p>
                      <a:pPr algn="ctr" fontAlgn="b"/>
                      <a:r>
                        <a:rPr lang="cs-CZ" sz="700" b="0" i="0" u="none" strike="noStrike">
                          <a:solidFill>
                            <a:srgbClr val="000000"/>
                          </a:solidFill>
                          <a:effectLst/>
                          <a:latin typeface="Calibri" panose="020F0502020204030204" pitchFamily="34" charset="0"/>
                        </a:rPr>
                        <a:t> </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cs-CZ" sz="700" b="0" i="0" u="none" strike="noStrike" dirty="0">
                          <a:solidFill>
                            <a:srgbClr val="000000"/>
                          </a:solidFill>
                          <a:effectLst/>
                          <a:latin typeface="Calibri" panose="020F0502020204030204" pitchFamily="34" charset="0"/>
                        </a:rPr>
                        <a:t> Aplikovaný výzkum je původní zkoumání prováděné s cílem získat nové poznatky.</a:t>
                      </a:r>
                      <a:br>
                        <a:rPr lang="cs-CZ" sz="700" b="0" i="0" u="none" strike="noStrike" dirty="0">
                          <a:solidFill>
                            <a:srgbClr val="000000"/>
                          </a:solidFill>
                          <a:effectLst/>
                          <a:latin typeface="Calibri" panose="020F0502020204030204" pitchFamily="34" charset="0"/>
                        </a:rPr>
                      </a:br>
                      <a:r>
                        <a:rPr lang="cs-CZ" sz="700" b="0" i="0" u="none" strike="noStrike" dirty="0">
                          <a:solidFill>
                            <a:srgbClr val="000000"/>
                          </a:solidFill>
                          <a:effectLst/>
                          <a:latin typeface="Calibri" panose="020F0502020204030204" pitchFamily="34" charset="0"/>
                        </a:rPr>
                        <a:t>Je však zaměřen především na konkrétní praktický záměr nebo cíl. Aplikovaný výzkum se provádí buď s cílem určit možné způsoby využití poznatků základního výzkumu nebo stanovit nové metody nebo způsoby dosažení specifických a předem stanovených cílů. Znamená také zvažování dostupných znalostí a jejich rozšíření za účelem vyřešení aktuálních problémů. V podnikatelském sektoru je rozdíl mezi základním a aplikovaným výzkumem často vyznačen vytvořením nového projektu, který má prozkoumat slibné výsledky programu základního výzkumu (a posunem od dlouhodobé ke střednědobé perspektivě ve vnitropodnikovém využívání výsledků výzkumu a vývoje).  Výsledky aplikovaného výzkumu mají být primárně zaměřené pro možné uplatnění v produktech, operacích, metodách nebo systémech. Aplikovaný výzkum dává nápadům formu, kterou lze využít v provozu. Tyto aplikace odvozených poznatků mohou být chráněny nástroji k ochraně duševního vlastnictví, včetně utajení.</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0" i="0" u="none" strike="noStrike" dirty="0">
                          <a:solidFill>
                            <a:srgbClr val="000000"/>
                          </a:solidFill>
                          <a:effectLst/>
                          <a:latin typeface="Calibri" panose="020F0502020204030204" pitchFamily="34" charset="0"/>
                        </a:rPr>
                        <a:t>52</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4146609442"/>
                  </a:ext>
                </a:extLst>
              </a:tr>
              <a:tr h="979051">
                <a:tc>
                  <a:txBody>
                    <a:bodyPr/>
                    <a:lstStyle/>
                    <a:p>
                      <a:pPr algn="ctr" fontAlgn="b"/>
                      <a:r>
                        <a:rPr lang="cs-CZ" sz="700" b="0" i="0" u="none" strike="noStrike" dirty="0">
                          <a:solidFill>
                            <a:srgbClr val="000000"/>
                          </a:solidFill>
                          <a:effectLst/>
                          <a:latin typeface="Calibri" panose="020F0502020204030204" pitchFamily="34" charset="0"/>
                        </a:rPr>
                        <a:t>Experimentální vývoj</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cs-CZ" sz="700" b="0" i="0" u="none" strike="noStrike" dirty="0">
                          <a:solidFill>
                            <a:srgbClr val="000000"/>
                          </a:solidFill>
                          <a:effectLst/>
                          <a:latin typeface="Calibri" panose="020F0502020204030204" pitchFamily="34" charset="0"/>
                        </a:rPr>
                        <a:t>Experimentální vývoj je systematická práce, čerpající z poznatků z výzkumu a z praktických zkušeností a produkující další poznatky, a která je zaměřena na vytváření nových produktů nebo postupů, nebo na zlepšení stávajících produktů nebo postupů. Vývoj nových produktů nebo postupů se kvalifikuje jako experimentální vývoj, pokud splňuje kritéria pro identifikaci výzkumné a vývojové činnosti. Příkladem je nejistota ohledně zdrojů potřebných k dosažení cíle výzkumného a vývojového projektu, ve kterém je zahrnuta vývojová činnost. </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0" i="0" u="none" strike="noStrike" dirty="0">
                          <a:solidFill>
                            <a:srgbClr val="000000"/>
                          </a:solidFill>
                          <a:effectLst/>
                          <a:latin typeface="Calibri" panose="020F0502020204030204" pitchFamily="34" charset="0"/>
                        </a:rPr>
                        <a:t>52</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2489184014"/>
                  </a:ext>
                </a:extLst>
              </a:tr>
              <a:tr h="217567">
                <a:tc>
                  <a:txBody>
                    <a:bodyPr/>
                    <a:lstStyle/>
                    <a:p>
                      <a:pPr algn="ctr" fontAlgn="b"/>
                      <a:r>
                        <a:rPr lang="cs-CZ" sz="700" b="0" i="0" u="none" strike="noStrike" dirty="0">
                          <a:solidFill>
                            <a:srgbClr val="000000"/>
                          </a:solidFill>
                          <a:effectLst/>
                          <a:latin typeface="Calibri" panose="020F0502020204030204" pitchFamily="34" charset="0"/>
                        </a:rPr>
                        <a:t>FORD</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en-US" sz="700" b="0" i="0" u="none" strike="noStrike">
                          <a:solidFill>
                            <a:srgbClr val="000000"/>
                          </a:solidFill>
                          <a:effectLst/>
                          <a:latin typeface="Calibri" panose="020F0502020204030204" pitchFamily="34" charset="0"/>
                        </a:rPr>
                        <a:t>Fields of Research and Development; Klasifikace oblastí výzkumu a</a:t>
                      </a:r>
                      <a:br>
                        <a:rPr lang="en-US" sz="700" b="0" i="0" u="none" strike="noStrike">
                          <a:solidFill>
                            <a:srgbClr val="000000"/>
                          </a:solidFill>
                          <a:effectLst/>
                          <a:latin typeface="Calibri" panose="020F0502020204030204" pitchFamily="34" charset="0"/>
                        </a:rPr>
                      </a:br>
                      <a:r>
                        <a:rPr lang="en-US" sz="700" b="0" i="0" u="none" strike="noStrike">
                          <a:solidFill>
                            <a:srgbClr val="000000"/>
                          </a:solidFill>
                          <a:effectLst/>
                          <a:latin typeface="Calibri" panose="020F0502020204030204" pitchFamily="34" charset="0"/>
                        </a:rPr>
                        <a:t>vývoje</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0" i="0" u="none" strike="noStrike" dirty="0">
                          <a:solidFill>
                            <a:srgbClr val="000000"/>
                          </a:solidFill>
                          <a:effectLst/>
                          <a:latin typeface="Calibri" panose="020F0502020204030204" pitchFamily="34" charset="0"/>
                        </a:rPr>
                        <a:t>82</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241100297"/>
                  </a:ext>
                </a:extLst>
              </a:tr>
              <a:tr h="1305401">
                <a:tc>
                  <a:txBody>
                    <a:bodyPr/>
                    <a:lstStyle/>
                    <a:p>
                      <a:pPr algn="ctr" fontAlgn="b"/>
                      <a:r>
                        <a:rPr lang="cs-CZ" sz="700" b="0" i="0" u="none" strike="noStrike" dirty="0">
                          <a:solidFill>
                            <a:srgbClr val="000000"/>
                          </a:solidFill>
                          <a:effectLst/>
                          <a:latin typeface="Calibri" panose="020F0502020204030204" pitchFamily="34" charset="0"/>
                        </a:rPr>
                        <a:t>Inovace</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cs-CZ" sz="700" b="0" i="0" u="none" strike="noStrike" dirty="0">
                          <a:solidFill>
                            <a:srgbClr val="000000"/>
                          </a:solidFill>
                          <a:effectLst/>
                          <a:latin typeface="Calibri" panose="020F0502020204030204" pitchFamily="34" charset="0"/>
                        </a:rPr>
                        <a:t>Inovace jsou v současné době definovány pro účely měření ve třetím vydání manuálu Oslo (OEC/</a:t>
                      </a:r>
                      <a:r>
                        <a:rPr lang="cs-CZ" sz="700" b="0" i="0" u="none" strike="noStrike" dirty="0" err="1">
                          <a:solidFill>
                            <a:srgbClr val="000000"/>
                          </a:solidFill>
                          <a:effectLst/>
                          <a:latin typeface="Calibri" panose="020F0502020204030204" pitchFamily="34" charset="0"/>
                        </a:rPr>
                        <a:t>Eurostat</a:t>
                      </a:r>
                      <a:r>
                        <a:rPr lang="cs-CZ" sz="700" b="0" i="0" u="none" strike="noStrike" dirty="0">
                          <a:solidFill>
                            <a:srgbClr val="000000"/>
                          </a:solidFill>
                          <a:effectLst/>
                          <a:latin typeface="Calibri" panose="020F0502020204030204" pitchFamily="34" charset="0"/>
                        </a:rPr>
                        <a:t>, 2005) s výlučným zaměřením na podnikatelský sektor (viz definice tohoto sektoru v Kapitole 3). V souhrnu lze konstatovat, že má co do činění s uvedením nových nebo podstatně zdokonalených výrobků na trh nebo s nalezením lepších způsobů (prostřednictvím nových nebo podstatně zdokonalených postupů a metod), jak dostat výrobky na trh. Výzkum a vývoj může, ale nemusí být součástí inovační činnosti, ale je jednou z řady inovačních činností. Tyto činnosti zahrnují také nabytí již existujících znalostí, strojů, zařízení a dalších hmotných statků, trénink, marketing, design a vývoj softwaru. Tyto inovační aktivity mohou být prováděny na vnitropodnikové bázi nebo být zprostředkovány třetími stranami.</a:t>
                      </a:r>
                    </a:p>
                  </a:txBody>
                  <a:tcPr marL="4533" marR="4533" marT="45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700" b="0" i="0" u="none" strike="noStrike" dirty="0">
                          <a:solidFill>
                            <a:srgbClr val="000000"/>
                          </a:solidFill>
                          <a:effectLst/>
                          <a:latin typeface="Calibri" panose="020F0502020204030204" pitchFamily="34" charset="0"/>
                        </a:rPr>
                        <a:t>60</a:t>
                      </a:r>
                    </a:p>
                  </a:txBody>
                  <a:tcPr marL="4533" marR="4533" marT="4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1284769213"/>
                  </a:ext>
                </a:extLst>
              </a:tr>
            </a:tbl>
          </a:graphicData>
        </a:graphic>
      </p:graphicFrame>
      <p:graphicFrame>
        <p:nvGraphicFramePr>
          <p:cNvPr id="16" name="Tabulka 15">
            <a:extLst>
              <a:ext uri="{FF2B5EF4-FFF2-40B4-BE49-F238E27FC236}">
                <a16:creationId xmlns:a16="http://schemas.microsoft.com/office/drawing/2014/main" xmlns="" id="{970973A7-A559-44CD-991D-3060EAA1E70B}"/>
              </a:ext>
            </a:extLst>
          </p:cNvPr>
          <p:cNvGraphicFramePr>
            <a:graphicFrameLocks noGrp="1"/>
          </p:cNvGraphicFramePr>
          <p:nvPr>
            <p:extLst/>
          </p:nvPr>
        </p:nvGraphicFramePr>
        <p:xfrm>
          <a:off x="5887682" y="1318839"/>
          <a:ext cx="6167360" cy="4612615"/>
        </p:xfrm>
        <a:graphic>
          <a:graphicData uri="http://schemas.openxmlformats.org/drawingml/2006/table">
            <a:tbl>
              <a:tblPr/>
              <a:tblGrid>
                <a:gridCol w="1518511">
                  <a:extLst>
                    <a:ext uri="{9D8B030D-6E8A-4147-A177-3AD203B41FA5}">
                      <a16:colId xmlns:a16="http://schemas.microsoft.com/office/drawing/2014/main" xmlns="" val="1911225505"/>
                    </a:ext>
                  </a:extLst>
                </a:gridCol>
                <a:gridCol w="144216">
                  <a:extLst>
                    <a:ext uri="{9D8B030D-6E8A-4147-A177-3AD203B41FA5}">
                      <a16:colId xmlns:a16="http://schemas.microsoft.com/office/drawing/2014/main" xmlns="" val="1132044607"/>
                    </a:ext>
                  </a:extLst>
                </a:gridCol>
                <a:gridCol w="3172755">
                  <a:extLst>
                    <a:ext uri="{9D8B030D-6E8A-4147-A177-3AD203B41FA5}">
                      <a16:colId xmlns:a16="http://schemas.microsoft.com/office/drawing/2014/main" xmlns="" val="1327249402"/>
                    </a:ext>
                  </a:extLst>
                </a:gridCol>
                <a:gridCol w="1331878">
                  <a:extLst>
                    <a:ext uri="{9D8B030D-6E8A-4147-A177-3AD203B41FA5}">
                      <a16:colId xmlns:a16="http://schemas.microsoft.com/office/drawing/2014/main" xmlns="" val="2426526098"/>
                    </a:ext>
                  </a:extLst>
                </a:gridCol>
              </a:tblGrid>
              <a:tr h="127981">
                <a:tc>
                  <a:txBody>
                    <a:bodyPr/>
                    <a:lstStyle/>
                    <a:p>
                      <a:pPr algn="ctr" fontAlgn="b"/>
                      <a:r>
                        <a:rPr lang="cs-CZ" sz="800" b="1" i="0" u="none" strike="noStrike" dirty="0">
                          <a:solidFill>
                            <a:srgbClr val="000000"/>
                          </a:solidFill>
                          <a:effectLst/>
                          <a:latin typeface="Calibri" panose="020F0502020204030204" pitchFamily="34" charset="0"/>
                        </a:rPr>
                        <a:t>Pojem</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0" i="0" u="none" strike="noStrike" dirty="0">
                          <a:solidFill>
                            <a:srgbClr val="000000"/>
                          </a:solidFill>
                          <a:effectLst/>
                          <a:latin typeface="Calibri" panose="020F0502020204030204" pitchFamily="34" charset="0"/>
                        </a:rPr>
                        <a:t> </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cs-CZ" sz="800" b="1" i="0" u="none" strike="noStrike" dirty="0">
                          <a:solidFill>
                            <a:srgbClr val="000000"/>
                          </a:solidFill>
                          <a:effectLst/>
                          <a:latin typeface="Calibri" panose="020F0502020204030204" pitchFamily="34" charset="0"/>
                        </a:rPr>
                        <a:t>Definice</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1" i="0" u="none" strike="noStrike">
                          <a:solidFill>
                            <a:srgbClr val="000000"/>
                          </a:solidFill>
                          <a:effectLst/>
                          <a:latin typeface="Calibri" panose="020F0502020204030204" pitchFamily="34" charset="0"/>
                        </a:rPr>
                        <a:t>Umístění ve Frascatiho manuálu</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3091824960"/>
                  </a:ext>
                </a:extLst>
              </a:tr>
              <a:tr h="127981">
                <a:tc gridSpan="4">
                  <a:txBody>
                    <a:bodyPr/>
                    <a:lstStyle/>
                    <a:p>
                      <a:pPr algn="ctr" fontAlgn="b"/>
                      <a:r>
                        <a:rPr lang="cs-CZ" sz="800" b="0" i="0" u="none" strike="noStrike" dirty="0">
                          <a:solidFill>
                            <a:srgbClr val="000000"/>
                          </a:solidFill>
                          <a:effectLst/>
                          <a:latin typeface="Calibri" panose="020F0502020204030204" pitchFamily="34" charset="0"/>
                        </a:rPr>
                        <a:t> </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xmlns="" val="3118247208"/>
                  </a:ext>
                </a:extLst>
              </a:tr>
              <a:tr h="127981">
                <a:tc>
                  <a:txBody>
                    <a:bodyPr/>
                    <a:lstStyle/>
                    <a:p>
                      <a:pPr algn="ctr" fontAlgn="b"/>
                      <a:r>
                        <a:rPr lang="cs-CZ" sz="800" b="0" i="0" u="none" strike="noStrike" dirty="0">
                          <a:solidFill>
                            <a:srgbClr val="000000"/>
                          </a:solidFill>
                          <a:effectLst/>
                          <a:latin typeface="Calibri" panose="020F0502020204030204" pitchFamily="34" charset="0"/>
                        </a:rPr>
                        <a:t>R&amp;D</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4">
                  <a:txBody>
                    <a:bodyPr/>
                    <a:lstStyle/>
                    <a:p>
                      <a:pPr algn="ctr" fontAlgn="b"/>
                      <a:r>
                        <a:rPr lang="cs-CZ" sz="800" b="0" i="0" u="none" strike="noStrike">
                          <a:solidFill>
                            <a:srgbClr val="000000"/>
                          </a:solidFill>
                          <a:effectLst/>
                          <a:latin typeface="Calibri" panose="020F0502020204030204" pitchFamily="34" charset="0"/>
                        </a:rPr>
                        <a:t> </a:t>
                      </a:r>
                    </a:p>
                  </a:txBody>
                  <a:tcPr marL="5333" marR="5333" marT="53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cs-CZ" sz="800" b="0" i="0" u="none" strike="noStrike">
                          <a:solidFill>
                            <a:srgbClr val="000000"/>
                          </a:solidFill>
                          <a:effectLst/>
                          <a:latin typeface="Calibri" panose="020F0502020204030204" pitchFamily="34" charset="0"/>
                        </a:rPr>
                        <a:t>Výzkum a experimentální vývoj</a:t>
                      </a:r>
                    </a:p>
                  </a:txBody>
                  <a:tcPr marL="5333" marR="5333" marT="53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0" i="0" u="none" strike="noStrike" dirty="0">
                          <a:solidFill>
                            <a:srgbClr val="000000"/>
                          </a:solidFill>
                          <a:effectLst/>
                          <a:latin typeface="Calibri" panose="020F0502020204030204" pitchFamily="34" charset="0"/>
                        </a:rPr>
                        <a:t>45</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3809023820"/>
                  </a:ext>
                </a:extLst>
              </a:tr>
              <a:tr h="127981">
                <a:tc>
                  <a:txBody>
                    <a:bodyPr/>
                    <a:lstStyle/>
                    <a:p>
                      <a:pPr algn="ctr" fontAlgn="b"/>
                      <a:r>
                        <a:rPr lang="cs-CZ" sz="800" b="0" i="0" u="none" strike="noStrike" dirty="0" err="1">
                          <a:solidFill>
                            <a:srgbClr val="000000"/>
                          </a:solidFill>
                          <a:effectLst/>
                          <a:latin typeface="Calibri" panose="020F0502020204030204" pitchFamily="34" charset="0"/>
                        </a:rPr>
                        <a:t>VaV</a:t>
                      </a:r>
                      <a:endParaRPr lang="cs-CZ" sz="800" b="0" i="0" u="none" strike="noStrike" dirty="0">
                        <a:solidFill>
                          <a:srgbClr val="000000"/>
                        </a:solidFill>
                        <a:effectLst/>
                        <a:latin typeface="Calibri" panose="020F0502020204030204" pitchFamily="34" charset="0"/>
                      </a:endParaRP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pt-BR" sz="800" b="0" i="0" u="none" strike="noStrike">
                          <a:solidFill>
                            <a:srgbClr val="000000"/>
                          </a:solidFill>
                          <a:effectLst/>
                          <a:latin typeface="Calibri" panose="020F0502020204030204" pitchFamily="34" charset="0"/>
                        </a:rPr>
                        <a:t>R&amp;D, Výzkum a experimentální vývoj</a:t>
                      </a:r>
                    </a:p>
                  </a:txBody>
                  <a:tcPr marL="5333" marR="5333" marT="53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0" i="0" u="none" strike="noStrike" dirty="0">
                          <a:solidFill>
                            <a:srgbClr val="000000"/>
                          </a:solidFill>
                          <a:effectLst/>
                          <a:latin typeface="Calibri" panose="020F0502020204030204" pitchFamily="34" charset="0"/>
                        </a:rPr>
                        <a:t>45</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1658961967"/>
                  </a:ext>
                </a:extLst>
              </a:tr>
              <a:tr h="2303649">
                <a:tc>
                  <a:txBody>
                    <a:bodyPr/>
                    <a:lstStyle/>
                    <a:p>
                      <a:pPr algn="ctr" fontAlgn="b"/>
                      <a:r>
                        <a:rPr lang="cs-CZ" sz="800" b="0" i="0" u="none" strike="noStrike" dirty="0">
                          <a:solidFill>
                            <a:srgbClr val="000000"/>
                          </a:solidFill>
                          <a:effectLst/>
                          <a:latin typeface="Calibri" panose="020F0502020204030204" pitchFamily="34" charset="0"/>
                        </a:rPr>
                        <a:t>Výzkum a experimentální vývoj</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cs-CZ" sz="800" b="0" i="0" u="none" strike="noStrike" dirty="0">
                          <a:solidFill>
                            <a:srgbClr val="000000"/>
                          </a:solidFill>
                          <a:effectLst/>
                          <a:latin typeface="Calibri" panose="020F0502020204030204" pitchFamily="34" charset="0"/>
                        </a:rPr>
                        <a:t>Jsou tvořeny kreativní/tvůrčí a systematickou prací, vykonávanou za účelem zvýšení úrovně vědomostí - včetně znalostí lidstva, kultury a společnosti - a k navržení nových způsobů aplikace dostupných znalostí. Soubor společných rysů identifikuje činnosti výzkumu a vývoje, a to i pokud jsou prováděny různými vykonavateli. Činnosti výzkumu a vývoje mohou být zaměřeny na dosažení buď konkrétních, nebo obecných cílů. Cílem výzkumu a vývoje jsou vždy nové poznatky, založené na původních koncepcích (a jejich interpretace) nebo na hypotézách. </a:t>
                      </a:r>
                      <a:r>
                        <a:rPr lang="cs-CZ" sz="800" b="0" i="0" u="none" strike="noStrike" dirty="0" err="1">
                          <a:solidFill>
                            <a:srgbClr val="000000"/>
                          </a:solidFill>
                          <a:effectLst/>
                          <a:latin typeface="Calibri" panose="020F0502020204030204" pitchFamily="34" charset="0"/>
                        </a:rPr>
                        <a:t>VaV</a:t>
                      </a:r>
                      <a:r>
                        <a:rPr lang="cs-CZ" sz="800" b="0" i="0" u="none" strike="noStrike" dirty="0">
                          <a:solidFill>
                            <a:srgbClr val="000000"/>
                          </a:solidFill>
                          <a:effectLst/>
                          <a:latin typeface="Calibri" panose="020F0502020204030204" pitchFamily="34" charset="0"/>
                        </a:rPr>
                        <a:t> je do značné míry nejistý, co se týče konečného výsledku (nebo alespoň co do množství času a zdrojů potřebných k jeho dosažení), je plánovaný a je pro něj sestavován rozpočet (i když je prováděn jednotlivci), a je zaměřen na vytvoření výsledků, které by mohly být buď volně převáděné, nebo obchodované na trhu. Aby byla činnost hodnocena jako činnost výzkumu a vývoje, musí splňovat pět základních kritérií.                                  </a:t>
                      </a:r>
                    </a:p>
                    <a:p>
                      <a:pPr algn="l" fontAlgn="b"/>
                      <a:r>
                        <a:rPr lang="cs-CZ" sz="800" b="0" i="0" u="none" strike="noStrike" dirty="0">
                          <a:solidFill>
                            <a:srgbClr val="000000"/>
                          </a:solidFill>
                          <a:effectLst/>
                          <a:latin typeface="Calibri" panose="020F0502020204030204" pitchFamily="34" charset="0"/>
                        </a:rPr>
                        <a:t>Činnost musí:</a:t>
                      </a:r>
                      <a:br>
                        <a:rPr lang="cs-CZ" sz="800" b="0" i="0" u="none" strike="noStrike" dirty="0">
                          <a:solidFill>
                            <a:srgbClr val="000000"/>
                          </a:solidFill>
                          <a:effectLst/>
                          <a:latin typeface="Calibri" panose="020F0502020204030204" pitchFamily="34" charset="0"/>
                        </a:rPr>
                      </a:br>
                      <a:r>
                        <a:rPr lang="cs-CZ" sz="800" b="0" i="0" u="none" strike="noStrike" dirty="0">
                          <a:solidFill>
                            <a:srgbClr val="000000"/>
                          </a:solidFill>
                          <a:effectLst/>
                          <a:latin typeface="Calibri" panose="020F0502020204030204" pitchFamily="34" charset="0"/>
                        </a:rPr>
                        <a:t>• obsahovat prvek novosti</a:t>
                      </a:r>
                      <a:br>
                        <a:rPr lang="cs-CZ" sz="800" b="0" i="0" u="none" strike="noStrike" dirty="0">
                          <a:solidFill>
                            <a:srgbClr val="000000"/>
                          </a:solidFill>
                          <a:effectLst/>
                          <a:latin typeface="Calibri" panose="020F0502020204030204" pitchFamily="34" charset="0"/>
                        </a:rPr>
                      </a:br>
                      <a:r>
                        <a:rPr lang="cs-CZ" sz="800" b="0" i="0" u="none" strike="noStrike" dirty="0">
                          <a:solidFill>
                            <a:srgbClr val="000000"/>
                          </a:solidFill>
                          <a:effectLst/>
                          <a:latin typeface="Calibri" panose="020F0502020204030204" pitchFamily="34" charset="0"/>
                        </a:rPr>
                        <a:t>• být kreativní/tvůrčí</a:t>
                      </a:r>
                      <a:br>
                        <a:rPr lang="cs-CZ" sz="800" b="0" i="0" u="none" strike="noStrike" dirty="0">
                          <a:solidFill>
                            <a:srgbClr val="000000"/>
                          </a:solidFill>
                          <a:effectLst/>
                          <a:latin typeface="Calibri" panose="020F0502020204030204" pitchFamily="34" charset="0"/>
                        </a:rPr>
                      </a:br>
                      <a:r>
                        <a:rPr lang="cs-CZ" sz="800" b="0" i="0" u="none" strike="noStrike" dirty="0">
                          <a:solidFill>
                            <a:srgbClr val="000000"/>
                          </a:solidFill>
                          <a:effectLst/>
                          <a:latin typeface="Calibri" panose="020F0502020204030204" pitchFamily="34" charset="0"/>
                        </a:rPr>
                        <a:t>• obsahovat prvek nejistoty</a:t>
                      </a:r>
                      <a:br>
                        <a:rPr lang="cs-CZ" sz="800" b="0" i="0" u="none" strike="noStrike" dirty="0">
                          <a:solidFill>
                            <a:srgbClr val="000000"/>
                          </a:solidFill>
                          <a:effectLst/>
                          <a:latin typeface="Calibri" panose="020F0502020204030204" pitchFamily="34" charset="0"/>
                        </a:rPr>
                      </a:br>
                      <a:r>
                        <a:rPr lang="cs-CZ" sz="800" b="0" i="0" u="none" strike="noStrike" dirty="0">
                          <a:solidFill>
                            <a:srgbClr val="000000"/>
                          </a:solidFill>
                          <a:effectLst/>
                          <a:latin typeface="Calibri" panose="020F0502020204030204" pitchFamily="34" charset="0"/>
                        </a:rPr>
                        <a:t>• být systematická</a:t>
                      </a:r>
                      <a:br>
                        <a:rPr lang="cs-CZ" sz="800" b="0" i="0" u="none" strike="noStrike" dirty="0">
                          <a:solidFill>
                            <a:srgbClr val="000000"/>
                          </a:solidFill>
                          <a:effectLst/>
                          <a:latin typeface="Calibri" panose="020F0502020204030204" pitchFamily="34" charset="0"/>
                        </a:rPr>
                      </a:br>
                      <a:r>
                        <a:rPr lang="cs-CZ" sz="800" b="0" i="0" u="none" strike="noStrike" dirty="0">
                          <a:solidFill>
                            <a:srgbClr val="000000"/>
                          </a:solidFill>
                          <a:effectLst/>
                          <a:latin typeface="Calibri" panose="020F0502020204030204" pitchFamily="34" charset="0"/>
                        </a:rPr>
                        <a:t>• být převoditelná a/nebo reprodukovatelná.</a:t>
                      </a:r>
                    </a:p>
                  </a:txBody>
                  <a:tcPr marL="5333" marR="5333" marT="53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0" i="0" u="none" strike="noStrike" dirty="0">
                          <a:solidFill>
                            <a:srgbClr val="000000"/>
                          </a:solidFill>
                          <a:effectLst/>
                          <a:latin typeface="Calibri" panose="020F0502020204030204" pitchFamily="34" charset="0"/>
                        </a:rPr>
                        <a:t>45-46</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3053707656"/>
                  </a:ext>
                </a:extLst>
              </a:tr>
              <a:tr h="1535766">
                <a:tc>
                  <a:txBody>
                    <a:bodyPr/>
                    <a:lstStyle/>
                    <a:p>
                      <a:pPr algn="ctr" fontAlgn="b"/>
                      <a:r>
                        <a:rPr lang="cs-CZ" sz="800" b="0" i="0" u="none" strike="noStrike" dirty="0">
                          <a:solidFill>
                            <a:srgbClr val="000000"/>
                          </a:solidFill>
                          <a:effectLst/>
                          <a:latin typeface="Calibri" panose="020F0502020204030204" pitchFamily="34" charset="0"/>
                        </a:rPr>
                        <a:t>Základní výzkum</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l" fontAlgn="b"/>
                      <a:r>
                        <a:rPr lang="cs-CZ" sz="800" b="0" i="0" u="none" strike="noStrike" dirty="0">
                          <a:solidFill>
                            <a:srgbClr val="000000"/>
                          </a:solidFill>
                          <a:effectLst/>
                          <a:latin typeface="Calibri" panose="020F0502020204030204" pitchFamily="34" charset="0"/>
                        </a:rPr>
                        <a:t>Je experimentální nebo teoretická práce prováděná primárně za účelem získání nových poznatků o základních principech jevů nebo pozorovatelných skutečností, která není primárně zaměřena na žádné konkrétní uplatnění nebo využití v praxi. Základní výzkum analyzuje vlastnosti, struktury a vztahy s ohledem na formulování a ověřování hypotéz, teorií či zákonů. Zmínka o absenci "primárního zaměření na konkrétní uplatnění nebo využití v praxi" v definici základního výzkumu je velmi důležitá, protože pracovník při provádění výzkumu nebo vyplňování dotazníků průzkumu nemusí o možných aplikacích vědět. Výsledky základního výzkumu se obecně neprodávají, ale jsou obvykle publikovány ve vědeckých časopisech nebo se šíří mezi zainteresovanými kolegy. Někdy může být zveřejnění základního výzkumu omezeno z důvodů národní bezpečnosti</a:t>
                      </a:r>
                    </a:p>
                  </a:txBody>
                  <a:tcPr marL="5333" marR="5333" marT="53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cs-CZ" sz="800" b="0" i="0" u="none" strike="noStrike" dirty="0">
                          <a:solidFill>
                            <a:srgbClr val="000000"/>
                          </a:solidFill>
                          <a:effectLst/>
                          <a:latin typeface="Calibri" panose="020F0502020204030204" pitchFamily="34" charset="0"/>
                        </a:rPr>
                        <a:t>51</a:t>
                      </a:r>
                    </a:p>
                  </a:txBody>
                  <a:tcPr marL="5333" marR="5333" marT="53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1803404857"/>
                  </a:ext>
                </a:extLst>
              </a:tr>
            </a:tbl>
          </a:graphicData>
        </a:graphic>
      </p:graphicFrame>
      <p:sp>
        <p:nvSpPr>
          <p:cNvPr id="17" name="Zástupný symbol pro zápatí 16">
            <a:extLst>
              <a:ext uri="{FF2B5EF4-FFF2-40B4-BE49-F238E27FC236}">
                <a16:creationId xmlns:a16="http://schemas.microsoft.com/office/drawing/2014/main" xmlns="" id="{9B8E3C18-7423-422A-AA82-01FF56560EBB}"/>
              </a:ext>
            </a:extLst>
          </p:cNvPr>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Tree>
    <p:extLst>
      <p:ext uri="{BB962C8B-B14F-4D97-AF65-F5344CB8AC3E}">
        <p14:creationId xmlns:p14="http://schemas.microsoft.com/office/powerpoint/2010/main" val="3897614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24</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141" y="24546"/>
            <a:ext cx="10097494" cy="864287"/>
          </a:xfrm>
          <a:prstGeom prst="rect">
            <a:avLst/>
          </a:prstGeom>
        </p:spPr>
      </p:pic>
      <p:sp>
        <p:nvSpPr>
          <p:cNvPr id="6" name="TextovéPole 5"/>
          <p:cNvSpPr txBox="1"/>
          <p:nvPr/>
        </p:nvSpPr>
        <p:spPr>
          <a:xfrm>
            <a:off x="794752" y="1234764"/>
            <a:ext cx="8189227" cy="461665"/>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2/2 </a:t>
            </a:r>
            <a:r>
              <a:rPr lang="cs-CZ" dirty="0">
                <a:solidFill>
                  <a:prstClr val="black"/>
                </a:solidFill>
                <a:latin typeface="Arial" panose="020B0604020202020204" pitchFamily="34" charset="0"/>
                <a:cs typeface="Arial" panose="020B0604020202020204" pitchFamily="34" charset="0"/>
              </a:rPr>
              <a:t>k bodu 2.3. </a:t>
            </a:r>
            <a:r>
              <a:rPr lang="cs-CZ" dirty="0" smtClean="0">
                <a:solidFill>
                  <a:prstClr val="black"/>
                </a:solidFill>
                <a:latin typeface="Arial" panose="020B0604020202020204" pitchFamily="34" charset="0"/>
                <a:cs typeface="Arial" panose="020B0604020202020204" pitchFamily="34" charset="0"/>
              </a:rPr>
              <a:t>Pojmy, ke kterým je třeba nalézt platné definice.</a:t>
            </a:r>
            <a:endParaRPr lang="cs-CZ" dirty="0">
              <a:solidFill>
                <a:prstClr val="black"/>
              </a:solidFill>
              <a:latin typeface="Arial" panose="020B0604020202020204" pitchFamily="34" charset="0"/>
              <a:cs typeface="Arial" panose="020B0604020202020204" pitchFamily="34" charset="0"/>
            </a:endParaRPr>
          </a:p>
        </p:txBody>
      </p:sp>
      <p:sp>
        <p:nvSpPr>
          <p:cNvPr id="9" name="TextovéPole 8">
            <a:extLst>
              <a:ext uri="{FF2B5EF4-FFF2-40B4-BE49-F238E27FC236}">
                <a16:creationId xmlns:a16="http://schemas.microsoft.com/office/drawing/2014/main" xmlns="" id="{AA13CAD3-402F-47D8-BA7B-9F52E4440281}"/>
              </a:ext>
            </a:extLst>
          </p:cNvPr>
          <p:cNvSpPr txBox="1"/>
          <p:nvPr/>
        </p:nvSpPr>
        <p:spPr>
          <a:xfrm>
            <a:off x="5612235" y="645952"/>
            <a:ext cx="184731" cy="369332"/>
          </a:xfrm>
          <a:prstGeom prst="rect">
            <a:avLst/>
          </a:prstGeom>
          <a:noFill/>
        </p:spPr>
        <p:txBody>
          <a:bodyPr wrap="none" rtlCol="0">
            <a:spAutoFit/>
          </a:bodyPr>
          <a:lstStyle/>
          <a:p>
            <a:endParaRPr lang="cs-CZ" dirty="0">
              <a:solidFill>
                <a:prstClr val="black"/>
              </a:solidFill>
            </a:endParaRPr>
          </a:p>
        </p:txBody>
      </p:sp>
      <p:graphicFrame>
        <p:nvGraphicFramePr>
          <p:cNvPr id="8" name="Tabulka 7">
            <a:extLst>
              <a:ext uri="{FF2B5EF4-FFF2-40B4-BE49-F238E27FC236}">
                <a16:creationId xmlns:a16="http://schemas.microsoft.com/office/drawing/2014/main" xmlns="" id="{ADBFB312-EBF3-43FA-BCD6-A0770904004B}"/>
              </a:ext>
            </a:extLst>
          </p:cNvPr>
          <p:cNvGraphicFramePr>
            <a:graphicFrameLocks noGrp="1"/>
          </p:cNvGraphicFramePr>
          <p:nvPr>
            <p:extLst>
              <p:ext uri="{D42A27DB-BD31-4B8C-83A1-F6EECF244321}">
                <p14:modId xmlns:p14="http://schemas.microsoft.com/office/powerpoint/2010/main" val="2068133828"/>
              </p:ext>
            </p:extLst>
          </p:nvPr>
        </p:nvGraphicFramePr>
        <p:xfrm>
          <a:off x="1382139" y="2504026"/>
          <a:ext cx="5281551" cy="1873662"/>
        </p:xfrm>
        <a:graphic>
          <a:graphicData uri="http://schemas.openxmlformats.org/drawingml/2006/table">
            <a:tbl>
              <a:tblPr/>
              <a:tblGrid>
                <a:gridCol w="2869288">
                  <a:extLst>
                    <a:ext uri="{9D8B030D-6E8A-4147-A177-3AD203B41FA5}">
                      <a16:colId xmlns:a16="http://schemas.microsoft.com/office/drawing/2014/main" xmlns="" val="2805835357"/>
                    </a:ext>
                  </a:extLst>
                </a:gridCol>
                <a:gridCol w="275138">
                  <a:extLst>
                    <a:ext uri="{9D8B030D-6E8A-4147-A177-3AD203B41FA5}">
                      <a16:colId xmlns:a16="http://schemas.microsoft.com/office/drawing/2014/main" xmlns="" val="334983548"/>
                    </a:ext>
                  </a:extLst>
                </a:gridCol>
                <a:gridCol w="2137125">
                  <a:extLst>
                    <a:ext uri="{9D8B030D-6E8A-4147-A177-3AD203B41FA5}">
                      <a16:colId xmlns:a16="http://schemas.microsoft.com/office/drawing/2014/main" xmlns="" val="3931239313"/>
                    </a:ext>
                  </a:extLst>
                </a:gridCol>
              </a:tblGrid>
              <a:tr h="312277">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Pojem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Strana v Příručce M17+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2014896082"/>
                  </a:ext>
                </a:extLst>
              </a:tr>
              <a:tr h="312277">
                <a:tc gridSpan="3">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hMerge="1">
                  <a:txBody>
                    <a:bodyPr/>
                    <a:lstStyle/>
                    <a:p>
                      <a:endParaRPr lang="cs-CZ"/>
                    </a:p>
                  </a:txBody>
                  <a:tcPr/>
                </a:tc>
                <a:tc hMerge="1">
                  <a:txBody>
                    <a:bodyPr/>
                    <a:lstStyle/>
                    <a:p>
                      <a:endParaRPr lang="cs-CZ"/>
                    </a:p>
                  </a:txBody>
                  <a:tcPr/>
                </a:tc>
                <a:extLst>
                  <a:ext uri="{0D108BD9-81ED-4DB2-BD59-A6C34878D82A}">
                    <a16:rowId xmlns:a16="http://schemas.microsoft.com/office/drawing/2014/main" xmlns="" val="3765500439"/>
                  </a:ext>
                </a:extLst>
              </a:tr>
              <a:tr h="312277">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Jedinečnost výsledku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4">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342740210"/>
                  </a:ext>
                </a:extLst>
              </a:tr>
              <a:tr h="312277">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Obtížnost získání výsledku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793546253"/>
                  </a:ext>
                </a:extLst>
              </a:tr>
              <a:tr h="312277">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Originalita výsledku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1900968415"/>
                  </a:ext>
                </a:extLst>
              </a:tr>
              <a:tr h="312277">
                <a:tc>
                  <a:txBody>
                    <a:bodyPr/>
                    <a:lstStyle/>
                    <a:p>
                      <a:pPr algn="l" fontAlgn="b"/>
                      <a:r>
                        <a:rPr lang="cs-CZ" sz="1400" b="0" i="0" u="none" strike="noStrike" dirty="0">
                          <a:solidFill>
                            <a:srgbClr val="000000"/>
                          </a:solidFill>
                          <a:effectLst/>
                          <a:latin typeface="Arial" panose="020B0604020202020204" pitchFamily="34" charset="0"/>
                          <a:cs typeface="Arial" panose="020B0604020202020204" pitchFamily="34" charset="0"/>
                        </a:rPr>
                        <a:t>Význam výsledku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cs-CZ"/>
                    </a:p>
                  </a:txBody>
                  <a:tcPr/>
                </a:tc>
                <a:tc>
                  <a:txBody>
                    <a:bodyPr/>
                    <a:lstStyle/>
                    <a:p>
                      <a:pPr algn="ctr" fontAlgn="b"/>
                      <a:r>
                        <a:rPr lang="cs-CZ" sz="1400" b="0" i="0" u="none" strike="noStrike" dirty="0">
                          <a:solidFill>
                            <a:srgbClr val="000000"/>
                          </a:solidFill>
                          <a:effectLst/>
                          <a:latin typeface="Arial" panose="020B0604020202020204" pitchFamily="34" charset="0"/>
                          <a:cs typeface="Arial" panose="020B0604020202020204" pitchFamily="34" charset="0"/>
                        </a:rPr>
                        <a:t>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xmlns="" val="2015593512"/>
                  </a:ext>
                </a:extLst>
              </a:tr>
            </a:tbl>
          </a:graphicData>
        </a:graphic>
      </p:graphicFrame>
      <p:sp>
        <p:nvSpPr>
          <p:cNvPr id="11" name="Zástupný symbol pro zápatí 10">
            <a:extLst>
              <a:ext uri="{FF2B5EF4-FFF2-40B4-BE49-F238E27FC236}">
                <a16:creationId xmlns:a16="http://schemas.microsoft.com/office/drawing/2014/main" xmlns="" id="{77C19A79-0F70-4C0F-A5D2-903B44AC109A}"/>
              </a:ext>
            </a:extLst>
          </p:cNvPr>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Tree>
    <p:extLst>
      <p:ext uri="{BB962C8B-B14F-4D97-AF65-F5344CB8AC3E}">
        <p14:creationId xmlns:p14="http://schemas.microsoft.com/office/powerpoint/2010/main" val="535100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25</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651510" y="720090"/>
            <a:ext cx="7143750" cy="461665"/>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3/1  </a:t>
            </a:r>
            <a:r>
              <a:rPr lang="cs-CZ" dirty="0">
                <a:solidFill>
                  <a:prstClr val="black"/>
                </a:solidFill>
                <a:latin typeface="Arial" panose="020B0604020202020204" pitchFamily="34" charset="0"/>
                <a:cs typeface="Arial" panose="020B0604020202020204" pitchFamily="34" charset="0"/>
              </a:rPr>
              <a:t>k bodu 2.4.</a:t>
            </a:r>
          </a:p>
        </p:txBody>
      </p:sp>
      <p:sp>
        <p:nvSpPr>
          <p:cNvPr id="7" name="TextovéPole 6"/>
          <p:cNvSpPr txBox="1"/>
          <p:nvPr/>
        </p:nvSpPr>
        <p:spPr>
          <a:xfrm>
            <a:off x="651510" y="1737360"/>
            <a:ext cx="6137910" cy="3352328"/>
          </a:xfrm>
          <a:prstGeom prst="rect">
            <a:avLst/>
          </a:prstGeom>
          <a:noFill/>
        </p:spPr>
        <p:txBody>
          <a:bodyPr wrap="square" rtlCol="0">
            <a:spAutoFit/>
          </a:bodyPr>
          <a:lstStyle/>
          <a:p>
            <a:pPr>
              <a:lnSpc>
                <a:spcPct val="107000"/>
              </a:lnSpc>
              <a:spcAft>
                <a:spcPts val="0"/>
              </a:spcAft>
            </a:pPr>
            <a:r>
              <a:rPr lang="cs-CZ" b="1" dirty="0">
                <a:latin typeface="Calibri" panose="020F0502020204030204" pitchFamily="34" charset="0"/>
                <a:ea typeface="Calibri" panose="020F0502020204030204" pitchFamily="34" charset="0"/>
                <a:cs typeface="Times New Roman" panose="02020603050405020304" pitchFamily="18" charset="0"/>
              </a:rPr>
              <a:t>SOUČASNÝ STAV – aplikace SKV</a:t>
            </a:r>
            <a:endParaRPr lang="cs-CZ"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cs-CZ" b="1" dirty="0">
                <a:latin typeface="Calibri" panose="020F0502020204030204" pitchFamily="34" charset="0"/>
                <a:ea typeface="Calibri" panose="020F0502020204030204" pitchFamily="34" charset="0"/>
                <a:cs typeface="Times New Roman" panose="02020603050405020304" pitchFamily="18" charset="0"/>
              </a:rPr>
              <a:t> </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Clr>
                <a:srgbClr val="000000"/>
              </a:buClr>
              <a:buFont typeface="Calibri" panose="020F0502020204030204" pitchFamily="34" charset="0"/>
              <a:buAutoNum type="romanUcPeriod"/>
            </a:pPr>
            <a:r>
              <a:rPr lang="cs-CZ"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Náhled výsledku</a:t>
            </a:r>
            <a:endParaRPr lang="cs-CZ" dirty="0">
              <a:latin typeface="Calibri" panose="020F0502020204030204" pitchFamily="34" charset="0"/>
              <a:ea typeface="Times New Roman" panose="02020603050405020304" pitchFamily="18"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 Organizace </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2. Název výsledku</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3. Vědní oblast</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4. Obor (Ford)</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5. Podobor (D-Ford)</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6. Kritérium: přínos k poznání / společenská relevance </a:t>
            </a:r>
            <a:r>
              <a:rPr lang="cs-CZ"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(i)</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7. Anotace (automatický export z RIV)</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8. Klíčová slova (auto export z RIV</a:t>
            </a:r>
            <a:r>
              <a:rPr lang="cs-CZ"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a:t>
            </a:r>
            <a:endParaRPr lang="cs-CZ"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ovéPole 7"/>
          <p:cNvSpPr txBox="1"/>
          <p:nvPr/>
        </p:nvSpPr>
        <p:spPr>
          <a:xfrm>
            <a:off x="6789420" y="2504026"/>
            <a:ext cx="4869180" cy="2463238"/>
          </a:xfrm>
          <a:prstGeom prst="rect">
            <a:avLst/>
          </a:prstGeom>
          <a:noFill/>
        </p:spPr>
        <p:txBody>
          <a:bodyPr wrap="square" rtlCol="0">
            <a:spAutoFit/>
          </a:bodyPr>
          <a:lstStyle/>
          <a:p>
            <a:pPr marL="685800" lvl="0">
              <a:lnSpc>
                <a:spcPct val="107000"/>
              </a:lnSpc>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9. Autoři (auto export z RIV)</a:t>
            </a:r>
            <a:endParaRPr lang="cs-CZ"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685800" lvl="0">
              <a:lnSpc>
                <a:spcPct val="107000"/>
              </a:lnSpc>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10. Druh výsledku</a:t>
            </a:r>
            <a:endParaRPr lang="cs-CZ"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11</a:t>
            </a: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 Rok uplatnění</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12. Jazyk výsledku</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13. Zdůvodnění významu výsledku </a:t>
            </a:r>
            <a:r>
              <a:rPr lang="cs-CZ"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(i)</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14. Odkaz na uložiště s textem výsledku</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15. Text výsledku</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0"/>
              </a:spcAft>
            </a:pPr>
            <a:r>
              <a:rPr lang="cs-CZ" dirty="0">
                <a:solidFill>
                  <a:srgbClr val="000000"/>
                </a:solidFill>
                <a:latin typeface="Calibri" panose="020F0502020204030204" pitchFamily="34" charset="0"/>
                <a:ea typeface="Times New Roman" panose="02020603050405020304" pitchFamily="18" charset="0"/>
                <a:cs typeface="Calibri" panose="020F0502020204030204" pitchFamily="34" charset="0"/>
              </a:rPr>
              <a:t>16. Nepovinné informace </a:t>
            </a:r>
            <a:r>
              <a:rPr lang="cs-CZ"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(i)</a:t>
            </a:r>
            <a:endParaRPr lang="cs-CZ"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0351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26</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7" name="TextovéPole 6"/>
          <p:cNvSpPr txBox="1"/>
          <p:nvPr/>
        </p:nvSpPr>
        <p:spPr>
          <a:xfrm>
            <a:off x="422910" y="644101"/>
            <a:ext cx="11418570" cy="6463308"/>
          </a:xfrm>
          <a:prstGeom prst="rect">
            <a:avLst/>
          </a:prstGeom>
          <a:noFill/>
        </p:spPr>
        <p:txBody>
          <a:bodyPr wrap="square" rtlCol="0">
            <a:spAutoFit/>
          </a:bodyPr>
          <a:lstStyle/>
          <a:p>
            <a:r>
              <a:rPr lang="cs-CZ" sz="2400" b="1" dirty="0" smtClean="0">
                <a:solidFill>
                  <a:srgbClr val="0070C0"/>
                </a:solidFill>
                <a:latin typeface="Arial" panose="020B0604020202020204" pitchFamily="34" charset="0"/>
                <a:cs typeface="Arial" panose="020B0604020202020204" pitchFamily="34" charset="0"/>
              </a:rPr>
              <a:t>Příloha 3/2        </a:t>
            </a:r>
            <a:r>
              <a:rPr lang="cs-CZ" b="1" dirty="0" smtClean="0"/>
              <a:t>PŘIPOMÍNKY </a:t>
            </a:r>
            <a:r>
              <a:rPr lang="cs-CZ" b="1" dirty="0"/>
              <a:t>/ ZMĚNY</a:t>
            </a:r>
            <a:endParaRPr lang="cs-CZ" dirty="0"/>
          </a:p>
          <a:p>
            <a:r>
              <a:rPr lang="cs-CZ" b="1" dirty="0"/>
              <a:t> </a:t>
            </a:r>
            <a:endParaRPr lang="cs-CZ" dirty="0"/>
          </a:p>
          <a:p>
            <a:r>
              <a:rPr lang="cs-CZ" sz="1600" b="1" dirty="0">
                <a:latin typeface="Arial" panose="020B0604020202020204" pitchFamily="34" charset="0"/>
                <a:cs typeface="Arial" panose="020B0604020202020204" pitchFamily="34" charset="0"/>
              </a:rPr>
              <a:t>6. Kritérium: přínos k poznání / společenská </a:t>
            </a:r>
            <a:r>
              <a:rPr lang="cs-CZ" sz="1600" b="1" dirty="0" smtClean="0">
                <a:latin typeface="Arial" panose="020B0604020202020204" pitchFamily="34" charset="0"/>
                <a:cs typeface="Arial" panose="020B0604020202020204" pitchFamily="34" charset="0"/>
              </a:rPr>
              <a:t>relevance - </a:t>
            </a:r>
            <a:r>
              <a:rPr lang="cs-CZ" sz="1600" dirty="0" smtClean="0">
                <a:latin typeface="Arial" panose="020B0604020202020204" pitchFamily="34" charset="0"/>
                <a:cs typeface="Arial" panose="020B0604020202020204" pitchFamily="34" charset="0"/>
              </a:rPr>
              <a:t>Ujasnit </a:t>
            </a:r>
            <a:r>
              <a:rPr lang="cs-CZ" sz="1600" dirty="0">
                <a:latin typeface="Arial" panose="020B0604020202020204" pitchFamily="34" charset="0"/>
                <a:cs typeface="Arial" panose="020B0604020202020204" pitchFamily="34" charset="0"/>
              </a:rPr>
              <a:t>pojem „Společenská relevance“.</a:t>
            </a:r>
          </a:p>
          <a:p>
            <a:r>
              <a:rPr lang="cs-CZ" sz="1600" b="1" dirty="0" smtClean="0">
                <a:latin typeface="Arial" panose="020B0604020202020204" pitchFamily="34" charset="0"/>
                <a:cs typeface="Arial" panose="020B0604020202020204" pitchFamily="34" charset="0"/>
              </a:rPr>
              <a:t>7</a:t>
            </a:r>
            <a:r>
              <a:rPr lang="cs-CZ" sz="1600" b="1" dirty="0">
                <a:latin typeface="Arial" panose="020B0604020202020204" pitchFamily="34" charset="0"/>
                <a:cs typeface="Arial" panose="020B0604020202020204" pitchFamily="34" charset="0"/>
              </a:rPr>
              <a:t>. Anotace (automatický export z </a:t>
            </a:r>
            <a:r>
              <a:rPr lang="cs-CZ" sz="1600" b="1" dirty="0" smtClean="0">
                <a:latin typeface="Arial" panose="020B0604020202020204" pitchFamily="34" charset="0"/>
                <a:cs typeface="Arial" panose="020B0604020202020204" pitchFamily="34" charset="0"/>
              </a:rPr>
              <a:t>RIV) - </a:t>
            </a:r>
            <a:r>
              <a:rPr lang="cs-CZ" sz="1600" dirty="0" smtClean="0">
                <a:latin typeface="Arial" panose="020B0604020202020204" pitchFamily="34" charset="0"/>
                <a:cs typeface="Arial" panose="020B0604020202020204" pitchFamily="34" charset="0"/>
              </a:rPr>
              <a:t>Nyní </a:t>
            </a:r>
            <a:r>
              <a:rPr lang="cs-CZ" sz="1600" dirty="0">
                <a:latin typeface="Arial" panose="020B0604020202020204" pitchFamily="34" charset="0"/>
                <a:cs typeface="Arial" panose="020B0604020202020204" pitchFamily="34" charset="0"/>
              </a:rPr>
              <a:t>je anotace s klíčovými slovy automaticky překlápěna z RIV, mělo by být možné ji při vkládání výsledku do SKV editovat.</a:t>
            </a:r>
          </a:p>
          <a:p>
            <a:r>
              <a:rPr lang="cs-CZ" sz="1600" b="1" dirty="0" smtClean="0">
                <a:latin typeface="Arial" panose="020B0604020202020204" pitchFamily="34" charset="0"/>
                <a:cs typeface="Arial" panose="020B0604020202020204" pitchFamily="34" charset="0"/>
              </a:rPr>
              <a:t>13</a:t>
            </a:r>
            <a:r>
              <a:rPr lang="cs-CZ" sz="1600" b="1" dirty="0">
                <a:latin typeface="Arial" panose="020B0604020202020204" pitchFamily="34" charset="0"/>
                <a:cs typeface="Arial" panose="020B0604020202020204" pitchFamily="34" charset="0"/>
              </a:rPr>
              <a:t>. Zdůvodnění významu výsledku</a:t>
            </a:r>
            <a:r>
              <a:rPr lang="cs-CZ" sz="1600" b="1" dirty="0" smtClean="0">
                <a:latin typeface="Arial" panose="020B0604020202020204" pitchFamily="34" charset="0"/>
                <a:cs typeface="Arial" panose="020B0604020202020204" pitchFamily="34" charset="0"/>
              </a:rPr>
              <a:t>:</a:t>
            </a:r>
            <a:r>
              <a:rPr lang="cs-CZ" sz="1600" dirty="0">
                <a:latin typeface="Arial" panose="020B0604020202020204" pitchFamily="34" charset="0"/>
                <a:cs typeface="Arial" panose="020B0604020202020204" pitchFamily="34" charset="0"/>
              </a:rPr>
              <a:t> </a:t>
            </a:r>
          </a:p>
          <a:p>
            <a:r>
              <a:rPr lang="cs-CZ" sz="1600" dirty="0">
                <a:latin typeface="Arial" panose="020B0604020202020204" pitchFamily="34" charset="0"/>
                <a:cs typeface="Arial" panose="020B0604020202020204" pitchFamily="34" charset="0"/>
              </a:rPr>
              <a:t>V poli (i) pracovat na doplnění textu, proč je výsledek předkládán k hodnocení, novost, unikátnost, v čem vidí jeho autor společenský přínos, případně na jaké a čí zadání byl vytvořen. </a:t>
            </a:r>
          </a:p>
          <a:p>
            <a:r>
              <a:rPr lang="cs-CZ" sz="1600" b="1" dirty="0" smtClean="0">
                <a:latin typeface="Arial" panose="020B0604020202020204" pitchFamily="34" charset="0"/>
                <a:cs typeface="Arial" panose="020B0604020202020204" pitchFamily="34" charset="0"/>
              </a:rPr>
              <a:t>15</a:t>
            </a:r>
            <a:r>
              <a:rPr lang="cs-CZ" sz="1600" b="1" dirty="0">
                <a:latin typeface="Arial" panose="020B0604020202020204" pitchFamily="34" charset="0"/>
                <a:cs typeface="Arial" panose="020B0604020202020204" pitchFamily="34" charset="0"/>
              </a:rPr>
              <a:t>. Text výsledku:</a:t>
            </a:r>
            <a:endParaRPr lang="cs-CZ" sz="1600" dirty="0">
              <a:latin typeface="Arial" panose="020B0604020202020204" pitchFamily="34" charset="0"/>
              <a:cs typeface="Arial" panose="020B0604020202020204" pitchFamily="34" charset="0"/>
            </a:endParaRPr>
          </a:p>
          <a:p>
            <a:r>
              <a:rPr lang="cs-CZ" sz="1600" dirty="0">
                <a:latin typeface="Arial" panose="020B0604020202020204" pitchFamily="34" charset="0"/>
                <a:cs typeface="Arial" panose="020B0604020202020204" pitchFamily="34" charset="0"/>
              </a:rPr>
              <a:t>Místo „Text výsledku“ použít „Popis výsledku“.</a:t>
            </a:r>
          </a:p>
          <a:p>
            <a:r>
              <a:rPr lang="cs-CZ" sz="1600" dirty="0">
                <a:latin typeface="Arial" panose="020B0604020202020204" pitchFamily="34" charset="0"/>
                <a:cs typeface="Arial" panose="020B0604020202020204" pitchFamily="34" charset="0"/>
              </a:rPr>
              <a:t>V poli (i) doporučit strukturu (např. východiska – současný stav, vlastní popis řešení – co se vlastně udělalo, vlastnosti – jakých parametrů bylo dosaženo)</a:t>
            </a:r>
          </a:p>
          <a:p>
            <a:r>
              <a:rPr lang="cs-CZ" sz="1600" dirty="0">
                <a:latin typeface="Arial" panose="020B0604020202020204" pitchFamily="34" charset="0"/>
                <a:cs typeface="Arial" panose="020B0604020202020204" pitchFamily="34" charset="0"/>
              </a:rPr>
              <a:t> </a:t>
            </a:r>
            <a:r>
              <a:rPr lang="cs-CZ" sz="1600" b="1" dirty="0" smtClean="0">
                <a:latin typeface="Arial" panose="020B0604020202020204" pitchFamily="34" charset="0"/>
                <a:cs typeface="Arial" panose="020B0604020202020204" pitchFamily="34" charset="0"/>
              </a:rPr>
              <a:t>16</a:t>
            </a:r>
            <a:r>
              <a:rPr lang="cs-CZ" sz="1600" b="1" dirty="0">
                <a:latin typeface="Arial" panose="020B0604020202020204" pitchFamily="34" charset="0"/>
                <a:cs typeface="Arial" panose="020B0604020202020204" pitchFamily="34" charset="0"/>
              </a:rPr>
              <a:t>. Nepovinné informace: </a:t>
            </a:r>
            <a:endParaRPr lang="cs-CZ" sz="1600" dirty="0">
              <a:latin typeface="Arial" panose="020B0604020202020204" pitchFamily="34" charset="0"/>
              <a:cs typeface="Arial" panose="020B0604020202020204" pitchFamily="34" charset="0"/>
            </a:endParaRPr>
          </a:p>
          <a:p>
            <a:r>
              <a:rPr lang="cs-CZ" sz="1600" dirty="0">
                <a:latin typeface="Arial" panose="020B0604020202020204" pitchFamily="34" charset="0"/>
                <a:cs typeface="Arial" panose="020B0604020202020204" pitchFamily="34" charset="0"/>
              </a:rPr>
              <a:t>Popis aplikačního potenciálu, zda a jak výsledek převzal aplikační partner, na jehož objednávku byl vytvořen a/nebo jaké kroky transferu technologií byly již podniknuty a jaké jsou plánovány, pokud existují nějaké podpůrné materiály v tomto duchu, nechť se doloží, jako přílohy případně ještě zdůvodnění naplnění definice </a:t>
            </a:r>
            <a:r>
              <a:rPr lang="cs-CZ" sz="1600" dirty="0" err="1">
                <a:latin typeface="Arial" panose="020B0604020202020204" pitchFamily="34" charset="0"/>
                <a:cs typeface="Arial" panose="020B0604020202020204" pitchFamily="34" charset="0"/>
              </a:rPr>
              <a:t>VaV</a:t>
            </a:r>
            <a:r>
              <a:rPr lang="cs-CZ" sz="1600" dirty="0">
                <a:latin typeface="Arial" panose="020B0604020202020204" pitchFamily="34" charset="0"/>
                <a:cs typeface="Arial" panose="020B0604020202020204" pitchFamily="34" charset="0"/>
              </a:rPr>
              <a:t> výsledku dle </a:t>
            </a:r>
            <a:r>
              <a:rPr lang="cs-CZ" sz="1600" dirty="0" err="1">
                <a:latin typeface="Arial" panose="020B0604020202020204" pitchFamily="34" charset="0"/>
                <a:cs typeface="Arial" panose="020B0604020202020204" pitchFamily="34" charset="0"/>
              </a:rPr>
              <a:t>Frascati</a:t>
            </a:r>
            <a:r>
              <a:rPr lang="cs-CZ" sz="1600" dirty="0">
                <a:latin typeface="Arial" panose="020B0604020202020204" pitchFamily="34" charset="0"/>
                <a:cs typeface="Arial" panose="020B0604020202020204" pitchFamily="34" charset="0"/>
              </a:rPr>
              <a:t> manuálu.</a:t>
            </a:r>
          </a:p>
          <a:p>
            <a:r>
              <a:rPr lang="cs-CZ" sz="1600" b="1" dirty="0" smtClean="0">
                <a:latin typeface="Arial" panose="020B0604020202020204" pitchFamily="34" charset="0"/>
                <a:cs typeface="Arial" panose="020B0604020202020204" pitchFamily="34" charset="0"/>
              </a:rPr>
              <a:t>Obecné </a:t>
            </a:r>
            <a:r>
              <a:rPr lang="cs-CZ" sz="1600" b="1" dirty="0">
                <a:latin typeface="Arial" panose="020B0604020202020204" pitchFamily="34" charset="0"/>
                <a:cs typeface="Arial" panose="020B0604020202020204" pitchFamily="34" charset="0"/>
              </a:rPr>
              <a:t>poznámky: </a:t>
            </a:r>
            <a:endParaRPr lang="cs-CZ" sz="1600" dirty="0">
              <a:latin typeface="Arial" panose="020B0604020202020204" pitchFamily="34" charset="0"/>
              <a:cs typeface="Arial" panose="020B0604020202020204" pitchFamily="34" charset="0"/>
            </a:endParaRPr>
          </a:p>
          <a:p>
            <a:pPr lvl="0"/>
            <a:r>
              <a:rPr lang="cs-CZ" sz="1600" dirty="0" smtClean="0">
                <a:latin typeface="Arial" panose="020B0604020202020204" pitchFamily="34" charset="0"/>
                <a:cs typeface="Arial" panose="020B0604020202020204" pitchFamily="34" charset="0"/>
              </a:rPr>
              <a:t>- na </a:t>
            </a:r>
            <a:r>
              <a:rPr lang="cs-CZ" sz="1600" dirty="0">
                <a:latin typeface="Arial" panose="020B0604020202020204" pitchFamily="34" charset="0"/>
                <a:cs typeface="Arial" panose="020B0604020202020204" pitchFamily="34" charset="0"/>
              </a:rPr>
              <a:t>textu je potřeba ještě pracovat a v pracovní skupině si jej před zveřejněním odsouhlasit </a:t>
            </a:r>
          </a:p>
          <a:p>
            <a:pPr lvl="0"/>
            <a:r>
              <a:rPr lang="cs-CZ" sz="1600" dirty="0" smtClean="0">
                <a:latin typeface="Arial" panose="020B0604020202020204" pitchFamily="34" charset="0"/>
                <a:cs typeface="Arial" panose="020B0604020202020204" pitchFamily="34" charset="0"/>
              </a:rPr>
              <a:t>- body </a:t>
            </a:r>
            <a:r>
              <a:rPr lang="cs-CZ" sz="1600" dirty="0">
                <a:latin typeface="Arial" panose="020B0604020202020204" pitchFamily="34" charset="0"/>
                <a:cs typeface="Arial" panose="020B0604020202020204" pitchFamily="34" charset="0"/>
              </a:rPr>
              <a:t>„kontrolního listu“ jsou více méně v pořádku nicméně </a:t>
            </a:r>
          </a:p>
          <a:p>
            <a:pPr lvl="0"/>
            <a:r>
              <a:rPr lang="cs-CZ" sz="1600" dirty="0" smtClean="0">
                <a:latin typeface="Arial" panose="020B0604020202020204" pitchFamily="34" charset="0"/>
                <a:cs typeface="Arial" panose="020B0604020202020204" pitchFamily="34" charset="0"/>
              </a:rPr>
              <a:t>- je </a:t>
            </a:r>
            <a:r>
              <a:rPr lang="cs-CZ" sz="1600" dirty="0">
                <a:latin typeface="Arial" panose="020B0604020202020204" pitchFamily="34" charset="0"/>
                <a:cs typeface="Arial" panose="020B0604020202020204" pitchFamily="34" charset="0"/>
              </a:rPr>
              <a:t>vše potřeba sjednotit s podklady, které dostávají oponenti</a:t>
            </a:r>
          </a:p>
          <a:p>
            <a:pPr lvl="0"/>
            <a:r>
              <a:rPr lang="cs-CZ" sz="1600" dirty="0" smtClean="0">
                <a:latin typeface="Arial" panose="020B0604020202020204" pitchFamily="34" charset="0"/>
                <a:cs typeface="Arial" panose="020B0604020202020204" pitchFamily="34" charset="0"/>
              </a:rPr>
              <a:t>- bude </a:t>
            </a:r>
            <a:r>
              <a:rPr lang="cs-CZ" sz="1600" dirty="0">
                <a:latin typeface="Arial" panose="020B0604020202020204" pitchFamily="34" charset="0"/>
                <a:cs typeface="Arial" panose="020B0604020202020204" pitchFamily="34" charset="0"/>
              </a:rPr>
              <a:t>nutné vzdělávat autory výstupů </a:t>
            </a:r>
            <a:r>
              <a:rPr lang="cs-CZ" sz="1600" dirty="0" smtClean="0">
                <a:latin typeface="Arial" panose="020B0604020202020204" pitchFamily="34" charset="0"/>
                <a:cs typeface="Arial" panose="020B0604020202020204" pitchFamily="34" charset="0"/>
              </a:rPr>
              <a:t>a </a:t>
            </a:r>
            <a:r>
              <a:rPr lang="cs-CZ" sz="1600" dirty="0">
                <a:latin typeface="Arial" panose="020B0604020202020204" pitchFamily="34" charset="0"/>
                <a:cs typeface="Arial" panose="020B0604020202020204" pitchFamily="34" charset="0"/>
              </a:rPr>
              <a:t>dobře sjednotit s pokyny pro hodnotitele</a:t>
            </a:r>
          </a:p>
          <a:p>
            <a:pPr lvl="0"/>
            <a:r>
              <a:rPr lang="cs-CZ" sz="1600" dirty="0" smtClean="0">
                <a:latin typeface="Arial" panose="020B0604020202020204" pitchFamily="34" charset="0"/>
                <a:cs typeface="Arial" panose="020B0604020202020204" pitchFamily="34" charset="0"/>
              </a:rPr>
              <a:t>- otázkou </a:t>
            </a:r>
            <a:r>
              <a:rPr lang="cs-CZ" sz="1600" dirty="0">
                <a:latin typeface="Arial" panose="020B0604020202020204" pitchFamily="34" charset="0"/>
                <a:cs typeface="Arial" panose="020B0604020202020204" pitchFamily="34" charset="0"/>
              </a:rPr>
              <a:t>je, zda-</a:t>
            </a:r>
            <a:r>
              <a:rPr lang="cs-CZ" sz="1600" dirty="0" err="1">
                <a:latin typeface="Arial" panose="020B0604020202020204" pitchFamily="34" charset="0"/>
                <a:cs typeface="Arial" panose="020B0604020202020204" pitchFamily="34" charset="0"/>
              </a:rPr>
              <a:t>li</a:t>
            </a:r>
            <a:r>
              <a:rPr lang="cs-CZ" sz="1600" dirty="0">
                <a:latin typeface="Arial" panose="020B0604020202020204" pitchFamily="34" charset="0"/>
                <a:cs typeface="Arial" panose="020B0604020202020204" pitchFamily="34" charset="0"/>
              </a:rPr>
              <a:t> nedoplnit u aplikační výstupů vazbu na výsledky (TAČR, MPO apod.), tam kde je to možné.</a:t>
            </a:r>
          </a:p>
          <a:p>
            <a:r>
              <a:rPr lang="cs-CZ" sz="1600" dirty="0">
                <a:latin typeface="Arial" panose="020B0604020202020204" pitchFamily="34" charset="0"/>
                <a:cs typeface="Arial" panose="020B0604020202020204" pitchFamily="34" charset="0"/>
              </a:rPr>
              <a:t> </a:t>
            </a:r>
          </a:p>
          <a:p>
            <a:r>
              <a:rPr lang="en-US" dirty="0"/>
              <a:t> </a:t>
            </a:r>
            <a:endParaRPr lang="cs-CZ" dirty="0"/>
          </a:p>
          <a:p>
            <a:endParaRPr lang="cs-CZ" dirty="0"/>
          </a:p>
        </p:txBody>
      </p:sp>
    </p:spTree>
    <p:extLst>
      <p:ext uri="{BB962C8B-B14F-4D97-AF65-F5344CB8AC3E}">
        <p14:creationId xmlns:p14="http://schemas.microsoft.com/office/powerpoint/2010/main" val="3432642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27</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651510" y="720090"/>
            <a:ext cx="9406890" cy="1015663"/>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4/1 </a:t>
            </a:r>
            <a:r>
              <a:rPr lang="cs-CZ" dirty="0">
                <a:solidFill>
                  <a:prstClr val="black"/>
                </a:solidFill>
                <a:latin typeface="Arial" panose="020B0604020202020204" pitchFamily="34" charset="0"/>
                <a:cs typeface="Arial" panose="020B0604020202020204" pitchFamily="34" charset="0"/>
              </a:rPr>
              <a:t>k bodu 2.5. </a:t>
            </a:r>
            <a:r>
              <a:rPr lang="cs-CZ" sz="1800" dirty="0">
                <a:solidFill>
                  <a:prstClr val="black"/>
                </a:solidFill>
                <a:latin typeface="Arial" panose="020B0604020202020204" pitchFamily="34" charset="0"/>
                <a:cs typeface="Arial" panose="020B0604020202020204" pitchFamily="34" charset="0"/>
              </a:rPr>
              <a:t>Odlišení hodnocení </a:t>
            </a:r>
            <a:r>
              <a:rPr lang="cs-CZ" sz="1800" dirty="0" err="1">
                <a:solidFill>
                  <a:prstClr val="black"/>
                </a:solidFill>
                <a:latin typeface="Arial" panose="020B0604020202020204" pitchFamily="34" charset="0"/>
                <a:cs typeface="Arial" panose="020B0604020202020204" pitchFamily="34" charset="0"/>
              </a:rPr>
              <a:t>bibliometrických</a:t>
            </a:r>
            <a:r>
              <a:rPr lang="cs-CZ" sz="1800" dirty="0">
                <a:solidFill>
                  <a:prstClr val="black"/>
                </a:solidFill>
                <a:latin typeface="Arial" panose="020B0604020202020204" pitchFamily="34" charset="0"/>
                <a:cs typeface="Arial" panose="020B0604020202020204" pitchFamily="34" charset="0"/>
              </a:rPr>
              <a:t> a </a:t>
            </a:r>
            <a:r>
              <a:rPr lang="cs-CZ" sz="1800" dirty="0" err="1">
                <a:solidFill>
                  <a:prstClr val="black"/>
                </a:solidFill>
                <a:latin typeface="Arial" panose="020B0604020202020204" pitchFamily="34" charset="0"/>
                <a:cs typeface="Arial" panose="020B0604020202020204" pitchFamily="34" charset="0"/>
              </a:rPr>
              <a:t>nebibliometrických</a:t>
            </a:r>
            <a:r>
              <a:rPr lang="cs-CZ" sz="1800" dirty="0">
                <a:solidFill>
                  <a:prstClr val="black"/>
                </a:solidFill>
                <a:latin typeface="Arial" panose="020B0604020202020204" pitchFamily="34" charset="0"/>
                <a:cs typeface="Arial" panose="020B0604020202020204" pitchFamily="34" charset="0"/>
              </a:rPr>
              <a:t> výsledků.</a:t>
            </a:r>
          </a:p>
          <a:p>
            <a:pPr lvl="0"/>
            <a:endParaRPr lang="cs-CZ" dirty="0">
              <a:solidFill>
                <a:prstClr val="black"/>
              </a:solidFill>
              <a:latin typeface="Arial" panose="020B0604020202020204" pitchFamily="34" charset="0"/>
              <a:cs typeface="Arial" panose="020B0604020202020204" pitchFamily="34" charset="0"/>
            </a:endParaRPr>
          </a:p>
        </p:txBody>
      </p:sp>
      <p:sp>
        <p:nvSpPr>
          <p:cNvPr id="8" name="TextovéPole 7">
            <a:extLst>
              <a:ext uri="{FF2B5EF4-FFF2-40B4-BE49-F238E27FC236}">
                <a16:creationId xmlns="" xmlns:a16="http://schemas.microsoft.com/office/drawing/2014/main" id="{676CE0DD-0484-4BF5-A60C-6E95C99BCD29}"/>
              </a:ext>
            </a:extLst>
          </p:cNvPr>
          <p:cNvSpPr txBox="1"/>
          <p:nvPr/>
        </p:nvSpPr>
        <p:spPr>
          <a:xfrm>
            <a:off x="373117" y="1584377"/>
            <a:ext cx="11445765" cy="4269823"/>
          </a:xfrm>
          <a:prstGeom prst="rect">
            <a:avLst/>
          </a:prstGeom>
          <a:noFill/>
        </p:spPr>
        <p:txBody>
          <a:bodyPr wrap="square" rtlCol="0">
            <a:spAutoFit/>
          </a:bodyPr>
          <a:lstStyle/>
          <a:p>
            <a:pPr algn="just">
              <a:lnSpc>
                <a:spcPct val="107000"/>
              </a:lnSpc>
              <a:spcAft>
                <a:spcPts val="800"/>
              </a:spcAft>
            </a:pPr>
            <a:r>
              <a:rPr lang="cs-CZ" sz="1800" b="1" dirty="0">
                <a:effectLst/>
                <a:latin typeface="Arial" panose="020B0604020202020204" pitchFamily="34" charset="0"/>
                <a:ea typeface="Calibri" panose="020F0502020204030204" pitchFamily="34" charset="0"/>
                <a:cs typeface="Arial" panose="020B0604020202020204" pitchFamily="34" charset="0"/>
              </a:rPr>
              <a:t>Nově zpracovat kvalitativní stupnice (definice jednotlivých stupňů) pro hodnocení výsledků podle kritéria „Přínos k poznání“ a „Společenská relevance“</a:t>
            </a:r>
            <a:endParaRPr lang="cs-CZ"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300"/>
              </a:spcAft>
            </a:pPr>
            <a:r>
              <a:rPr lang="cs-CZ" sz="1800" dirty="0">
                <a:effectLst/>
                <a:latin typeface="Arial" panose="020B0604020202020204" pitchFamily="34" charset="0"/>
                <a:ea typeface="Calibri" panose="020F0502020204030204" pitchFamily="34" charset="0"/>
                <a:cs typeface="Arial" panose="020B0604020202020204" pitchFamily="34" charset="0"/>
              </a:rPr>
              <a:t>Je třeba nově zpracovat definice pro hodnocení kvality výsledků dle kritéria „Přínos k poznání“ a „Společenská relevance“, a to tak, aby jimi mohly být korektně hodnoceny výsledky z oblasti aplikovaného výzkumu:</a:t>
            </a:r>
          </a:p>
          <a:p>
            <a:pPr marL="342900" lvl="0" indent="-342900" algn="just">
              <a:lnSpc>
                <a:spcPct val="107000"/>
              </a:lnSpc>
              <a:spcAft>
                <a:spcPts val="800"/>
              </a:spcAft>
              <a:buFont typeface="Calibri" panose="020F0502020204030204" pitchFamily="34" charset="0"/>
              <a:buChar char="-"/>
            </a:pPr>
            <a:r>
              <a:rPr lang="cs-CZ" sz="1800" b="1" i="1" dirty="0">
                <a:effectLst/>
                <a:latin typeface="Arial" panose="020B0604020202020204" pitchFamily="34" charset="0"/>
                <a:ea typeface="Calibri" panose="020F0502020204030204" pitchFamily="34" charset="0"/>
                <a:cs typeface="Arial" panose="020B0604020202020204" pitchFamily="34" charset="0"/>
              </a:rPr>
              <a:t>Pokud chce ČR/RVVI plnohodnotně podporovat aplikovaný výzkum, musí být definice zpracovány tak, aby zohledňovaly skutečný přínos tohoto druhu výzkumu pro ČR</a:t>
            </a:r>
            <a:r>
              <a:rPr lang="cs-CZ" sz="1800" dirty="0">
                <a:effectLst/>
                <a:latin typeface="Arial" panose="020B0604020202020204" pitchFamily="34" charset="0"/>
                <a:ea typeface="Calibri" panose="020F0502020204030204" pitchFamily="34" charset="0"/>
                <a:cs typeface="Arial" panose="020B0604020202020204" pitchFamily="34" charset="0"/>
              </a:rPr>
              <a:t> a nedocházelo k nespravedlivému podhodnocování aplikačních výsledků, a to zejména v kritériu „Společenská relevance“.</a:t>
            </a:r>
          </a:p>
          <a:p>
            <a:pPr marL="342900" indent="-342900" algn="just">
              <a:lnSpc>
                <a:spcPct val="107000"/>
              </a:lnSpc>
              <a:spcAft>
                <a:spcPts val="800"/>
              </a:spcAft>
              <a:buFont typeface="Calibri" panose="020F0502020204030204" pitchFamily="34" charset="0"/>
              <a:buChar char="-"/>
            </a:pPr>
            <a:r>
              <a:rPr lang="cs-CZ" sz="1800" b="1" i="1" dirty="0">
                <a:effectLst/>
                <a:latin typeface="Arial" panose="020B0604020202020204" pitchFamily="34" charset="0"/>
                <a:ea typeface="Calibri" panose="020F0502020204030204" pitchFamily="34" charset="0"/>
                <a:cs typeface="Arial" panose="020B0604020202020204" pitchFamily="34" charset="0"/>
              </a:rPr>
              <a:t>Definice musí být zpracovány tak, aby bylo zajištěno vyvážení (kalibrace) mezi hodnocením v jednotlivých vědních oblastech.</a:t>
            </a:r>
            <a:r>
              <a:rPr lang="cs-CZ" sz="1800" dirty="0">
                <a:effectLst/>
                <a:latin typeface="Arial" panose="020B0604020202020204" pitchFamily="34" charset="0"/>
                <a:ea typeface="Calibri" panose="020F0502020204030204" pitchFamily="34" charset="0"/>
                <a:cs typeface="Arial" panose="020B0604020202020204" pitchFamily="34" charset="0"/>
              </a:rPr>
              <a:t> Splnění tohoto požadavku je velmi důležité pro výsledné hodnocení výzkumných organizací napříč jednotlivými poskytovateli (MŠMT, MPO, MK, MZ, </a:t>
            </a:r>
            <a:r>
              <a:rPr lang="cs-CZ" sz="1800" dirty="0" err="1">
                <a:effectLst/>
                <a:latin typeface="Arial" panose="020B0604020202020204" pitchFamily="34" charset="0"/>
                <a:ea typeface="Calibri" panose="020F0502020204030204" pitchFamily="34" charset="0"/>
                <a:cs typeface="Arial" panose="020B0604020202020204" pitchFamily="34" charset="0"/>
              </a:rPr>
              <a:t>MZe</a:t>
            </a:r>
            <a:r>
              <a:rPr lang="cs-CZ" sz="1800" dirty="0">
                <a:effectLst/>
                <a:latin typeface="Arial" panose="020B0604020202020204" pitchFamily="34" charset="0"/>
                <a:ea typeface="Calibri" panose="020F0502020204030204" pitchFamily="34" charset="0"/>
                <a:cs typeface="Arial" panose="020B0604020202020204" pitchFamily="34" charset="0"/>
              </a:rPr>
              <a:t> apod.), ale je též zcela klíčové i pro hodnocení součástí (fakult) například uvnitř </a:t>
            </a:r>
            <a:r>
              <a:rPr lang="cs-CZ" sz="1800" dirty="0" err="1">
                <a:effectLst/>
                <a:latin typeface="Arial" panose="020B0604020202020204" pitchFamily="34" charset="0"/>
                <a:ea typeface="Calibri" panose="020F0502020204030204" pitchFamily="34" charset="0"/>
                <a:cs typeface="Arial" panose="020B0604020202020204" pitchFamily="34" charset="0"/>
              </a:rPr>
              <a:t>multioborově</a:t>
            </a:r>
            <a:r>
              <a:rPr lang="cs-CZ" sz="1800" dirty="0">
                <a:effectLst/>
                <a:latin typeface="Arial" panose="020B0604020202020204" pitchFamily="34" charset="0"/>
                <a:ea typeface="Calibri" panose="020F0502020204030204" pitchFamily="34" charset="0"/>
                <a:cs typeface="Arial" panose="020B0604020202020204" pitchFamily="34" charset="0"/>
              </a:rPr>
              <a:t> zaměřených univerzit anebo různě oborově zaměřených ústavů AV ČR (viz údaje v Tabulce 1). </a:t>
            </a:r>
          </a:p>
          <a:p>
            <a:pPr marL="342900" lvl="0" indent="-342900" algn="just">
              <a:lnSpc>
                <a:spcPct val="107000"/>
              </a:lnSpc>
              <a:spcAft>
                <a:spcPts val="800"/>
              </a:spcAft>
              <a:buFont typeface="Calibri" panose="020F0502020204030204" pitchFamily="34" charset="0"/>
              <a:buChar char="-"/>
            </a:pPr>
            <a:endParaRPr lang="cs-CZ"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135901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28</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651510" y="720090"/>
            <a:ext cx="9406890" cy="1015663"/>
          </a:xfrm>
          <a:prstGeom prst="rect">
            <a:avLst/>
          </a:prstGeom>
          <a:noFill/>
        </p:spPr>
        <p:txBody>
          <a:bodyPr wrap="square" rtlCol="0">
            <a:spAutoFit/>
          </a:bodyPr>
          <a:lstStyle/>
          <a:p>
            <a:r>
              <a:rPr lang="cs-CZ" sz="2400" b="1" dirty="0" smtClean="0">
                <a:solidFill>
                  <a:srgbClr val="0070C0"/>
                </a:solidFill>
                <a:latin typeface="Arial" panose="020B0604020202020204" pitchFamily="34" charset="0"/>
                <a:cs typeface="Arial" panose="020B0604020202020204" pitchFamily="34" charset="0"/>
              </a:rPr>
              <a:t>Příloha: 4/2 </a:t>
            </a:r>
            <a:r>
              <a:rPr lang="cs-CZ" dirty="0" smtClean="0">
                <a:solidFill>
                  <a:prstClr val="black"/>
                </a:solidFill>
                <a:latin typeface="Arial" panose="020B0604020202020204" pitchFamily="34" charset="0"/>
                <a:cs typeface="Arial" panose="020B0604020202020204" pitchFamily="34" charset="0"/>
              </a:rPr>
              <a:t>k </a:t>
            </a:r>
            <a:r>
              <a:rPr lang="cs-CZ" dirty="0">
                <a:solidFill>
                  <a:prstClr val="black"/>
                </a:solidFill>
                <a:latin typeface="Arial" panose="020B0604020202020204" pitchFamily="34" charset="0"/>
                <a:cs typeface="Arial" panose="020B0604020202020204" pitchFamily="34" charset="0"/>
              </a:rPr>
              <a:t>bodu 2.5. </a:t>
            </a:r>
            <a:r>
              <a:rPr lang="cs-CZ" sz="1800" dirty="0">
                <a:solidFill>
                  <a:prstClr val="black"/>
                </a:solidFill>
                <a:latin typeface="Arial" panose="020B0604020202020204" pitchFamily="34" charset="0"/>
                <a:cs typeface="Arial" panose="020B0604020202020204" pitchFamily="34" charset="0"/>
              </a:rPr>
              <a:t>Odlišení hodnocení </a:t>
            </a:r>
            <a:r>
              <a:rPr lang="cs-CZ" sz="1800" dirty="0" err="1">
                <a:solidFill>
                  <a:prstClr val="black"/>
                </a:solidFill>
                <a:latin typeface="Arial" panose="020B0604020202020204" pitchFamily="34" charset="0"/>
                <a:cs typeface="Arial" panose="020B0604020202020204" pitchFamily="34" charset="0"/>
              </a:rPr>
              <a:t>bibliometrických</a:t>
            </a:r>
            <a:r>
              <a:rPr lang="cs-CZ" sz="1800" dirty="0">
                <a:solidFill>
                  <a:prstClr val="black"/>
                </a:solidFill>
                <a:latin typeface="Arial" panose="020B0604020202020204" pitchFamily="34" charset="0"/>
                <a:cs typeface="Arial" panose="020B0604020202020204" pitchFamily="34" charset="0"/>
              </a:rPr>
              <a:t> a </a:t>
            </a:r>
            <a:r>
              <a:rPr lang="cs-CZ" sz="1800" dirty="0" err="1">
                <a:solidFill>
                  <a:prstClr val="black"/>
                </a:solidFill>
                <a:latin typeface="Arial" panose="020B0604020202020204" pitchFamily="34" charset="0"/>
                <a:cs typeface="Arial" panose="020B0604020202020204" pitchFamily="34" charset="0"/>
              </a:rPr>
              <a:t>nebibliometrických</a:t>
            </a:r>
            <a:r>
              <a:rPr lang="cs-CZ" sz="1800" dirty="0">
                <a:solidFill>
                  <a:prstClr val="black"/>
                </a:solidFill>
                <a:latin typeface="Arial" panose="020B0604020202020204" pitchFamily="34" charset="0"/>
                <a:cs typeface="Arial" panose="020B0604020202020204" pitchFamily="34" charset="0"/>
              </a:rPr>
              <a:t> výsledků.</a:t>
            </a:r>
          </a:p>
          <a:p>
            <a:pPr lvl="0"/>
            <a:endParaRPr lang="cs-CZ" dirty="0">
              <a:solidFill>
                <a:prstClr val="black"/>
              </a:solidFill>
              <a:latin typeface="Arial" panose="020B0604020202020204" pitchFamily="34" charset="0"/>
              <a:cs typeface="Arial" panose="020B0604020202020204" pitchFamily="34" charset="0"/>
            </a:endParaRPr>
          </a:p>
        </p:txBody>
      </p:sp>
      <p:sp>
        <p:nvSpPr>
          <p:cNvPr id="8" name="TextovéPole 7">
            <a:extLst>
              <a:ext uri="{FF2B5EF4-FFF2-40B4-BE49-F238E27FC236}">
                <a16:creationId xmlns="" xmlns:a16="http://schemas.microsoft.com/office/drawing/2014/main" id="{676CE0DD-0484-4BF5-A60C-6E95C99BCD29}"/>
              </a:ext>
            </a:extLst>
          </p:cNvPr>
          <p:cNvSpPr txBox="1"/>
          <p:nvPr/>
        </p:nvSpPr>
        <p:spPr>
          <a:xfrm>
            <a:off x="373117" y="1584377"/>
            <a:ext cx="11445765" cy="6280630"/>
          </a:xfrm>
          <a:prstGeom prst="rect">
            <a:avLst/>
          </a:prstGeom>
          <a:noFill/>
        </p:spPr>
        <p:txBody>
          <a:bodyPr wrap="square" rtlCol="0">
            <a:spAutoFit/>
          </a:bodyPr>
          <a:lstStyle/>
          <a:p>
            <a:pPr marL="342900" lvl="0" indent="-342900" algn="just">
              <a:lnSpc>
                <a:spcPct val="107000"/>
              </a:lnSpc>
              <a:buFont typeface="Calibri" panose="020F0502020204030204" pitchFamily="34" charset="0"/>
              <a:buChar char="-"/>
            </a:pPr>
            <a:r>
              <a:rPr lang="cs-CZ" sz="1800" b="1" i="1" dirty="0">
                <a:effectLst/>
                <a:latin typeface="Arial" panose="020B0604020202020204" pitchFamily="34" charset="0"/>
                <a:ea typeface="Calibri" panose="020F0502020204030204" pitchFamily="34" charset="0"/>
                <a:cs typeface="Arial" panose="020B0604020202020204" pitchFamily="34" charset="0"/>
              </a:rPr>
              <a:t>Pokud se ve vědní oblasti vyskytují výsledky publikační i aplikované, tak budou ustaveny 2 nezávislé hodnotící panely, jeden pro hodnocení publikačních výsledků</a:t>
            </a:r>
            <a:r>
              <a:rPr lang="cs-CZ" sz="1800" dirty="0">
                <a:effectLst/>
                <a:latin typeface="Arial" panose="020B0604020202020204" pitchFamily="34" charset="0"/>
                <a:ea typeface="Calibri" panose="020F0502020204030204" pitchFamily="34" charset="0"/>
                <a:cs typeface="Arial" panose="020B0604020202020204" pitchFamily="34" charset="0"/>
              </a:rPr>
              <a:t> (druhy: J, B, C, D – typicky jde o výsledky zařazované jako „Přínos k poznání“) </a:t>
            </a:r>
            <a:r>
              <a:rPr lang="cs-CZ" sz="1800" b="1" i="1" dirty="0">
                <a:effectLst/>
                <a:latin typeface="Arial" panose="020B0604020202020204" pitchFamily="34" charset="0"/>
                <a:ea typeface="Calibri" panose="020F0502020204030204" pitchFamily="34" charset="0"/>
                <a:cs typeface="Arial" panose="020B0604020202020204" pitchFamily="34" charset="0"/>
              </a:rPr>
              <a:t>a druhý panel pro aplikační výsledky</a:t>
            </a:r>
            <a:r>
              <a:rPr lang="cs-CZ" sz="1800" dirty="0">
                <a:effectLst/>
                <a:latin typeface="Arial" panose="020B0604020202020204" pitchFamily="34" charset="0"/>
                <a:ea typeface="Calibri" panose="020F0502020204030204" pitchFamily="34" charset="0"/>
                <a:cs typeface="Arial" panose="020B0604020202020204" pitchFamily="34" charset="0"/>
              </a:rPr>
              <a:t> (typicky druhy: F, G, H, N, P, R, S, V, Z plus ostatní druhy: A, E, M, O, W),  viz počty výsledků Tabulka 2. Pro řízení panelů i pro vlastní hodnocení jednotlivých výsledků je nutné vybírat odborníky, kteří mají v dané oblasti základního anebo aplikačního výzkumu prokazatelné zkušenosti (viz databáze RIV). Pokud vědní oblast vykazuje v některých Fordech pravidelně větší množství aplikačních výsledků, doporučuje se ustavit i pro tyto jednotlivé Fordy vždy 2 hodnotící panely, tj. zvlášť pro hodnocení publikačních a zvlášť pro hodnocení aplikačních výsledků (počty výsledků viz Tabulka 2).</a:t>
            </a:r>
          </a:p>
          <a:p>
            <a:pPr marL="342900" lvl="0" indent="-342900" algn="just">
              <a:lnSpc>
                <a:spcPct val="107000"/>
              </a:lnSpc>
              <a:spcAft>
                <a:spcPts val="800"/>
              </a:spcAft>
              <a:buFont typeface="Calibri" panose="020F0502020204030204" pitchFamily="34" charset="0"/>
              <a:buChar char="-"/>
            </a:pPr>
            <a:r>
              <a:rPr lang="cs-CZ" sz="1800" b="1" i="1" dirty="0">
                <a:effectLst/>
                <a:latin typeface="Arial" panose="020B0604020202020204" pitchFamily="34" charset="0"/>
                <a:ea typeface="Calibri" panose="020F0502020204030204" pitchFamily="34" charset="0"/>
                <a:cs typeface="Arial" panose="020B0604020202020204" pitchFamily="34" charset="0"/>
              </a:rPr>
              <a:t>VO by měla mít právo rozporovat hodnocení některého/-</a:t>
            </a:r>
            <a:r>
              <a:rPr lang="cs-CZ" sz="1800" b="1" i="1" dirty="0" err="1">
                <a:effectLst/>
                <a:latin typeface="Arial" panose="020B0604020202020204" pitchFamily="34" charset="0"/>
                <a:ea typeface="Calibri" panose="020F0502020204030204" pitchFamily="34" charset="0"/>
                <a:cs typeface="Arial" panose="020B0604020202020204" pitchFamily="34" charset="0"/>
              </a:rPr>
              <a:t>ých</a:t>
            </a:r>
            <a:r>
              <a:rPr lang="cs-CZ" sz="1800" b="1" i="1" dirty="0">
                <a:effectLst/>
                <a:latin typeface="Arial" panose="020B0604020202020204" pitchFamily="34" charset="0"/>
                <a:ea typeface="Calibri" panose="020F0502020204030204" pitchFamily="34" charset="0"/>
                <a:cs typeface="Arial" panose="020B0604020202020204" pitchFamily="34" charset="0"/>
              </a:rPr>
              <a:t> svých výsledků, mělo by být řešeno v dalším kole hodnocení a teprve pak vydat definitivní hodnocení.</a:t>
            </a:r>
          </a:p>
          <a:p>
            <a:pPr algn="just">
              <a:lnSpc>
                <a:spcPct val="107000"/>
              </a:lnSpc>
              <a:spcAft>
                <a:spcPts val="800"/>
              </a:spcAft>
            </a:pPr>
            <a:r>
              <a:rPr lang="cs-CZ" i="1" dirty="0">
                <a:effectLst/>
                <a:latin typeface="Arial" panose="020B0604020202020204" pitchFamily="34" charset="0"/>
                <a:ea typeface="Calibri" panose="020F0502020204030204" pitchFamily="34" charset="0"/>
                <a:cs typeface="Arial" panose="020B0604020202020204" pitchFamily="34" charset="0"/>
              </a:rPr>
              <a:t>Technická poznámka:  </a:t>
            </a:r>
            <a:endParaRPr lang="cs-CZ" dirty="0">
              <a:effectLst/>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buFont typeface="Courier New" panose="02070309020205020404" pitchFamily="49" charset="0"/>
              <a:buChar char="o"/>
            </a:pPr>
            <a:r>
              <a:rPr lang="cs-CZ" i="1" dirty="0">
                <a:effectLst/>
                <a:latin typeface="Arial" panose="020B0604020202020204" pitchFamily="34" charset="0"/>
                <a:ea typeface="Calibri" panose="020F0502020204030204" pitchFamily="34" charset="0"/>
                <a:cs typeface="Arial" panose="020B0604020202020204" pitchFamily="34" charset="0"/>
              </a:rPr>
              <a:t>Nově vytvořené definice a způsob hodnocení by měly být ještě před „ostrým“ nasazením do hodnocení H20 otestovány při zpracování náhodně vybrané statisticky významnější množiny dřívějších výsledků. </a:t>
            </a:r>
            <a:endParaRPr lang="cs-CZ" dirty="0">
              <a:effectLst/>
              <a:latin typeface="Arial" panose="020B0604020202020204" pitchFamily="34" charset="0"/>
              <a:ea typeface="Calibri" panose="020F0502020204030204" pitchFamily="34" charset="0"/>
              <a:cs typeface="Arial" panose="020B0604020202020204" pitchFamily="34" charset="0"/>
            </a:endParaRPr>
          </a:p>
          <a:p>
            <a:pPr marL="742950" lvl="1" indent="-285750" algn="just">
              <a:lnSpc>
                <a:spcPct val="107000"/>
              </a:lnSpc>
              <a:spcAft>
                <a:spcPts val="800"/>
              </a:spcAft>
              <a:buFont typeface="Courier New" panose="02070309020205020404" pitchFamily="49" charset="0"/>
              <a:buChar char="o"/>
            </a:pPr>
            <a:r>
              <a:rPr lang="cs-CZ" i="1" dirty="0">
                <a:effectLst/>
                <a:latin typeface="Arial" panose="020B0604020202020204" pitchFamily="34" charset="0"/>
                <a:ea typeface="Calibri" panose="020F0502020204030204" pitchFamily="34" charset="0"/>
                <a:cs typeface="Arial" panose="020B0604020202020204" pitchFamily="34" charset="0"/>
              </a:rPr>
              <a:t>Je nutno rovněž zajistit kalibraci hodnocení mezi jednotlivými vědními oblastmi a to jak v oblasti výstupů </a:t>
            </a:r>
            <a:r>
              <a:rPr lang="cs-CZ" i="1" dirty="0" err="1">
                <a:effectLst/>
                <a:latin typeface="Arial" panose="020B0604020202020204" pitchFamily="34" charset="0"/>
                <a:ea typeface="Calibri" panose="020F0502020204030204" pitchFamily="34" charset="0"/>
                <a:cs typeface="Arial" panose="020B0604020202020204" pitchFamily="34" charset="0"/>
              </a:rPr>
              <a:t>bibliometrických</a:t>
            </a:r>
            <a:r>
              <a:rPr lang="cs-CZ" i="1" dirty="0">
                <a:effectLst/>
                <a:latin typeface="Arial" panose="020B0604020202020204" pitchFamily="34" charset="0"/>
                <a:ea typeface="Calibri" panose="020F0502020204030204" pitchFamily="34" charset="0"/>
                <a:cs typeface="Arial" panose="020B0604020202020204" pitchFamily="34" charset="0"/>
              </a:rPr>
              <a:t>, tak i aplikovaných</a:t>
            </a:r>
            <a:endParaRPr lang="cs-CZ"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cs-CZ" sz="1100" dirty="0">
                <a:effectLst/>
                <a:latin typeface="Calibri" panose="020F0502020204030204" pitchFamily="34" charset="0"/>
                <a:ea typeface="Calibri" panose="020F0502020204030204" pitchFamily="34" charset="0"/>
                <a:cs typeface="Times New Roman" panose="02020603050405020304" pitchFamily="18" charset="0"/>
              </a:rPr>
              <a:t/>
            </a:r>
            <a:br>
              <a:rPr lang="cs-CZ" sz="1100" dirty="0">
                <a:effectLst/>
                <a:latin typeface="Calibri" panose="020F0502020204030204" pitchFamily="34" charset="0"/>
                <a:ea typeface="Calibri" panose="020F0502020204030204" pitchFamily="34" charset="0"/>
                <a:cs typeface="Times New Roman" panose="02020603050405020304" pitchFamily="18" charset="0"/>
              </a:rPr>
            </a:br>
            <a:r>
              <a:rPr lang="cs-CZ" sz="1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gn="just">
              <a:lnSpc>
                <a:spcPct val="107000"/>
              </a:lnSpc>
              <a:spcAft>
                <a:spcPts val="800"/>
              </a:spcAft>
              <a:buFont typeface="Calibri" panose="020F0502020204030204" pitchFamily="34" charset="0"/>
              <a:buChar char="-"/>
            </a:pPr>
            <a:endParaRPr lang="cs-CZ" sz="1800" dirty="0">
              <a:effectLst/>
              <a:latin typeface="Arial" panose="020B0604020202020204" pitchFamily="34" charset="0"/>
              <a:ea typeface="Calibri" panose="020F0502020204030204" pitchFamily="34" charset="0"/>
              <a:cs typeface="Arial" panose="020B0604020202020204" pitchFamily="34" charset="0"/>
            </a:endParaRPr>
          </a:p>
          <a:p>
            <a:pPr lvl="0" algn="just">
              <a:lnSpc>
                <a:spcPct val="107000"/>
              </a:lnSpc>
              <a:spcAft>
                <a:spcPts val="800"/>
              </a:spcAft>
            </a:pPr>
            <a:endParaRPr lang="cs-CZ"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07314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29</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651510" y="720090"/>
            <a:ext cx="9406890" cy="1015663"/>
          </a:xfrm>
          <a:prstGeom prst="rect">
            <a:avLst/>
          </a:prstGeom>
          <a:noFill/>
        </p:spPr>
        <p:txBody>
          <a:bodyPr wrap="square" rtlCol="0">
            <a:spAutoFit/>
          </a:bodyPr>
          <a:lstStyle/>
          <a:p>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4/3 </a:t>
            </a:r>
            <a:r>
              <a:rPr lang="cs-CZ" dirty="0">
                <a:solidFill>
                  <a:prstClr val="black"/>
                </a:solidFill>
                <a:latin typeface="Arial" panose="020B0604020202020204" pitchFamily="34" charset="0"/>
                <a:cs typeface="Arial" panose="020B0604020202020204" pitchFamily="34" charset="0"/>
              </a:rPr>
              <a:t>k bodu 2.5. </a:t>
            </a:r>
            <a:r>
              <a:rPr lang="cs-CZ" sz="1800" dirty="0">
                <a:solidFill>
                  <a:prstClr val="black"/>
                </a:solidFill>
                <a:latin typeface="Arial" panose="020B0604020202020204" pitchFamily="34" charset="0"/>
                <a:cs typeface="Arial" panose="020B0604020202020204" pitchFamily="34" charset="0"/>
              </a:rPr>
              <a:t>Odlišení hodnocení </a:t>
            </a:r>
            <a:r>
              <a:rPr lang="cs-CZ" sz="1800" dirty="0" err="1">
                <a:solidFill>
                  <a:prstClr val="black"/>
                </a:solidFill>
                <a:latin typeface="Arial" panose="020B0604020202020204" pitchFamily="34" charset="0"/>
                <a:cs typeface="Arial" panose="020B0604020202020204" pitchFamily="34" charset="0"/>
              </a:rPr>
              <a:t>bibliometrických</a:t>
            </a:r>
            <a:r>
              <a:rPr lang="cs-CZ" sz="1800" dirty="0">
                <a:solidFill>
                  <a:prstClr val="black"/>
                </a:solidFill>
                <a:latin typeface="Arial" panose="020B0604020202020204" pitchFamily="34" charset="0"/>
                <a:cs typeface="Arial" panose="020B0604020202020204" pitchFamily="34" charset="0"/>
              </a:rPr>
              <a:t> a </a:t>
            </a:r>
            <a:r>
              <a:rPr lang="cs-CZ" sz="1800" dirty="0" err="1">
                <a:solidFill>
                  <a:prstClr val="black"/>
                </a:solidFill>
                <a:latin typeface="Arial" panose="020B0604020202020204" pitchFamily="34" charset="0"/>
                <a:cs typeface="Arial" panose="020B0604020202020204" pitchFamily="34" charset="0"/>
              </a:rPr>
              <a:t>nebibliometrických</a:t>
            </a:r>
            <a:r>
              <a:rPr lang="cs-CZ" sz="1800" dirty="0">
                <a:solidFill>
                  <a:prstClr val="black"/>
                </a:solidFill>
                <a:latin typeface="Arial" panose="020B0604020202020204" pitchFamily="34" charset="0"/>
                <a:cs typeface="Arial" panose="020B0604020202020204" pitchFamily="34" charset="0"/>
              </a:rPr>
              <a:t> výsledků.</a:t>
            </a:r>
          </a:p>
          <a:p>
            <a:pPr lvl="0"/>
            <a:endParaRPr lang="cs-CZ" dirty="0">
              <a:solidFill>
                <a:prstClr val="black"/>
              </a:solidFill>
              <a:latin typeface="Arial" panose="020B0604020202020204" pitchFamily="34" charset="0"/>
              <a:cs typeface="Arial" panose="020B0604020202020204" pitchFamily="34" charset="0"/>
            </a:endParaRPr>
          </a:p>
        </p:txBody>
      </p:sp>
      <p:sp>
        <p:nvSpPr>
          <p:cNvPr id="9" name="TextovéPole 8">
            <a:extLst>
              <a:ext uri="{FF2B5EF4-FFF2-40B4-BE49-F238E27FC236}">
                <a16:creationId xmlns="" xmlns:a16="http://schemas.microsoft.com/office/drawing/2014/main" id="{E935F0D3-637A-491B-A5C3-A5326033E88A}"/>
              </a:ext>
            </a:extLst>
          </p:cNvPr>
          <p:cNvSpPr txBox="1"/>
          <p:nvPr/>
        </p:nvSpPr>
        <p:spPr>
          <a:xfrm>
            <a:off x="690273" y="1632560"/>
            <a:ext cx="6096000" cy="671915"/>
          </a:xfrm>
          <a:prstGeom prst="rect">
            <a:avLst/>
          </a:prstGeom>
          <a:noFill/>
        </p:spPr>
        <p:txBody>
          <a:bodyPr wrap="square">
            <a:spAutoFit/>
          </a:bodyPr>
          <a:lstStyle/>
          <a:p>
            <a:pPr algn="just">
              <a:lnSpc>
                <a:spcPct val="107000"/>
              </a:lnSpc>
              <a:spcAft>
                <a:spcPts val="800"/>
              </a:spcAft>
            </a:pPr>
            <a:r>
              <a:rPr lang="cs-CZ" sz="1800" b="1" dirty="0">
                <a:effectLst/>
                <a:latin typeface="Calibri" panose="020F0502020204030204" pitchFamily="34" charset="0"/>
                <a:ea typeface="Calibri" panose="020F0502020204030204" pitchFamily="34" charset="0"/>
                <a:cs typeface="Times New Roman" panose="02020603050405020304" pitchFamily="18" charset="0"/>
              </a:rPr>
              <a:t>Tabulka 1: </a:t>
            </a:r>
            <a:r>
              <a:rPr lang="cs-CZ" sz="1800" dirty="0">
                <a:effectLst/>
                <a:latin typeface="Calibri" panose="020F0502020204030204" pitchFamily="34" charset="0"/>
                <a:ea typeface="Calibri" panose="020F0502020204030204" pitchFamily="34" charset="0"/>
                <a:cs typeface="Times New Roman" panose="02020603050405020304" pitchFamily="18" charset="0"/>
              </a:rPr>
              <a:t>Počty a průměrné známky ohodnocených výsledků v jednotlivých vědních oblastech v hodnocení H18 a H19.</a:t>
            </a:r>
          </a:p>
        </p:txBody>
      </p:sp>
      <p:graphicFrame>
        <p:nvGraphicFramePr>
          <p:cNvPr id="11" name="Tabulka 10">
            <a:extLst>
              <a:ext uri="{FF2B5EF4-FFF2-40B4-BE49-F238E27FC236}">
                <a16:creationId xmlns="" xmlns:a16="http://schemas.microsoft.com/office/drawing/2014/main" id="{4A5FF4E0-9624-4B7D-B8B4-93511C77929F}"/>
              </a:ext>
            </a:extLst>
          </p:cNvPr>
          <p:cNvGraphicFramePr>
            <a:graphicFrameLocks noGrp="1"/>
          </p:cNvGraphicFramePr>
          <p:nvPr>
            <p:extLst>
              <p:ext uri="{D42A27DB-BD31-4B8C-83A1-F6EECF244321}">
                <p14:modId xmlns:p14="http://schemas.microsoft.com/office/powerpoint/2010/main" val="489024423"/>
              </p:ext>
            </p:extLst>
          </p:nvPr>
        </p:nvGraphicFramePr>
        <p:xfrm>
          <a:off x="1256306" y="2462101"/>
          <a:ext cx="9051719" cy="3542284"/>
        </p:xfrm>
        <a:graphic>
          <a:graphicData uri="http://schemas.openxmlformats.org/drawingml/2006/table">
            <a:tbl>
              <a:tblPr firstRow="1" firstCol="1" bandRow="1"/>
              <a:tblGrid>
                <a:gridCol w="3221713">
                  <a:extLst>
                    <a:ext uri="{9D8B030D-6E8A-4147-A177-3AD203B41FA5}">
                      <a16:colId xmlns="" xmlns:a16="http://schemas.microsoft.com/office/drawing/2014/main" val="406762835"/>
                    </a:ext>
                  </a:extLst>
                </a:gridCol>
                <a:gridCol w="596239">
                  <a:extLst>
                    <a:ext uri="{9D8B030D-6E8A-4147-A177-3AD203B41FA5}">
                      <a16:colId xmlns="" xmlns:a16="http://schemas.microsoft.com/office/drawing/2014/main" val="4051454332"/>
                    </a:ext>
                  </a:extLst>
                </a:gridCol>
                <a:gridCol w="514382">
                  <a:extLst>
                    <a:ext uri="{9D8B030D-6E8A-4147-A177-3AD203B41FA5}">
                      <a16:colId xmlns="" xmlns:a16="http://schemas.microsoft.com/office/drawing/2014/main" val="2102469348"/>
                    </a:ext>
                  </a:extLst>
                </a:gridCol>
                <a:gridCol w="597249">
                  <a:extLst>
                    <a:ext uri="{9D8B030D-6E8A-4147-A177-3AD203B41FA5}">
                      <a16:colId xmlns="" xmlns:a16="http://schemas.microsoft.com/office/drawing/2014/main" val="723893589"/>
                    </a:ext>
                  </a:extLst>
                </a:gridCol>
                <a:gridCol w="569965">
                  <a:extLst>
                    <a:ext uri="{9D8B030D-6E8A-4147-A177-3AD203B41FA5}">
                      <a16:colId xmlns="" xmlns:a16="http://schemas.microsoft.com/office/drawing/2014/main" val="223368602"/>
                    </a:ext>
                  </a:extLst>
                </a:gridCol>
                <a:gridCol w="592197">
                  <a:extLst>
                    <a:ext uri="{9D8B030D-6E8A-4147-A177-3AD203B41FA5}">
                      <a16:colId xmlns="" xmlns:a16="http://schemas.microsoft.com/office/drawing/2014/main" val="2437869401"/>
                    </a:ext>
                  </a:extLst>
                </a:gridCol>
                <a:gridCol w="596239">
                  <a:extLst>
                    <a:ext uri="{9D8B030D-6E8A-4147-A177-3AD203B41FA5}">
                      <a16:colId xmlns="" xmlns:a16="http://schemas.microsoft.com/office/drawing/2014/main" val="4006661982"/>
                    </a:ext>
                  </a:extLst>
                </a:gridCol>
                <a:gridCol w="520447">
                  <a:extLst>
                    <a:ext uri="{9D8B030D-6E8A-4147-A177-3AD203B41FA5}">
                      <a16:colId xmlns="" xmlns:a16="http://schemas.microsoft.com/office/drawing/2014/main" val="1057129702"/>
                    </a:ext>
                  </a:extLst>
                </a:gridCol>
                <a:gridCol w="617462">
                  <a:extLst>
                    <a:ext uri="{9D8B030D-6E8A-4147-A177-3AD203B41FA5}">
                      <a16:colId xmlns="" xmlns:a16="http://schemas.microsoft.com/office/drawing/2014/main" val="104918899"/>
                    </a:ext>
                  </a:extLst>
                </a:gridCol>
                <a:gridCol w="590175">
                  <a:extLst>
                    <a:ext uri="{9D8B030D-6E8A-4147-A177-3AD203B41FA5}">
                      <a16:colId xmlns="" xmlns:a16="http://schemas.microsoft.com/office/drawing/2014/main" val="1619097906"/>
                    </a:ext>
                  </a:extLst>
                </a:gridCol>
                <a:gridCol w="635651">
                  <a:extLst>
                    <a:ext uri="{9D8B030D-6E8A-4147-A177-3AD203B41FA5}">
                      <a16:colId xmlns="" xmlns:a16="http://schemas.microsoft.com/office/drawing/2014/main" val="1337555182"/>
                    </a:ext>
                  </a:extLst>
                </a:gridCol>
              </a:tblGrid>
              <a:tr h="411462">
                <a:tc>
                  <a:txBody>
                    <a:bodyPr/>
                    <a:lstStyle/>
                    <a:p>
                      <a:pP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5">
                  <a:txBody>
                    <a:bodyPr/>
                    <a:lstStyle/>
                    <a:p>
                      <a:pPr algn="ctr">
                        <a:lnSpc>
                          <a:spcPct val="107000"/>
                        </a:lnSpc>
                        <a:spcAft>
                          <a:spcPts val="800"/>
                        </a:spcAft>
                      </a:pPr>
                      <a:r>
                        <a:rPr lang="cs-CZ"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Počty a prům. známky H18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gridSpan="5">
                  <a:txBody>
                    <a:bodyPr/>
                    <a:lstStyle/>
                    <a:p>
                      <a:pPr algn="ctr">
                        <a:lnSpc>
                          <a:spcPct val="107000"/>
                        </a:lnSpc>
                        <a:spcAft>
                          <a:spcPts val="800"/>
                        </a:spcAft>
                      </a:pPr>
                      <a:r>
                        <a:rPr lang="cs-CZ"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Počty a prům. známky H19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extLst>
                  <a:ext uri="{0D108BD9-81ED-4DB2-BD59-A6C34878D82A}">
                    <a16:rowId xmlns="" xmlns:a16="http://schemas.microsoft.com/office/drawing/2014/main" val="1796461472"/>
                  </a:ext>
                </a:extLst>
              </a:tr>
              <a:tr h="1054756">
                <a:tc>
                  <a:txBody>
                    <a:bodyPr/>
                    <a:lstStyle/>
                    <a:p>
                      <a:pP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Publikace druh: J</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grid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Aplikace   druhy: F, G, H, N, P, R, S, V, Z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row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Celk. 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Publikace druh: J</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grid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Aplikace   druhy: : F, G, H, N, P, R, S, V, Z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rowSpan="2">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Celk. 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88104930"/>
                  </a:ext>
                </a:extLst>
              </a:tr>
              <a:tr h="444379">
                <a:tc>
                  <a:txBody>
                    <a:bodyPr/>
                    <a:lstStyle/>
                    <a:p>
                      <a:pPr algn="ctr">
                        <a:lnSpc>
                          <a:spcPct val="107000"/>
                        </a:lnSpc>
                        <a:spcAft>
                          <a:spcPts val="800"/>
                        </a:spcAft>
                      </a:pPr>
                      <a:r>
                        <a:rPr lang="cs-CZ"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počet</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počet</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cs-CZ"/>
                    </a:p>
                  </a:txBody>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počet</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počet</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Ø</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cs-CZ"/>
                    </a:p>
                  </a:txBody>
                  <a:tcPr/>
                </a:tc>
                <a:extLst>
                  <a:ext uri="{0D108BD9-81ED-4DB2-BD59-A6C34878D82A}">
                    <a16:rowId xmlns="" xmlns:a16="http://schemas.microsoft.com/office/drawing/2014/main" val="1443508516"/>
                  </a:ext>
                </a:extLst>
              </a:tr>
              <a:tr h="269883">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Natural Sciences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3,64</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628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678293262"/>
                  </a:ext>
                </a:extLst>
              </a:tr>
              <a:tr h="269883">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Engineering and Technology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3,64</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170</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466143847"/>
                  </a:ext>
                </a:extLst>
              </a:tr>
              <a:tr h="269883">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Medical and Health Sciences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190</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057488556"/>
                  </a:ext>
                </a:extLst>
              </a:tr>
              <a:tr h="269883">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Agricult. &amp; Veterinary Sciences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3,48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195</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3,17</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413978690"/>
                  </a:ext>
                </a:extLst>
              </a:tr>
              <a:tr h="269883">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 Social Sciences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210</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3,46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3,22</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295845032"/>
                  </a:ext>
                </a:extLst>
              </a:tr>
              <a:tr h="282272">
                <a:tc>
                  <a:txBody>
                    <a:bodyPr/>
                    <a:lstStyle/>
                    <a:p>
                      <a:pPr>
                        <a:lnSpc>
                          <a:spcPct val="107000"/>
                        </a:lnSpc>
                        <a:spcAft>
                          <a:spcPts val="800"/>
                        </a:spcAft>
                      </a:pPr>
                      <a:r>
                        <a:rPr lang="en-US" sz="11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 Humanities and the Arts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203</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3,26</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3,37</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2,97</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124</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2,71</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3,14</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cs-CZ" sz="1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2,75</a:t>
                      </a:r>
                      <a:endParaRPr lang="cs-CZ"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02377447"/>
                  </a:ext>
                </a:extLst>
              </a:tr>
            </a:tbl>
          </a:graphicData>
        </a:graphic>
      </p:graphicFrame>
    </p:spTree>
    <p:extLst>
      <p:ext uri="{BB962C8B-B14F-4D97-AF65-F5344CB8AC3E}">
        <p14:creationId xmlns:p14="http://schemas.microsoft.com/office/powerpoint/2010/main" val="1827056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3</a:t>
            </a:fld>
            <a:endParaRPr lang="cs-CZ">
              <a:solidFill>
                <a:prstClr val="black">
                  <a:tint val="75000"/>
                </a:prstClr>
              </a:solidFill>
            </a:endParaRPr>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1049791" y="2843490"/>
            <a:ext cx="10498741" cy="3570208"/>
          </a:xfrm>
          <a:prstGeom prst="rect">
            <a:avLst/>
          </a:prstGeom>
          <a:noFill/>
        </p:spPr>
        <p:txBody>
          <a:bodyPr wrap="square" rtlCol="0">
            <a:spAutoFit/>
          </a:bodyPr>
          <a:lstStyle/>
          <a:p>
            <a:r>
              <a:rPr lang="cs-CZ" sz="2800" b="1" dirty="0">
                <a:solidFill>
                  <a:prstClr val="black"/>
                </a:solidFill>
                <a:latin typeface="Arial" panose="020B0604020202020204" pitchFamily="34" charset="0"/>
                <a:ea typeface="Arial" panose="020B0604020202020204" pitchFamily="34" charset="0"/>
                <a:cs typeface="Arial" panose="020B0604020202020204" pitchFamily="34" charset="0"/>
              </a:rPr>
              <a:t>Zdroje pro identifikaci příčin:</a:t>
            </a:r>
          </a:p>
          <a:p>
            <a:endParaRPr lang="cs-CZ" sz="2000" b="1" dirty="0">
              <a:solidFill>
                <a:prstClr val="black"/>
              </a:solidFill>
              <a:latin typeface="Arial" panose="020B0604020202020204" pitchFamily="34" charset="0"/>
              <a:ea typeface="Arial" panose="020B0604020202020204" pitchFamily="34" charset="0"/>
              <a:cs typeface="Arial" panose="020B0604020202020204" pitchFamily="34" charset="0"/>
            </a:endParaRPr>
          </a:p>
          <a:p>
            <a:r>
              <a:rPr lang="cs-CZ" dirty="0">
                <a:solidFill>
                  <a:prstClr val="black"/>
                </a:solidFill>
                <a:latin typeface="Arial" panose="020B0604020202020204" pitchFamily="34" charset="0"/>
                <a:ea typeface="Calibri" panose="020F0502020204030204" pitchFamily="34" charset="0"/>
              </a:rPr>
              <a:t>1.   </a:t>
            </a:r>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Výsledky analýzy procesu (Etapy: EI až EV.).</a:t>
            </a:r>
          </a:p>
          <a:p>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2.   Názory z dotazníků. (Zde jsou obsaženy i názory členů RVVI a KHV).</a:t>
            </a:r>
          </a:p>
          <a:p>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3.   Informace od příjemců.</a:t>
            </a:r>
          </a:p>
          <a:p>
            <a:pPr marL="457200" indent="-457200">
              <a:buFontTx/>
              <a:buAutoNum type="arabicPeriod" startAt="4"/>
            </a:pPr>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Informace z kritických dopisů a dalších druhů vyjádření názorů veřejnosti.</a:t>
            </a:r>
          </a:p>
          <a:p>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      (např.: 13 připomínek SP z 359 RVVI, v</a:t>
            </a:r>
            <a:r>
              <a:rPr lang="cs-CZ" sz="2000" dirty="0">
                <a:latin typeface="Arial" panose="020B0604020202020204" pitchFamily="34" charset="0"/>
                <a:ea typeface="Calibri" panose="020F0502020204030204" pitchFamily="34" charset="0"/>
                <a:cs typeface="Arial" panose="020B0604020202020204" pitchFamily="34" charset="0"/>
              </a:rPr>
              <a:t>yjádření po zveřejnění výsledků 10/2020 atp.)</a:t>
            </a:r>
          </a:p>
          <a:p>
            <a:pPr marL="342900" indent="-342900">
              <a:buFontTx/>
              <a:buAutoNum type="arabicPeriod" startAt="5"/>
            </a:pPr>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 Poznatky a zkušenosti hodnotitelů.</a:t>
            </a:r>
          </a:p>
          <a:p>
            <a:pPr marL="342900" indent="-342900">
              <a:buFontTx/>
              <a:buAutoNum type="arabicPeriod" startAt="5"/>
            </a:pPr>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 Zkušenosti realizátorů výstupů.</a:t>
            </a:r>
          </a:p>
          <a:p>
            <a:pPr marL="342900" indent="-342900">
              <a:buFontTx/>
              <a:buAutoNum type="arabicPeriod" startAt="5"/>
            </a:pPr>
            <a:r>
              <a:rPr lang="cs-CZ" sz="2000" dirty="0">
                <a:solidFill>
                  <a:prstClr val="black"/>
                </a:solidFill>
                <a:latin typeface="Arial" panose="020B0604020202020204" pitchFamily="34" charset="0"/>
                <a:ea typeface="Calibri" panose="020F0502020204030204" pitchFamily="34" charset="0"/>
                <a:cs typeface="Arial" panose="020B0604020202020204" pitchFamily="34" charset="0"/>
              </a:rPr>
              <a:t> </a:t>
            </a:r>
            <a:r>
              <a:rPr lang="cs-CZ" sz="2000" dirty="0" err="1">
                <a:solidFill>
                  <a:prstClr val="black"/>
                </a:solidFill>
                <a:latin typeface="Arial" panose="020B0604020202020204" pitchFamily="34" charset="0"/>
                <a:ea typeface="Calibri" panose="020F0502020204030204" pitchFamily="34" charset="0"/>
                <a:cs typeface="Arial" panose="020B0604020202020204" pitchFamily="34" charset="0"/>
              </a:rPr>
              <a:t>Atd</a:t>
            </a:r>
            <a:endParaRPr lang="cs-CZ" sz="2000" dirty="0">
              <a:solidFill>
                <a:prstClr val="black"/>
              </a:solidFill>
              <a:latin typeface="Arial" panose="020B0604020202020204" pitchFamily="34" charset="0"/>
              <a:ea typeface="Calibri" panose="020F0502020204030204" pitchFamily="34" charset="0"/>
              <a:cs typeface="Arial" panose="020B0604020202020204" pitchFamily="34" charset="0"/>
            </a:endParaRPr>
          </a:p>
          <a:p>
            <a:endParaRPr lang="cs-CZ" dirty="0">
              <a:solidFill>
                <a:prstClr val="black"/>
              </a:solidFill>
              <a:latin typeface="Arial" panose="020B0604020202020204" pitchFamily="34" charset="0"/>
              <a:ea typeface="Calibri" panose="020F0502020204030204" pitchFamily="34" charset="0"/>
            </a:endParaRPr>
          </a:p>
        </p:txBody>
      </p:sp>
      <p:sp>
        <p:nvSpPr>
          <p:cNvPr id="7" name="TextovéPole 6"/>
          <p:cNvSpPr txBox="1"/>
          <p:nvPr/>
        </p:nvSpPr>
        <p:spPr>
          <a:xfrm>
            <a:off x="1049792" y="864287"/>
            <a:ext cx="8654278" cy="523220"/>
          </a:xfrm>
          <a:prstGeom prst="rect">
            <a:avLst/>
          </a:prstGeom>
          <a:noFill/>
        </p:spPr>
        <p:txBody>
          <a:bodyPr wrap="square" rtlCol="0">
            <a:spAutoFit/>
          </a:bodyPr>
          <a:lstStyle/>
          <a:p>
            <a:r>
              <a:rPr lang="cs-CZ" sz="2800" b="1" dirty="0">
                <a:solidFill>
                  <a:prstClr val="black"/>
                </a:solidFill>
                <a:latin typeface="Arial" panose="020B0604020202020204" pitchFamily="34" charset="0"/>
                <a:cs typeface="Arial" panose="020B0604020202020204" pitchFamily="34" charset="0"/>
              </a:rPr>
              <a:t>Vymezení</a:t>
            </a:r>
            <a:r>
              <a:rPr lang="cs-CZ" sz="2800" b="1" dirty="0">
                <a:solidFill>
                  <a:prstClr val="black"/>
                </a:solidFill>
              </a:rPr>
              <a:t> působnosti PSAP</a:t>
            </a:r>
          </a:p>
        </p:txBody>
      </p:sp>
      <p:sp>
        <p:nvSpPr>
          <p:cNvPr id="8" name="TextovéPole 7"/>
          <p:cNvSpPr txBox="1"/>
          <p:nvPr/>
        </p:nvSpPr>
        <p:spPr>
          <a:xfrm>
            <a:off x="1049792" y="1474470"/>
            <a:ext cx="9653048" cy="1015663"/>
          </a:xfrm>
          <a:prstGeom prst="rect">
            <a:avLst/>
          </a:prstGeom>
          <a:noFill/>
        </p:spPr>
        <p:txBody>
          <a:bodyPr wrap="square" rtlCol="0">
            <a:spAutoFit/>
          </a:bodyPr>
          <a:lstStyle/>
          <a:p>
            <a:pPr marL="342900" indent="-342900">
              <a:buFontTx/>
              <a:buAutoNum type="arabicPeriod"/>
            </a:pPr>
            <a:r>
              <a:rPr lang="cs-CZ" sz="2000" dirty="0">
                <a:solidFill>
                  <a:prstClr val="black"/>
                </a:solidFill>
                <a:latin typeface="Arial" panose="020B0604020202020204" pitchFamily="34" charset="0"/>
                <a:cs typeface="Arial" panose="020B0604020202020204" pitchFamily="34" charset="0"/>
              </a:rPr>
              <a:t>Hodnocení </a:t>
            </a:r>
            <a:r>
              <a:rPr lang="cs-CZ" sz="2000" b="1" dirty="0">
                <a:solidFill>
                  <a:prstClr val="black"/>
                </a:solidFill>
                <a:latin typeface="Arial" panose="020B0604020202020204" pitchFamily="34" charset="0"/>
                <a:cs typeface="Arial" panose="020B0604020202020204" pitchFamily="34" charset="0"/>
              </a:rPr>
              <a:t>aplikovaného výzkumu </a:t>
            </a:r>
            <a:r>
              <a:rPr lang="cs-CZ" sz="2000" dirty="0">
                <a:solidFill>
                  <a:prstClr val="black"/>
                </a:solidFill>
                <a:latin typeface="Arial" panose="020B0604020202020204" pitchFamily="34" charset="0"/>
                <a:cs typeface="Arial" panose="020B0604020202020204" pitchFamily="34" charset="0"/>
              </a:rPr>
              <a:t>v rámci Metodiky M17+.</a:t>
            </a:r>
          </a:p>
          <a:p>
            <a:pPr marL="342900" indent="-342900">
              <a:buFontTx/>
              <a:buAutoNum type="arabicPeriod"/>
            </a:pPr>
            <a:r>
              <a:rPr lang="cs-CZ" sz="2000" dirty="0">
                <a:solidFill>
                  <a:prstClr val="black"/>
                </a:solidFill>
                <a:latin typeface="Arial" panose="020B0604020202020204" pitchFamily="34" charset="0"/>
                <a:cs typeface="Arial" panose="020B0604020202020204" pitchFamily="34" charset="0"/>
              </a:rPr>
              <a:t>Koncentrace na M1 s nezbytným přesahem na M2.</a:t>
            </a:r>
          </a:p>
          <a:p>
            <a:pPr marL="342900" indent="-342900">
              <a:buFontTx/>
              <a:buAutoNum type="arabicPeriod"/>
            </a:pPr>
            <a:r>
              <a:rPr lang="cs-CZ" sz="2000" dirty="0">
                <a:solidFill>
                  <a:prstClr val="black"/>
                </a:solidFill>
                <a:latin typeface="Arial" panose="020B0604020202020204" pitchFamily="34" charset="0"/>
                <a:cs typeface="Arial" panose="020B0604020202020204" pitchFamily="34" charset="0"/>
              </a:rPr>
              <a:t>Zobecnění připomínek a nalezení příčin.</a:t>
            </a:r>
          </a:p>
        </p:txBody>
      </p:sp>
    </p:spTree>
    <p:extLst>
      <p:ext uri="{BB962C8B-B14F-4D97-AF65-F5344CB8AC3E}">
        <p14:creationId xmlns:p14="http://schemas.microsoft.com/office/powerpoint/2010/main" val="27235263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30</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308610" y="297180"/>
            <a:ext cx="11544300" cy="6027227"/>
          </a:xfrm>
          <a:prstGeom prst="rect">
            <a:avLst/>
          </a:prstGeom>
          <a:noFill/>
        </p:spPr>
        <p:txBody>
          <a:bodyPr wrap="square" rtlCol="0">
            <a:spAutoFit/>
          </a:bodyPr>
          <a:lstStyle/>
          <a:p>
            <a:pPr>
              <a:lnSpc>
                <a:spcPct val="107000"/>
              </a:lnSpc>
              <a:spcAft>
                <a:spcPts val="800"/>
              </a:spcAft>
            </a:pPr>
            <a:r>
              <a:rPr lang="cs-CZ" sz="2400" b="1" dirty="0" smtClean="0">
                <a:solidFill>
                  <a:srgbClr val="0070C0"/>
                </a:solidFill>
                <a:latin typeface="Arial" panose="020B0604020202020204" pitchFamily="34" charset="0"/>
                <a:ea typeface="Calibri" panose="020F0502020204030204" pitchFamily="34" charset="0"/>
                <a:cs typeface="Times New Roman" panose="02020603050405020304" pitchFamily="18" charset="0"/>
              </a:rPr>
              <a:t>Příloha 5/1   </a:t>
            </a:r>
            <a:r>
              <a:rPr lang="cs-CZ" b="1"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Připomínka </a:t>
            </a:r>
            <a:r>
              <a:rPr lang="cs-CZ" b="1" dirty="0">
                <a:solidFill>
                  <a:srgbClr val="333333"/>
                </a:solidFill>
                <a:latin typeface="Arial" panose="020B0604020202020204" pitchFamily="34" charset="0"/>
                <a:ea typeface="Calibri" panose="020F0502020204030204" pitchFamily="34" charset="0"/>
                <a:cs typeface="Times New Roman" panose="02020603050405020304" pitchFamily="18" charset="0"/>
              </a:rPr>
              <a:t>Dr. </a:t>
            </a:r>
            <a:r>
              <a:rPr lang="cs-CZ" b="1"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Miholové</a:t>
            </a:r>
            <a:r>
              <a:rPr lang="cs-CZ" b="1" dirty="0">
                <a:solidFill>
                  <a:srgbClr val="333333"/>
                </a:solidFill>
                <a:latin typeface="Arial" panose="020B0604020202020204" pitchFamily="34" charset="0"/>
                <a:ea typeface="Calibri" panose="020F0502020204030204" pitchFamily="34" charset="0"/>
                <a:cs typeface="Times New Roman" panose="02020603050405020304" pitchFamily="18" charset="0"/>
              </a:rPr>
              <a:t> a odpověď MPO (20.11.2020).</a:t>
            </a:r>
            <a:endParaRPr lang="cs-CZ"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Vážení pánové</a:t>
            </a: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k prezentaci mám jednu zásadní připomínku. Týká se vašeho shrnutí (a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slidů</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z nichž toto konstatování vychází):</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2.     </a:t>
            </a:r>
            <a:r>
              <a:rPr lang="cs-CZ" b="1" dirty="0">
                <a:solidFill>
                  <a:srgbClr val="333333"/>
                </a:solidFill>
                <a:latin typeface="Arial" panose="020B0604020202020204" pitchFamily="34" charset="0"/>
                <a:ea typeface="Calibri" panose="020F0502020204030204" pitchFamily="34" charset="0"/>
                <a:cs typeface="Times New Roman" panose="02020603050405020304" pitchFamily="18" charset="0"/>
              </a:rPr>
              <a:t>Výsledky ročního hodnocení Metodikou M17+ jsou pro poskytovatele pouze informativní, nemají tedy přímý vliv na financování příjemců</a:t>
            </a:r>
            <a:r>
              <a:rPr lang="cs-CZ" b="1"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a:t>
            </a:r>
            <a:r>
              <a:rPr lang="cs-CZ" b="1" dirty="0">
                <a:solidFill>
                  <a:srgbClr val="333333"/>
                </a:solidFill>
                <a:latin typeface="Arial" panose="020B0604020202020204" pitchFamily="34" charset="0"/>
                <a:ea typeface="Calibri" panose="020F0502020204030204" pitchFamily="34" charset="0"/>
                <a:cs typeface="Times New Roman" panose="02020603050405020304" pitchFamily="18" charset="0"/>
              </a:rPr>
              <a:t/>
            </a:r>
            <a:br>
              <a:rPr lang="cs-CZ" b="1"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Na </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národní úrovni především nedochází pouze k ročnímu hodnocení, ale k hodnocení kumulativnímu, tj. aktuálně k hodnocení za 3 roky jak v Modulu 1 tak v Modulu 2. Toto hodnocení pak vstupuje do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škálování</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které je každoročním výstupem M17+.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Škálování</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s každým rokem nabývá na robustnosti, neboť shrnuje hodnocení na národní úrovni a na úrovni poskytovatele (kde se jedná o hodnocení koncepce).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Slidy</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které Vám vypracovali poskytovatelé tomuto schématu neodpovídají, když výstupy z národního hodnocení odsunují pouze do informativní role. Tím není řečeno, že se mají meziročně měnit objemy DK RVO, ale v případě rozhodnutí poskytovatele by taková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zmena</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měla být možná, neboť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škálování</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každým rokem nabývá na robustnosti, jak přibývá informací z kumulativního hodnocení.</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Nelze uvádět, aby hodnocení na národní úrovni, které stojí ročně přes 20 mil. Kč bylo pro poskytovatele pouze informativní. To by neodpovídalo nejen třem E, ale hlavně Metodice 2017+ jako takové, v níž je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škálování</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A-D výstupem tripartity a nikoli rozhodnutím na úrovni poskytovatele o koncepci jeho jednotlivých VO.</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S </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pozdravem</a:t>
            </a:r>
            <a:endParaRPr lang="cs-CZ"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Mgr. Ing. Kateřina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Miholová</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t>
            </a:r>
            <a:r>
              <a:rPr lang="cs-CZ"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Ph</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t>
            </a: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D. vedoucí </a:t>
            </a: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Oddělení hodnocení výzkumných organizací</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7627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31</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715783" y="1366163"/>
            <a:ext cx="11178540" cy="5355312"/>
          </a:xfrm>
          <a:prstGeom prst="rect">
            <a:avLst/>
          </a:prstGeom>
          <a:noFill/>
        </p:spPr>
        <p:txBody>
          <a:bodyPr wrap="square" rtlCol="0">
            <a:spAutoFit/>
          </a:bodyPr>
          <a:lstStyle/>
          <a:p>
            <a:r>
              <a:rPr lang="cs-CZ" dirty="0">
                <a:solidFill>
                  <a:srgbClr val="333333"/>
                </a:solidFill>
                <a:latin typeface="Arial" panose="020B0604020202020204" pitchFamily="34" charset="0"/>
                <a:ea typeface="Calibri" panose="020F0502020204030204" pitchFamily="34" charset="0"/>
              </a:rPr>
              <a:t>Vážená paní doktorko,</a:t>
            </a:r>
            <a:br>
              <a:rPr lang="cs-CZ" dirty="0">
                <a:solidFill>
                  <a:srgbClr val="333333"/>
                </a:solidFill>
                <a:latin typeface="Arial" panose="020B0604020202020204" pitchFamily="34" charset="0"/>
                <a:ea typeface="Calibri" panose="020F0502020204030204" pitchFamily="34" charset="0"/>
              </a:rPr>
            </a:br>
            <a:r>
              <a:rPr lang="cs-CZ" dirty="0">
                <a:solidFill>
                  <a:srgbClr val="333333"/>
                </a:solidFill>
                <a:latin typeface="Arial" panose="020B0604020202020204" pitchFamily="34" charset="0"/>
                <a:ea typeface="Calibri" panose="020F0502020204030204" pitchFamily="34" charset="0"/>
              </a:rPr>
              <a:t/>
            </a:r>
            <a:br>
              <a:rPr lang="cs-CZ" dirty="0">
                <a:solidFill>
                  <a:srgbClr val="333333"/>
                </a:solidFill>
                <a:latin typeface="Arial" panose="020B0604020202020204" pitchFamily="34" charset="0"/>
                <a:ea typeface="Calibri" panose="020F0502020204030204" pitchFamily="34" charset="0"/>
              </a:rPr>
            </a:br>
            <a:r>
              <a:rPr lang="cs-CZ" dirty="0">
                <a:solidFill>
                  <a:srgbClr val="333333"/>
                </a:solidFill>
                <a:latin typeface="Arial" panose="020B0604020202020204" pitchFamily="34" charset="0"/>
                <a:ea typeface="Calibri" panose="020F0502020204030204" pitchFamily="34" charset="0"/>
              </a:rPr>
              <a:t>po dohodě s panem doc. </a:t>
            </a:r>
            <a:r>
              <a:rPr lang="cs-CZ" dirty="0" err="1">
                <a:solidFill>
                  <a:srgbClr val="333333"/>
                </a:solidFill>
                <a:latin typeface="Arial" panose="020B0604020202020204" pitchFamily="34" charset="0"/>
                <a:ea typeface="Calibri" panose="020F0502020204030204" pitchFamily="34" charset="0"/>
              </a:rPr>
              <a:t>Machanem</a:t>
            </a:r>
            <a:r>
              <a:rPr lang="cs-CZ" dirty="0">
                <a:solidFill>
                  <a:srgbClr val="333333"/>
                </a:solidFill>
                <a:latin typeface="Arial" panose="020B0604020202020204" pitchFamily="34" charset="0"/>
                <a:ea typeface="Calibri" panose="020F0502020204030204" pitchFamily="34" charset="0"/>
              </a:rPr>
              <a:t>, předsedou této pracovní skupiny, si dovoluji zaslat odpověď na Váš podnět. Děkujeme za Váš názor, ale ten bohužel neodpovídá textu M17+ a argumenty finanční náročností hodnocení zde opravdu nelze považovat za relevantní. Národní úroveň hodnocení má dle M17+ zcela jinou úlohu, než vstupovat do hodnocení a financování jednotlivých výzkumných organizací. M17+ na str. 12 či 16 jasně uvádí, že jeho účelem je hodnocení stavu </a:t>
            </a:r>
            <a:r>
              <a:rPr lang="cs-CZ" dirty="0" err="1">
                <a:solidFill>
                  <a:srgbClr val="333333"/>
                </a:solidFill>
                <a:latin typeface="Arial" panose="020B0604020202020204" pitchFamily="34" charset="0"/>
                <a:ea typeface="Calibri" panose="020F0502020204030204" pitchFamily="34" charset="0"/>
              </a:rPr>
              <a:t>VaVaI</a:t>
            </a:r>
            <a:r>
              <a:rPr lang="cs-CZ" dirty="0">
                <a:solidFill>
                  <a:srgbClr val="333333"/>
                </a:solidFill>
                <a:latin typeface="Arial" panose="020B0604020202020204" pitchFamily="34" charset="0"/>
                <a:ea typeface="Calibri" panose="020F0502020204030204" pitchFamily="34" charset="0"/>
              </a:rPr>
              <a:t> v ČR jako celku, jeho srovnání se zahraničím apod. Na str. 29 pak M17+ zcela explicitně uvádí, že „každoroční hodnocení zajišťované RVVI/Sekcí VVI slouží pouze k průběžnému monitoringu a k přijímání příslušných opatření, přičemž nebude prováděna revize členění organizací do skupin A, B, C, D“. Podobných vyjádření lze v textu nalézt více.</a:t>
            </a:r>
            <a:br>
              <a:rPr lang="cs-CZ" dirty="0">
                <a:solidFill>
                  <a:srgbClr val="333333"/>
                </a:solidFill>
                <a:latin typeface="Arial" panose="020B0604020202020204" pitchFamily="34" charset="0"/>
                <a:ea typeface="Calibri" panose="020F0502020204030204" pitchFamily="34" charset="0"/>
              </a:rPr>
            </a:br>
            <a:r>
              <a:rPr lang="cs-CZ" dirty="0">
                <a:solidFill>
                  <a:srgbClr val="333333"/>
                </a:solidFill>
                <a:latin typeface="Arial" panose="020B0604020202020204" pitchFamily="34" charset="0"/>
                <a:ea typeface="Calibri" panose="020F0502020204030204" pitchFamily="34" charset="0"/>
              </a:rPr>
              <a:t/>
            </a:r>
            <a:br>
              <a:rPr lang="cs-CZ" dirty="0">
                <a:solidFill>
                  <a:srgbClr val="333333"/>
                </a:solidFill>
                <a:latin typeface="Arial" panose="020B0604020202020204" pitchFamily="34" charset="0"/>
                <a:ea typeface="Calibri" panose="020F0502020204030204" pitchFamily="34" charset="0"/>
              </a:rPr>
            </a:br>
            <a:r>
              <a:rPr lang="cs-CZ" dirty="0">
                <a:solidFill>
                  <a:srgbClr val="333333"/>
                </a:solidFill>
                <a:latin typeface="Arial" panose="020B0604020202020204" pitchFamily="34" charset="0"/>
                <a:ea typeface="Calibri" panose="020F0502020204030204" pitchFamily="34" charset="0"/>
              </a:rPr>
              <a:t>Jedním ze závěrů naší pracovní skupiny tak je, že až na několik drobných vnitřních rozporů, M17+ jasně uvádí toto: Hodnocení na národní úrovni podle M17+ je prováděno za účelem sledování vývoje celého výzkumného prostředí v ČR. Dopad na </a:t>
            </a:r>
            <a:r>
              <a:rPr lang="cs-CZ" dirty="0" err="1">
                <a:solidFill>
                  <a:srgbClr val="333333"/>
                </a:solidFill>
                <a:latin typeface="Arial" panose="020B0604020202020204" pitchFamily="34" charset="0"/>
                <a:ea typeface="Calibri" panose="020F0502020204030204" pitchFamily="34" charset="0"/>
              </a:rPr>
              <a:t>škálování</a:t>
            </a:r>
            <a:r>
              <a:rPr lang="cs-CZ" dirty="0">
                <a:solidFill>
                  <a:srgbClr val="333333"/>
                </a:solidFill>
                <a:latin typeface="Arial" panose="020B0604020202020204" pitchFamily="34" charset="0"/>
                <a:ea typeface="Calibri" panose="020F0502020204030204" pitchFamily="34" charset="0"/>
              </a:rPr>
              <a:t> VO (A-D), jako jeden z podkladů, má jednou za 5 let při vstupním hodnocení VO. Průběžné každoroční hodnocení podle M17+ neslouží k úpravě </a:t>
            </a:r>
            <a:r>
              <a:rPr lang="cs-CZ" dirty="0" err="1">
                <a:solidFill>
                  <a:srgbClr val="333333"/>
                </a:solidFill>
                <a:latin typeface="Arial" panose="020B0604020202020204" pitchFamily="34" charset="0"/>
                <a:ea typeface="Calibri" panose="020F0502020204030204" pitchFamily="34" charset="0"/>
              </a:rPr>
              <a:t>škálování</a:t>
            </a:r>
            <a:r>
              <a:rPr lang="cs-CZ" dirty="0">
                <a:solidFill>
                  <a:srgbClr val="333333"/>
                </a:solidFill>
                <a:latin typeface="Arial" panose="020B0604020202020204" pitchFamily="34" charset="0"/>
                <a:ea typeface="Calibri" panose="020F0502020204030204" pitchFamily="34" charset="0"/>
              </a:rPr>
              <a:t> jednotlivých VO a M17+ žádné konkrétní využití výsledků národního hodnocení v průběhu pětiletého cyklu poskytování podpory nestanoví.</a:t>
            </a:r>
            <a:br>
              <a:rPr lang="cs-CZ" dirty="0">
                <a:solidFill>
                  <a:srgbClr val="333333"/>
                </a:solidFill>
                <a:latin typeface="Arial" panose="020B0604020202020204" pitchFamily="34" charset="0"/>
                <a:ea typeface="Calibri" panose="020F0502020204030204" pitchFamily="34" charset="0"/>
              </a:rPr>
            </a:br>
            <a:r>
              <a:rPr lang="cs-CZ" dirty="0">
                <a:solidFill>
                  <a:srgbClr val="333333"/>
                </a:solidFill>
                <a:latin typeface="Arial" panose="020B0604020202020204" pitchFamily="34" charset="0"/>
                <a:ea typeface="Calibri" panose="020F0502020204030204" pitchFamily="34" charset="0"/>
              </a:rPr>
              <a:t/>
            </a:r>
            <a:br>
              <a:rPr lang="cs-CZ" dirty="0">
                <a:solidFill>
                  <a:srgbClr val="333333"/>
                </a:solidFill>
                <a:latin typeface="Arial" panose="020B0604020202020204" pitchFamily="34" charset="0"/>
                <a:ea typeface="Calibri" panose="020F0502020204030204" pitchFamily="34" charset="0"/>
              </a:rPr>
            </a:br>
            <a:endParaRPr lang="cs-CZ" dirty="0"/>
          </a:p>
        </p:txBody>
      </p:sp>
      <p:sp>
        <p:nvSpPr>
          <p:cNvPr id="7" name="TextovéPole 6"/>
          <p:cNvSpPr txBox="1"/>
          <p:nvPr/>
        </p:nvSpPr>
        <p:spPr>
          <a:xfrm>
            <a:off x="715783" y="653559"/>
            <a:ext cx="9182100" cy="461665"/>
          </a:xfrm>
          <a:prstGeom prst="rect">
            <a:avLst/>
          </a:prstGeom>
          <a:noFill/>
        </p:spPr>
        <p:txBody>
          <a:bodyPr wrap="square" rtlCol="0">
            <a:spAutoFit/>
          </a:bodyPr>
          <a:lstStyle/>
          <a:p>
            <a:r>
              <a:rPr lang="cs-CZ" sz="2400" b="1" dirty="0" smtClean="0">
                <a:solidFill>
                  <a:srgbClr val="0070C0"/>
                </a:solidFill>
                <a:latin typeface="Arial" panose="020B0604020202020204" pitchFamily="34" charset="0"/>
                <a:cs typeface="Arial" panose="020B0604020202020204" pitchFamily="34" charset="0"/>
              </a:rPr>
              <a:t>Příloha 5/2 </a:t>
            </a:r>
            <a:r>
              <a:rPr lang="cs-CZ" sz="2400" dirty="0" smtClean="0">
                <a:latin typeface="Arial" panose="020B0604020202020204" pitchFamily="34" charset="0"/>
                <a:cs typeface="Arial" panose="020B0604020202020204" pitchFamily="34" charset="0"/>
              </a:rPr>
              <a:t>Odpověď  podskupiny A6 (poskytovatelé).</a:t>
            </a:r>
            <a:endParaRPr lang="cs-C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3905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32</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6" name="TextovéPole 5"/>
          <p:cNvSpPr txBox="1"/>
          <p:nvPr/>
        </p:nvSpPr>
        <p:spPr>
          <a:xfrm>
            <a:off x="845820" y="2051944"/>
            <a:ext cx="11109960" cy="3439981"/>
          </a:xfrm>
          <a:prstGeom prst="rect">
            <a:avLst/>
          </a:prstGeom>
          <a:noFill/>
        </p:spPr>
        <p:txBody>
          <a:bodyPr wrap="square" rtlCol="0">
            <a:spAutoFit/>
          </a:bodyPr>
          <a:lstStyle/>
          <a:p>
            <a:pPr>
              <a:lnSpc>
                <a:spcPct val="107000"/>
              </a:lnSpc>
              <a:spcAft>
                <a:spcPts val="800"/>
              </a:spcAft>
            </a:pP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Dovoluji si upozornit, že poskytovatelé podpory musí postupovat striktně podle Přílohy č. 1 (Metodika hodnocení výzkumných organizací v segmentu rezortů), která jasně stanoví obsah a způsob provádění průběžného hodnocení poskytovatelem, založeného čistě na hodnocení roční zprávy o naplňování koncepce za uplynulý rok, a s využitím národního hodnocení zde vůbec nepočítá. Tato část metodiky je promítnuta do příslušných rozhodnutí o poskytnutí podpory na dlouhodobý koncepční rozvoj výzkumné organizace, a poskytovatel nemá žádný prostor tyto podmínky svévolně měnit.</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S pozdravem</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
            </a:r>
            <a:b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br>
            <a:r>
              <a:rPr lang="cs-CZ" dirty="0">
                <a:solidFill>
                  <a:srgbClr val="333333"/>
                </a:solidFill>
                <a:latin typeface="Arial" panose="020B0604020202020204" pitchFamily="34" charset="0"/>
                <a:ea typeface="Calibri" panose="020F0502020204030204" pitchFamily="34" charset="0"/>
                <a:cs typeface="Times New Roman" panose="02020603050405020304" pitchFamily="18" charset="0"/>
              </a:rPr>
              <a:t>Petr </a:t>
            </a: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Očko </a:t>
            </a:r>
          </a:p>
          <a:p>
            <a:pPr>
              <a:lnSpc>
                <a:spcPct val="107000"/>
              </a:lnSpc>
              <a:spcAft>
                <a:spcPts val="800"/>
              </a:spcAft>
            </a:pPr>
            <a:r>
              <a:rPr lang="cs-CZ" dirty="0" smtClean="0">
                <a:solidFill>
                  <a:srgbClr val="333333"/>
                </a:solidFill>
                <a:latin typeface="Arial" panose="020B0604020202020204" pitchFamily="34" charset="0"/>
                <a:ea typeface="Calibri" panose="020F0502020204030204" pitchFamily="34" charset="0"/>
                <a:cs typeface="Times New Roman" panose="02020603050405020304" pitchFamily="18" charset="0"/>
              </a:rPr>
              <a:t>(MPO)</a:t>
            </a: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ovéPole 6"/>
          <p:cNvSpPr txBox="1"/>
          <p:nvPr/>
        </p:nvSpPr>
        <p:spPr>
          <a:xfrm>
            <a:off x="845820" y="1095564"/>
            <a:ext cx="9109710" cy="461665"/>
          </a:xfrm>
          <a:prstGeom prst="rect">
            <a:avLst/>
          </a:prstGeom>
          <a:noFill/>
        </p:spPr>
        <p:txBody>
          <a:bodyPr wrap="square" rtlCol="0">
            <a:spAutoFit/>
          </a:bodyPr>
          <a:lstStyle/>
          <a:p>
            <a:pPr lvl="0"/>
            <a:r>
              <a:rPr lang="cs-CZ" sz="2400" b="1" dirty="0">
                <a:solidFill>
                  <a:srgbClr val="0070C0"/>
                </a:solidFill>
                <a:latin typeface="Arial" panose="020B0604020202020204" pitchFamily="34" charset="0"/>
                <a:cs typeface="Arial" panose="020B0604020202020204" pitchFamily="34" charset="0"/>
              </a:rPr>
              <a:t>Příloha </a:t>
            </a:r>
            <a:r>
              <a:rPr lang="cs-CZ" sz="2400" b="1" dirty="0" smtClean="0">
                <a:solidFill>
                  <a:srgbClr val="0070C0"/>
                </a:solidFill>
                <a:latin typeface="Arial" panose="020B0604020202020204" pitchFamily="34" charset="0"/>
                <a:cs typeface="Arial" panose="020B0604020202020204" pitchFamily="34" charset="0"/>
              </a:rPr>
              <a:t>5/3 </a:t>
            </a:r>
            <a:r>
              <a:rPr lang="cs-CZ" sz="2400" dirty="0">
                <a:solidFill>
                  <a:prstClr val="black"/>
                </a:solidFill>
                <a:latin typeface="Arial" panose="020B0604020202020204" pitchFamily="34" charset="0"/>
                <a:cs typeface="Arial" panose="020B0604020202020204" pitchFamily="34" charset="0"/>
              </a:rPr>
              <a:t>Odpověď  podskupiny A6 (poskytovatelé).</a:t>
            </a:r>
          </a:p>
        </p:txBody>
      </p:sp>
    </p:spTree>
    <p:extLst>
      <p:ext uri="{BB962C8B-B14F-4D97-AF65-F5344CB8AC3E}">
        <p14:creationId xmlns:p14="http://schemas.microsoft.com/office/powerpoint/2010/main" val="7842334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Děkuji za pozornost. </a:t>
            </a:r>
          </a:p>
        </p:txBody>
      </p:sp>
      <p:sp>
        <p:nvSpPr>
          <p:cNvPr id="3" name="Zástupný symbol pro zápatí 2"/>
          <p:cNvSpPr>
            <a:spLocks noGrp="1"/>
          </p:cNvSpPr>
          <p:nvPr>
            <p:ph type="ftr" sz="quarter" idx="11"/>
          </p:nvPr>
        </p:nvSpPr>
        <p:spPr/>
        <p:txBody>
          <a:bodyPr/>
          <a:lstStyle/>
          <a:p>
            <a:r>
              <a:rPr lang="cs-CZ" smtClean="0"/>
              <a:t>P20201123v25_PSAP_pro_RVVI</a:t>
            </a:r>
            <a:endParaRPr lang="cs-CZ"/>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t>33</a:t>
            </a:fld>
            <a:endParaRPr lang="cs-CZ"/>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Tree>
    <p:extLst>
      <p:ext uri="{BB962C8B-B14F-4D97-AF65-F5344CB8AC3E}">
        <p14:creationId xmlns:p14="http://schemas.microsoft.com/office/powerpoint/2010/main" val="24351714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34</a:t>
            </a:fld>
            <a:endParaRPr lang="cs-CZ">
              <a:solidFill>
                <a:prstClr val="black">
                  <a:tint val="75000"/>
                </a:prstClr>
              </a:solidFill>
            </a:endParaRP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Tree>
    <p:extLst>
      <p:ext uri="{BB962C8B-B14F-4D97-AF65-F5344CB8AC3E}">
        <p14:creationId xmlns:p14="http://schemas.microsoft.com/office/powerpoint/2010/main" val="3746235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title"/>
          </p:nvPr>
        </p:nvSpPr>
        <p:spPr>
          <a:xfrm>
            <a:off x="912574" y="864287"/>
            <a:ext cx="10515600" cy="124541"/>
          </a:xfrm>
        </p:spPr>
        <p:txBody>
          <a:bodyPr>
            <a:normAutofit fontScale="90000"/>
          </a:bodyPr>
          <a:lstStyle/>
          <a:p>
            <a:r>
              <a:rPr lang="cs-CZ" sz="4000" b="1" dirty="0"/>
              <a:t> </a:t>
            </a:r>
          </a:p>
        </p:txBody>
      </p:sp>
      <p:sp>
        <p:nvSpPr>
          <p:cNvPr id="3" name="Zástupný symbol pro obsah 2"/>
          <p:cNvSpPr>
            <a:spLocks noGrp="1"/>
          </p:cNvSpPr>
          <p:nvPr>
            <p:ph idx="1"/>
          </p:nvPr>
        </p:nvSpPr>
        <p:spPr>
          <a:xfrm>
            <a:off x="838200" y="340242"/>
            <a:ext cx="10515600" cy="309397"/>
          </a:xfrm>
        </p:spPr>
        <p:txBody>
          <a:bodyPr>
            <a:normAutofit fontScale="70000" lnSpcReduction="20000"/>
          </a:bodyPr>
          <a:lstStyle/>
          <a:p>
            <a:pPr marL="0" indent="0">
              <a:buNone/>
            </a:pPr>
            <a:r>
              <a:rPr lang="cs-CZ" dirty="0"/>
              <a:t> </a:t>
            </a:r>
          </a:p>
        </p:txBody>
      </p:sp>
      <p:sp>
        <p:nvSpPr>
          <p:cNvPr id="4" name="Zástupný symbol pro zápatí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P20201123v25_PSAP_pro_RVVI</a:t>
            </a:r>
            <a:endParaRPr kumimoji="0" lang="cs-CZ"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177BF2-8BCF-4009-95C2-33EEA810264D}" type="slidenum">
              <a:rPr kumimoji="0" lang="cs-CZ"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cs-CZ"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bdélník 5"/>
          <p:cNvSpPr/>
          <p:nvPr/>
        </p:nvSpPr>
        <p:spPr>
          <a:xfrm>
            <a:off x="654355" y="1219108"/>
            <a:ext cx="11032038" cy="4653197"/>
          </a:xfrm>
          <a:prstGeom prst="rect">
            <a:avLst/>
          </a:prstGeom>
          <a:noFill/>
        </p:spPr>
        <p:txBody>
          <a:bodyPr wrap="square">
            <a:spAutoFit/>
          </a:bodyPr>
          <a:lstStyle/>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PS1	doc. Ing. Jaroslav Machan, CSc. , </a:t>
            </a:r>
            <a:r>
              <a:rPr lang="cs-CZ" sz="1400" b="1" dirty="0" err="1">
                <a:latin typeface="Arial" panose="020B0604020202020204" pitchFamily="34" charset="0"/>
                <a:ea typeface="Arial" panose="020B0604020202020204" pitchFamily="34" charset="0"/>
                <a:cs typeface="Arial" panose="020B0604020202020204" pitchFamily="34" charset="0"/>
              </a:rPr>
              <a:t>FEng</a:t>
            </a:r>
            <a:r>
              <a:rPr lang="cs-CZ" sz="1400" b="1" dirty="0">
                <a:latin typeface="Arial" panose="020B0604020202020204" pitchFamily="34" charset="0"/>
                <a:ea typeface="Arial" panose="020B0604020202020204" pitchFamily="34" charset="0"/>
                <a:cs typeface="Arial" panose="020B0604020202020204" pitchFamily="34" charset="0"/>
              </a:rPr>
              <a:t>, </a:t>
            </a:r>
            <a:r>
              <a:rPr lang="cs-CZ" sz="1400" dirty="0">
                <a:latin typeface="Arial" panose="020B0604020202020204" pitchFamily="34" charset="0"/>
                <a:ea typeface="Arial" panose="020B0604020202020204" pitchFamily="34" charset="0"/>
                <a:cs typeface="Arial" panose="020B0604020202020204" pitchFamily="34" charset="0"/>
              </a:rPr>
              <a:t>Škoda Auto a.s., FD ČVUT, Ústav dopravních prostředků ČVUT, člen KHV a RVVI.</a:t>
            </a:r>
          </a:p>
          <a:p>
            <a:pPr marL="447675" indent="-447675"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PS2		Prof. Ing. Josef </a:t>
            </a:r>
            <a:r>
              <a:rPr lang="cs-CZ" sz="1400" b="1" dirty="0" err="1">
                <a:latin typeface="Arial" panose="020B0604020202020204" pitchFamily="34" charset="0"/>
                <a:ea typeface="Arial" panose="020B0604020202020204" pitchFamily="34" charset="0"/>
                <a:cs typeface="Arial" panose="020B0604020202020204" pitchFamily="34" charset="0"/>
              </a:rPr>
              <a:t>Psutka</a:t>
            </a:r>
            <a:r>
              <a:rPr lang="cs-CZ" sz="1400" b="1" dirty="0">
                <a:latin typeface="Arial" panose="020B0604020202020204" pitchFamily="34" charset="0"/>
                <a:ea typeface="Arial" panose="020B0604020202020204" pitchFamily="34" charset="0"/>
                <a:cs typeface="Arial" panose="020B0604020202020204" pitchFamily="34" charset="0"/>
              </a:rPr>
              <a:t>, CSc., </a:t>
            </a:r>
            <a:r>
              <a:rPr lang="cs-CZ" sz="1400" dirty="0">
                <a:latin typeface="Arial" panose="020B0604020202020204" pitchFamily="34" charset="0"/>
                <a:ea typeface="Arial" panose="020B0604020202020204" pitchFamily="34" charset="0"/>
                <a:cs typeface="Arial" panose="020B0604020202020204" pitchFamily="34" charset="0"/>
              </a:rPr>
              <a:t>vedoucí Katedry kybernetiky a člen Centra NTIS na ZČU v Plzni .</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PS3	Ing. Ilona Müllerová, DrSc., </a:t>
            </a:r>
            <a:r>
              <a:rPr lang="cs-CZ" sz="1400" dirty="0">
                <a:latin typeface="Arial" panose="020B0604020202020204" pitchFamily="34" charset="0"/>
                <a:ea typeface="Arial" panose="020B0604020202020204" pitchFamily="34" charset="0"/>
                <a:cs typeface="Arial" panose="020B0604020202020204" pitchFamily="34" charset="0"/>
              </a:rPr>
              <a:t>Ústav přístrojové techniky Akademie věd ČR, členka RVVI.</a:t>
            </a:r>
          </a:p>
          <a:p>
            <a:pPr marL="447675" indent="-447675"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PS4		Ing. Libor Kraus, </a:t>
            </a:r>
            <a:r>
              <a:rPr lang="cs-CZ" sz="1400" dirty="0">
                <a:latin typeface="Arial" panose="020B0604020202020204" pitchFamily="34" charset="0"/>
                <a:ea typeface="Arial" panose="020B0604020202020204" pitchFamily="34" charset="0"/>
                <a:cs typeface="Arial" panose="020B0604020202020204" pitchFamily="34" charset="0"/>
              </a:rPr>
              <a:t>prezident Asociace výzkumných organizací, Svaz průmyslu a dopravy ČR.</a:t>
            </a:r>
          </a:p>
          <a:p>
            <a:pPr marL="447675" indent="-447675"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PS5		doc. MUDR. Tomáš </a:t>
            </a:r>
            <a:r>
              <a:rPr lang="cs-CZ" sz="1400" b="1" dirty="0" err="1">
                <a:latin typeface="Arial" panose="020B0604020202020204" pitchFamily="34" charset="0"/>
                <a:ea typeface="Arial" panose="020B0604020202020204" pitchFamily="34" charset="0"/>
                <a:cs typeface="Arial" panose="020B0604020202020204" pitchFamily="34" charset="0"/>
              </a:rPr>
              <a:t>Büchler</a:t>
            </a:r>
            <a:r>
              <a:rPr lang="cs-CZ" sz="1400" b="1" dirty="0">
                <a:latin typeface="Arial" panose="020B0604020202020204" pitchFamily="34" charset="0"/>
                <a:ea typeface="Arial" panose="020B0604020202020204" pitchFamily="34" charset="0"/>
                <a:cs typeface="Arial" panose="020B0604020202020204" pitchFamily="34" charset="0"/>
              </a:rPr>
              <a:t>, Ph.D., </a:t>
            </a:r>
            <a:r>
              <a:rPr lang="cs-CZ" sz="1400" dirty="0">
                <a:latin typeface="Arial" panose="020B0604020202020204" pitchFamily="34" charset="0"/>
                <a:ea typeface="Arial" panose="020B0604020202020204" pitchFamily="34" charset="0"/>
                <a:cs typeface="Arial" panose="020B0604020202020204" pitchFamily="34" charset="0"/>
              </a:rPr>
              <a:t>přednosta onkologické kliniky, lékařské fakulty UK a Thomayerovy nemocnice.</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PS6 	Ing. Petr Očko, Ph.D, </a:t>
            </a:r>
            <a:r>
              <a:rPr lang="cs-CZ" sz="1400" dirty="0">
                <a:latin typeface="Arial" panose="020B0604020202020204" pitchFamily="34" charset="0"/>
                <a:ea typeface="Arial" panose="020B0604020202020204" pitchFamily="34" charset="0"/>
                <a:cs typeface="Arial" panose="020B0604020202020204" pitchFamily="34" charset="0"/>
              </a:rPr>
              <a:t>náměstek MPO.</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PS7	doc. Ing. Daniel </a:t>
            </a:r>
            <a:r>
              <a:rPr lang="cs-CZ" sz="1400" b="1" dirty="0" err="1">
                <a:latin typeface="Arial" panose="020B0604020202020204" pitchFamily="34" charset="0"/>
                <a:ea typeface="Arial" panose="020B0604020202020204" pitchFamily="34" charset="0"/>
                <a:cs typeface="Arial" panose="020B0604020202020204" pitchFamily="34" charset="0"/>
              </a:rPr>
              <a:t>Münich</a:t>
            </a:r>
            <a:r>
              <a:rPr lang="cs-CZ" sz="1400" b="1" dirty="0">
                <a:latin typeface="Arial" panose="020B0604020202020204" pitchFamily="34" charset="0"/>
                <a:ea typeface="Arial" panose="020B0604020202020204" pitchFamily="34" charset="0"/>
                <a:cs typeface="Arial" panose="020B0604020202020204" pitchFamily="34" charset="0"/>
              </a:rPr>
              <a:t>, Ph.D., </a:t>
            </a:r>
            <a:r>
              <a:rPr lang="cs-CZ" sz="1400" dirty="0">
                <a:latin typeface="Arial" panose="020B0604020202020204" pitchFamily="34" charset="0"/>
                <a:ea typeface="Arial" panose="020B0604020202020204" pitchFamily="34" charset="0"/>
                <a:cs typeface="Arial" panose="020B0604020202020204" pitchFamily="34" charset="0"/>
              </a:rPr>
              <a:t>CERGE-EI  Akademie věd ČR.</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PS8 	prof. Ing. Radim Vácha Ph.D., </a:t>
            </a:r>
            <a:r>
              <a:rPr lang="cs-CZ" sz="1400" dirty="0">
                <a:latin typeface="Arial" panose="020B0604020202020204" pitchFamily="34" charset="0"/>
                <a:ea typeface="Arial" panose="020B0604020202020204" pitchFamily="34" charset="0"/>
                <a:cs typeface="Arial" panose="020B0604020202020204" pitchFamily="34" charset="0"/>
              </a:rPr>
              <a:t>ředitel Výzkumného ústavu meliorací a ochrany půdy. </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PS9	prof. Ing. Michael Valášek, DrSc., </a:t>
            </a:r>
            <a:r>
              <a:rPr lang="cs-CZ" sz="1400" dirty="0">
                <a:latin typeface="Arial" panose="020B0604020202020204" pitchFamily="34" charset="0"/>
                <a:ea typeface="Arial" panose="020B0604020202020204" pitchFamily="34" charset="0"/>
                <a:cs typeface="Arial" panose="020B0604020202020204" pitchFamily="34" charset="0"/>
              </a:rPr>
              <a:t>děkan FS ČVUT</a:t>
            </a:r>
          </a:p>
          <a:p>
            <a:pPr marL="447675" indent="-447675"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PS10		prof. RNDr. Ing. Petr Štěpánek, CSc., dr. h. c.  </a:t>
            </a:r>
            <a:r>
              <a:rPr lang="cs-CZ" sz="1400" dirty="0">
                <a:latin typeface="Arial" panose="020B0604020202020204" pitchFamily="34" charset="0"/>
                <a:ea typeface="Arial" panose="020B0604020202020204" pitchFamily="34" charset="0"/>
                <a:cs typeface="Arial" panose="020B0604020202020204" pitchFamily="34" charset="0"/>
              </a:rPr>
              <a:t>Rektor VUT v Brně, schválení České Konference Rektorů.</a:t>
            </a:r>
            <a:r>
              <a:rPr lang="cs-CZ" sz="1400" b="1" dirty="0">
                <a:solidFill>
                  <a:srgbClr val="0070C0"/>
                </a:solidFill>
                <a:latin typeface="Arial" panose="020B0604020202020204" pitchFamily="34" charset="0"/>
                <a:ea typeface="Arial" panose="020B0604020202020204" pitchFamily="34" charset="0"/>
                <a:cs typeface="Arial" panose="020B0604020202020204" pitchFamily="34" charset="0"/>
              </a:rPr>
              <a:t>	</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PS11	Ing. Iveta </a:t>
            </a:r>
            <a:r>
              <a:rPr lang="cs-CZ" sz="1400" b="1" dirty="0" err="1">
                <a:latin typeface="Arial" panose="020B0604020202020204" pitchFamily="34" charset="0"/>
                <a:ea typeface="Arial" panose="020B0604020202020204" pitchFamily="34" charset="0"/>
                <a:cs typeface="Arial" panose="020B0604020202020204" pitchFamily="34" charset="0"/>
              </a:rPr>
              <a:t>Volšičková</a:t>
            </a:r>
            <a:r>
              <a:rPr lang="cs-CZ" sz="1400" b="1" dirty="0">
                <a:latin typeface="Arial" panose="020B0604020202020204" pitchFamily="34" charset="0"/>
                <a:ea typeface="Arial" panose="020B0604020202020204" pitchFamily="34" charset="0"/>
                <a:cs typeface="Arial" panose="020B0604020202020204" pitchFamily="34" charset="0"/>
              </a:rPr>
              <a:t>, </a:t>
            </a:r>
            <a:r>
              <a:rPr lang="cs-CZ" sz="1400" dirty="0">
                <a:latin typeface="Arial" panose="020B0604020202020204" pitchFamily="34" charset="0"/>
                <a:ea typeface="Arial" panose="020B0604020202020204" pitchFamily="34" charset="0"/>
                <a:cs typeface="Arial" panose="020B0604020202020204" pitchFamily="34" charset="0"/>
              </a:rPr>
              <a:t>CDV, Vedoucí úseku projektové kanceláře národních projektů </a:t>
            </a:r>
            <a:r>
              <a:rPr lang="cs-CZ" sz="1400" dirty="0" err="1">
                <a:latin typeface="Arial" panose="020B0604020202020204" pitchFamily="34" charset="0"/>
                <a:ea typeface="Arial" panose="020B0604020202020204" pitchFamily="34" charset="0"/>
                <a:cs typeface="Arial" panose="020B0604020202020204" pitchFamily="34" charset="0"/>
              </a:rPr>
              <a:t>VaV</a:t>
            </a:r>
            <a:r>
              <a:rPr lang="cs-CZ" sz="1400" dirty="0">
                <a:latin typeface="Arial" panose="020B0604020202020204" pitchFamily="34" charset="0"/>
                <a:ea typeface="Arial" panose="020B0604020202020204" pitchFamily="34" charset="0"/>
                <a:cs typeface="Arial" panose="020B0604020202020204" pitchFamily="34" charset="0"/>
              </a:rPr>
              <a:t> .</a:t>
            </a:r>
          </a:p>
          <a:p>
            <a:pPr algn="just">
              <a:lnSpc>
                <a:spcPct val="107000"/>
              </a:lnSpc>
              <a:spcAft>
                <a:spcPts val="800"/>
              </a:spcAft>
            </a:pPr>
            <a:r>
              <a:rPr lang="cs-CZ" sz="1400" b="1" dirty="0">
                <a:solidFill>
                  <a:srgbClr val="00B0F0"/>
                </a:solidFill>
                <a:latin typeface="Arial" panose="020B0604020202020204" pitchFamily="34" charset="0"/>
                <a:ea typeface="Arial" panose="020B0604020202020204" pitchFamily="34" charset="0"/>
                <a:cs typeface="Arial" panose="020B0604020202020204" pitchFamily="34" charset="0"/>
              </a:rPr>
              <a:t>PS12</a:t>
            </a:r>
            <a:r>
              <a:rPr lang="cs-CZ" sz="1400" b="1" dirty="0">
                <a:latin typeface="Arial" panose="020B0604020202020204" pitchFamily="34" charset="0"/>
                <a:ea typeface="Arial" panose="020B0604020202020204" pitchFamily="34" charset="0"/>
                <a:cs typeface="Arial" panose="020B0604020202020204" pitchFamily="34" charset="0"/>
              </a:rPr>
              <a:t> 	Ing. Josef Kašpar, </a:t>
            </a:r>
            <a:r>
              <a:rPr lang="cs-CZ" sz="1400" b="1" dirty="0" err="1">
                <a:latin typeface="Arial" panose="020B0604020202020204" pitchFamily="34" charset="0"/>
                <a:ea typeface="Arial" panose="020B0604020202020204" pitchFamily="34" charset="0"/>
                <a:cs typeface="Arial" panose="020B0604020202020204" pitchFamily="34" charset="0"/>
              </a:rPr>
              <a:t>FEng</a:t>
            </a:r>
            <a:r>
              <a:rPr lang="cs-CZ" sz="1400" b="1" dirty="0">
                <a:latin typeface="Arial" panose="020B0604020202020204" pitchFamily="34" charset="0"/>
                <a:ea typeface="Arial" panose="020B0604020202020204" pitchFamily="34" charset="0"/>
                <a:cs typeface="Arial" panose="020B0604020202020204" pitchFamily="34" charset="0"/>
              </a:rPr>
              <a:t>, </a:t>
            </a:r>
            <a:r>
              <a:rPr lang="cs-CZ" sz="1400" dirty="0">
                <a:latin typeface="Arial" panose="020B0604020202020204" pitchFamily="34" charset="0"/>
                <a:ea typeface="Arial" panose="020B0604020202020204" pitchFamily="34" charset="0"/>
                <a:cs typeface="Arial" panose="020B0604020202020204" pitchFamily="34" charset="0"/>
              </a:rPr>
              <a:t>VZLU, Člen představenstva, Generální ředitel, SP ČR.</a:t>
            </a:r>
            <a:r>
              <a:rPr lang="cs-CZ" sz="1400" b="1" dirty="0">
                <a:latin typeface="Arial" panose="020B0604020202020204" pitchFamily="34" charset="0"/>
                <a:ea typeface="Arial" panose="020B0604020202020204" pitchFamily="34" charset="0"/>
                <a:cs typeface="Arial" panose="020B0604020202020204" pitchFamily="34" charset="0"/>
              </a:rPr>
              <a:t> </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PS13	Ing. Ivo </a:t>
            </a:r>
            <a:r>
              <a:rPr lang="cs-CZ" sz="1400" b="1" dirty="0" err="1">
                <a:latin typeface="Arial" panose="020B0604020202020204" pitchFamily="34" charset="0"/>
                <a:ea typeface="Arial" panose="020B0604020202020204" pitchFamily="34" charset="0"/>
                <a:cs typeface="Arial" panose="020B0604020202020204" pitchFamily="34" charset="0"/>
              </a:rPr>
              <a:t>Hain</a:t>
            </a:r>
            <a:r>
              <a:rPr lang="cs-CZ" sz="1400" dirty="0">
                <a:latin typeface="Arial" panose="020B0604020202020204" pitchFamily="34" charset="0"/>
                <a:ea typeface="Arial" panose="020B0604020202020204" pitchFamily="34" charset="0"/>
                <a:cs typeface="Arial" panose="020B0604020202020204" pitchFamily="34" charset="0"/>
              </a:rPr>
              <a:t>, SVUM, Svaz průmyslu a dopravy ČR.</a:t>
            </a:r>
          </a:p>
          <a:p>
            <a:pPr algn="just">
              <a:lnSpc>
                <a:spcPct val="107000"/>
              </a:lnSpc>
              <a:spcAft>
                <a:spcPts val="800"/>
              </a:spcAft>
            </a:pPr>
            <a:r>
              <a:rPr lang="cs-CZ" sz="1400" b="1" dirty="0">
                <a:latin typeface="Arial" panose="020B0604020202020204" pitchFamily="34" charset="0"/>
                <a:ea typeface="Arial" panose="020B0604020202020204" pitchFamily="34" charset="0"/>
                <a:cs typeface="Arial" panose="020B0604020202020204" pitchFamily="34" charset="0"/>
              </a:rPr>
              <a:t>PS14	Neobsazeno --- </a:t>
            </a:r>
            <a:r>
              <a:rPr lang="cs-CZ" sz="1400" dirty="0">
                <a:latin typeface="Arial" panose="020B0604020202020204" pitchFamily="34" charset="0"/>
                <a:ea typeface="Arial" panose="020B0604020202020204" pitchFamily="34" charset="0"/>
                <a:cs typeface="Arial" panose="020B0604020202020204" pitchFamily="34" charset="0"/>
              </a:rPr>
              <a:t>doplníme dle potřeby. </a:t>
            </a:r>
          </a:p>
        </p:txBody>
      </p:sp>
      <p:sp>
        <p:nvSpPr>
          <p:cNvPr id="8" name="TextovéPole 7"/>
          <p:cNvSpPr txBox="1"/>
          <p:nvPr/>
        </p:nvSpPr>
        <p:spPr>
          <a:xfrm>
            <a:off x="569167" y="531845"/>
            <a:ext cx="6610231" cy="461665"/>
          </a:xfrm>
          <a:prstGeom prst="rect">
            <a:avLst/>
          </a:prstGeom>
          <a:noFill/>
        </p:spPr>
        <p:txBody>
          <a:bodyPr wrap="square" rtlCol="0">
            <a:spAutoFit/>
          </a:bodyPr>
          <a:lstStyle/>
          <a:p>
            <a:r>
              <a:rPr lang="cs-CZ" sz="2400" b="1" dirty="0">
                <a:latin typeface="Arial" panose="020B0604020202020204" pitchFamily="34" charset="0"/>
                <a:cs typeface="Arial" panose="020B0604020202020204" pitchFamily="34" charset="0"/>
              </a:rPr>
              <a:t>Seznam členů pracovní skupiny:</a:t>
            </a:r>
          </a:p>
        </p:txBody>
      </p:sp>
    </p:spTree>
    <p:extLst>
      <p:ext uri="{BB962C8B-B14F-4D97-AF65-F5344CB8AC3E}">
        <p14:creationId xmlns:p14="http://schemas.microsoft.com/office/powerpoint/2010/main" val="1211372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38273" y="2504026"/>
            <a:ext cx="4715454" cy="1325563"/>
          </a:xfrm>
        </p:spPr>
        <p:txBody>
          <a:bodyPr/>
          <a:lstStyle/>
          <a:p>
            <a:r>
              <a:rPr lang="cs-CZ" dirty="0"/>
              <a:t> </a:t>
            </a:r>
          </a:p>
        </p:txBody>
      </p:sp>
      <p:sp>
        <p:nvSpPr>
          <p:cNvPr id="3" name="Zástupný symbol pro zápatí 2"/>
          <p:cNvSpPr>
            <a:spLocks noGrp="1"/>
          </p:cNvSpPr>
          <p:nvPr>
            <p:ph type="ftr" sz="quarter" idx="11"/>
          </p:nvPr>
        </p:nvSpPr>
        <p:spPr/>
        <p:txBody>
          <a:bodyPr/>
          <a:lstStyle/>
          <a:p>
            <a:r>
              <a:rPr lang="cs-CZ" smtClean="0">
                <a:solidFill>
                  <a:prstClr val="black">
                    <a:tint val="75000"/>
                  </a:prstClr>
                </a:solidFill>
              </a:rPr>
              <a:t>P20201123v25_PSAP_pro_RVVI</a:t>
            </a:r>
            <a:endParaRPr lang="cs-CZ">
              <a:solidFill>
                <a:prstClr val="black">
                  <a:tint val="75000"/>
                </a:prstClr>
              </a:solidFill>
            </a:endParaRPr>
          </a:p>
        </p:txBody>
      </p:sp>
      <p:sp>
        <p:nvSpPr>
          <p:cNvPr id="4" name="Zástupný symbol pro číslo snímku 3"/>
          <p:cNvSpPr>
            <a:spLocks noGrp="1"/>
          </p:cNvSpPr>
          <p:nvPr>
            <p:ph type="sldNum" sz="quarter" idx="12"/>
          </p:nvPr>
        </p:nvSpPr>
        <p:spPr/>
        <p:txBody>
          <a:bodyPr/>
          <a:lstStyle/>
          <a:p>
            <a:fld id="{3E177BF2-8BCF-4009-95C2-33EEA810264D}" type="slidenum">
              <a:rPr lang="cs-CZ" smtClean="0">
                <a:solidFill>
                  <a:prstClr val="black">
                    <a:tint val="75000"/>
                  </a:prstClr>
                </a:solidFill>
              </a:rPr>
              <a:pPr/>
              <a:t>5</a:t>
            </a:fld>
            <a:endParaRPr lang="cs-CZ">
              <a:solidFill>
                <a:prstClr val="black">
                  <a:tint val="75000"/>
                </a:prstClr>
              </a:solidFill>
            </a:endParaRPr>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6" y="138913"/>
            <a:ext cx="10097494" cy="703060"/>
          </a:xfrm>
          <a:prstGeom prst="rect">
            <a:avLst/>
          </a:prstGeom>
        </p:spPr>
      </p:pic>
      <p:graphicFrame>
        <p:nvGraphicFramePr>
          <p:cNvPr id="6" name="Tabulka 5"/>
          <p:cNvGraphicFramePr>
            <a:graphicFrameLocks noGrp="1"/>
          </p:cNvGraphicFramePr>
          <p:nvPr>
            <p:extLst>
              <p:ext uri="{D42A27DB-BD31-4B8C-83A1-F6EECF244321}">
                <p14:modId xmlns:p14="http://schemas.microsoft.com/office/powerpoint/2010/main" val="477473140"/>
              </p:ext>
            </p:extLst>
          </p:nvPr>
        </p:nvGraphicFramePr>
        <p:xfrm>
          <a:off x="1229146" y="1749256"/>
          <a:ext cx="9990155" cy="4789656"/>
        </p:xfrm>
        <a:graphic>
          <a:graphicData uri="http://schemas.openxmlformats.org/drawingml/2006/table">
            <a:tbl>
              <a:tblPr/>
              <a:tblGrid>
                <a:gridCol w="274557">
                  <a:extLst>
                    <a:ext uri="{9D8B030D-6E8A-4147-A177-3AD203B41FA5}">
                      <a16:colId xmlns="" xmlns:a16="http://schemas.microsoft.com/office/drawing/2014/main" val="3903568250"/>
                    </a:ext>
                  </a:extLst>
                </a:gridCol>
                <a:gridCol w="811193">
                  <a:extLst>
                    <a:ext uri="{9D8B030D-6E8A-4147-A177-3AD203B41FA5}">
                      <a16:colId xmlns="" xmlns:a16="http://schemas.microsoft.com/office/drawing/2014/main" val="1799705063"/>
                    </a:ext>
                  </a:extLst>
                </a:gridCol>
                <a:gridCol w="723834">
                  <a:extLst>
                    <a:ext uri="{9D8B030D-6E8A-4147-A177-3AD203B41FA5}">
                      <a16:colId xmlns="" xmlns:a16="http://schemas.microsoft.com/office/drawing/2014/main" val="2460023633"/>
                    </a:ext>
                  </a:extLst>
                </a:gridCol>
                <a:gridCol w="3169894">
                  <a:extLst>
                    <a:ext uri="{9D8B030D-6E8A-4147-A177-3AD203B41FA5}">
                      <a16:colId xmlns="" xmlns:a16="http://schemas.microsoft.com/office/drawing/2014/main" val="3638255292"/>
                    </a:ext>
                  </a:extLst>
                </a:gridCol>
                <a:gridCol w="365037">
                  <a:extLst>
                    <a:ext uri="{9D8B030D-6E8A-4147-A177-3AD203B41FA5}">
                      <a16:colId xmlns="" xmlns:a16="http://schemas.microsoft.com/office/drawing/2014/main" val="1974125212"/>
                    </a:ext>
                  </a:extLst>
                </a:gridCol>
                <a:gridCol w="748794">
                  <a:extLst>
                    <a:ext uri="{9D8B030D-6E8A-4147-A177-3AD203B41FA5}">
                      <a16:colId xmlns="" xmlns:a16="http://schemas.microsoft.com/office/drawing/2014/main" val="1855378284"/>
                    </a:ext>
                  </a:extLst>
                </a:gridCol>
                <a:gridCol w="589675">
                  <a:extLst>
                    <a:ext uri="{9D8B030D-6E8A-4147-A177-3AD203B41FA5}">
                      <a16:colId xmlns="" xmlns:a16="http://schemas.microsoft.com/office/drawing/2014/main" val="3465396813"/>
                    </a:ext>
                  </a:extLst>
                </a:gridCol>
                <a:gridCol w="773753">
                  <a:extLst>
                    <a:ext uri="{9D8B030D-6E8A-4147-A177-3AD203B41FA5}">
                      <a16:colId xmlns="" xmlns:a16="http://schemas.microsoft.com/office/drawing/2014/main" val="2240863006"/>
                    </a:ext>
                  </a:extLst>
                </a:gridCol>
                <a:gridCol w="636474">
                  <a:extLst>
                    <a:ext uri="{9D8B030D-6E8A-4147-A177-3AD203B41FA5}">
                      <a16:colId xmlns="" xmlns:a16="http://schemas.microsoft.com/office/drawing/2014/main" val="2727737586"/>
                    </a:ext>
                  </a:extLst>
                </a:gridCol>
                <a:gridCol w="661435">
                  <a:extLst>
                    <a:ext uri="{9D8B030D-6E8A-4147-A177-3AD203B41FA5}">
                      <a16:colId xmlns="" xmlns:a16="http://schemas.microsoft.com/office/drawing/2014/main" val="1970139613"/>
                    </a:ext>
                  </a:extLst>
                </a:gridCol>
                <a:gridCol w="636474">
                  <a:extLst>
                    <a:ext uri="{9D8B030D-6E8A-4147-A177-3AD203B41FA5}">
                      <a16:colId xmlns="" xmlns:a16="http://schemas.microsoft.com/office/drawing/2014/main" val="2890996964"/>
                    </a:ext>
                  </a:extLst>
                </a:gridCol>
                <a:gridCol w="599035">
                  <a:extLst>
                    <a:ext uri="{9D8B030D-6E8A-4147-A177-3AD203B41FA5}">
                      <a16:colId xmlns="" xmlns:a16="http://schemas.microsoft.com/office/drawing/2014/main" val="2299160371"/>
                    </a:ext>
                  </a:extLst>
                </a:gridCol>
              </a:tblGrid>
              <a:tr h="168584">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2342805003"/>
                  </a:ext>
                </a:extLst>
              </a:tr>
              <a:tr h="590044">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gridSpan="4">
                  <a:txBody>
                    <a:bodyPr/>
                    <a:lstStyle/>
                    <a:p>
                      <a:pPr algn="ctr" fontAlgn="ctr"/>
                      <a:r>
                        <a:rPr lang="cs-CZ" sz="1400" b="1" i="0" u="none" strike="noStrike" dirty="0">
                          <a:solidFill>
                            <a:srgbClr val="000000"/>
                          </a:solidFill>
                          <a:effectLst/>
                          <a:latin typeface="Arial" panose="020B0604020202020204" pitchFamily="34" charset="0"/>
                        </a:rPr>
                        <a:t>Potencionální příčiny nízkého hodnocení aplikovaného výzkumu</a:t>
                      </a:r>
                    </a:p>
                  </a:txBody>
                  <a:tcPr marL="9366" marR="9366" marT="936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algn="ctr" fontAlgn="ctr"/>
                      <a:r>
                        <a:rPr lang="cs-CZ" sz="1100" b="1" i="0" u="none" strike="noStrike">
                          <a:solidFill>
                            <a:srgbClr val="000000"/>
                          </a:solidFill>
                          <a:effectLst/>
                          <a:latin typeface="Arial" panose="020B0604020202020204" pitchFamily="34" charset="0"/>
                        </a:rPr>
                        <a:t>Podíl dané příčiny (%)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1200" b="1" i="0" u="none" strike="noStrike">
                          <a:solidFill>
                            <a:srgbClr val="000000"/>
                          </a:solidFill>
                          <a:effectLst/>
                          <a:latin typeface="Arial" panose="020B0604020202020204" pitchFamily="34" charset="0"/>
                        </a:rPr>
                        <a:t>Priorita 1-9</a:t>
                      </a:r>
                      <a:br>
                        <a:rPr lang="cs-CZ" sz="1200" b="1" i="0" u="none" strike="noStrike">
                          <a:solidFill>
                            <a:srgbClr val="000000"/>
                          </a:solidFill>
                          <a:effectLst/>
                          <a:latin typeface="Arial" panose="020B0604020202020204" pitchFamily="34" charset="0"/>
                        </a:rPr>
                      </a:br>
                      <a:r>
                        <a:rPr lang="cs-CZ" sz="1200" b="1" i="0" u="none" strike="noStrike">
                          <a:solidFill>
                            <a:srgbClr val="000000"/>
                          </a:solidFill>
                          <a:effectLst/>
                          <a:latin typeface="Arial" panose="020B0604020202020204" pitchFamily="34" charset="0"/>
                        </a:rPr>
                        <a:t>9 = max</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Odpovědný člen</a:t>
                      </a:r>
                    </a:p>
                  </a:txBody>
                  <a:tcPr marL="9366" marR="9366" marT="9366"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Člen</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635498759"/>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A0</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Předpoklady pro úspěšnou implementaci Metodiky M17+.</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endParaRPr lang="cs-CZ" sz="1200" b="0" i="0" u="none" strike="noStrike">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cs-CZ" sz="1000" b="0" i="0" u="none" strike="noStrike" dirty="0">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Valášek</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FF33"/>
                    </a:solid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2951053038"/>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A1</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Málo kritérií (položek) pro hodnocení aplikovaného výzkumu.</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2,6</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err="1">
                          <a:solidFill>
                            <a:srgbClr val="000000"/>
                          </a:solidFill>
                          <a:effectLst/>
                          <a:latin typeface="Arial" panose="020B0604020202020204" pitchFamily="34" charset="0"/>
                        </a:rPr>
                        <a:t>Munich</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Valášek</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3572039335"/>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dirty="0">
                          <a:solidFill>
                            <a:srgbClr val="000000"/>
                          </a:solidFill>
                          <a:effectLst/>
                          <a:latin typeface="Arial" panose="020B0604020202020204" pitchFamily="34" charset="0"/>
                        </a:rPr>
                        <a:t>A2</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dirty="0">
                          <a:solidFill>
                            <a:srgbClr val="000000"/>
                          </a:solidFill>
                          <a:effectLst/>
                          <a:latin typeface="Arial" panose="020B0604020202020204" pitchFamily="34" charset="0"/>
                        </a:rPr>
                        <a:t>Přísná kritéria pro uplatnění výsledků aplikovaného výzkumu.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3,4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r>
                        <a:rPr lang="cs-CZ" sz="1000" b="0" i="0" u="none" strike="noStrike" dirty="0" err="1">
                          <a:solidFill>
                            <a:srgbClr val="000000"/>
                          </a:solidFill>
                          <a:effectLst/>
                          <a:latin typeface="Arial" panose="020B0604020202020204" pitchFamily="34" charset="0"/>
                        </a:rPr>
                        <a:t>Psutka</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401961908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A3</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400" b="0" i="0" u="none" strike="noStrike" dirty="0">
                          <a:solidFill>
                            <a:srgbClr val="000000"/>
                          </a:solidFill>
                          <a:effectLst/>
                          <a:latin typeface="Arial" panose="020B0604020202020204" pitchFamily="34" charset="0"/>
                        </a:rPr>
                        <a:t>Nízká úroveň výsledků aplikací</a:t>
                      </a:r>
                      <a:r>
                        <a:rPr lang="cs-CZ" sz="1200" b="0" i="0" u="none" strike="noStrike" dirty="0">
                          <a:solidFill>
                            <a:srgbClr val="000000"/>
                          </a:solidFill>
                          <a:effectLst/>
                          <a:latin typeface="Arial" panose="020B0604020202020204" pitchFamily="34" charset="0"/>
                        </a:rPr>
                        <a:t>.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7,4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000" b="0" i="0" u="none" strike="noStrike" dirty="0" err="1">
                          <a:solidFill>
                            <a:srgbClr val="000000"/>
                          </a:solidFill>
                          <a:effectLst/>
                          <a:latin typeface="Arial" panose="020B0604020202020204" pitchFamily="34" charset="0"/>
                        </a:rPr>
                        <a:t>Buechler</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Kašpar</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1500718888"/>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A4</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Nekvalitně zpracovaná dokumentace pro uplatnění výsledku aplikovaného výzkumu.</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6,0</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cs-CZ" sz="1000" b="0" i="0" u="none" strike="noStrike" dirty="0">
                          <a:solidFill>
                            <a:srgbClr val="000000"/>
                          </a:solidFill>
                          <a:effectLst/>
                          <a:latin typeface="Arial" panose="020B0604020202020204" pitchFamily="34" charset="0"/>
                        </a:rPr>
                        <a:t>Müllerova</a:t>
                      </a:r>
                    </a:p>
                    <a:p>
                      <a:pPr marL="0" marR="0" lvl="0" indent="0" algn="ctr" defTabSz="914400" rtl="0" eaLnBrk="1" fontAlgn="b" latinLnBrk="0" hangingPunct="1">
                        <a:lnSpc>
                          <a:spcPct val="100000"/>
                        </a:lnSpc>
                        <a:spcBef>
                          <a:spcPts val="0"/>
                        </a:spcBef>
                        <a:spcAft>
                          <a:spcPts val="0"/>
                        </a:spcAft>
                        <a:buClrTx/>
                        <a:buSzTx/>
                        <a:buFontTx/>
                        <a:buNone/>
                        <a:tabLst/>
                        <a:defRPr/>
                      </a:pPr>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err="1">
                          <a:solidFill>
                            <a:srgbClr val="000000"/>
                          </a:solidFill>
                          <a:effectLst/>
                          <a:latin typeface="Arial" panose="020B0604020202020204" pitchFamily="34" charset="0"/>
                        </a:rPr>
                        <a:t>Volšičková</a:t>
                      </a:r>
                      <a:endParaRPr lang="cs-CZ" sz="1000" b="0" i="0" u="none" strike="noStrike" dirty="0">
                        <a:solidFill>
                          <a:srgbClr val="000000"/>
                        </a:solidFill>
                        <a:effectLst/>
                        <a:latin typeface="Arial" panose="020B0604020202020204" pitchFamily="34" charset="0"/>
                      </a:endParaRP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cs-CZ" sz="1000" b="0" i="0" u="none" strike="noStrike" dirty="0">
                          <a:solidFill>
                            <a:srgbClr val="000000"/>
                          </a:solidFill>
                          <a:effectLst/>
                          <a:latin typeface="Arial" panose="020B0604020202020204" pitchFamily="34" charset="0"/>
                        </a:rPr>
                        <a:t>Štěpánek</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88807135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A5</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400" b="0" i="0" u="none" strike="noStrike" dirty="0">
                          <a:solidFill>
                            <a:srgbClr val="000000"/>
                          </a:solidFill>
                          <a:effectLst/>
                          <a:latin typeface="Arial" panose="020B0604020202020204" pitchFamily="34" charset="0"/>
                        </a:rPr>
                        <a:t>Nepřesný hodnotící proces. </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3,1</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Vácha</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err="1">
                          <a:solidFill>
                            <a:srgbClr val="000000"/>
                          </a:solidFill>
                          <a:effectLst/>
                          <a:latin typeface="Arial" panose="020B0604020202020204" pitchFamily="34" charset="0"/>
                        </a:rPr>
                        <a:t>Psutka</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Kraus</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1017235120"/>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A6</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Nedostatečné uplatnění doporučení z M17+ pro výsledné hodnocení poskytovatelem.</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000" b="0" i="0" u="none" strike="noStrike" dirty="0">
                          <a:solidFill>
                            <a:srgbClr val="000000"/>
                          </a:solidFill>
                          <a:effectLst/>
                          <a:latin typeface="Arial" panose="020B0604020202020204" pitchFamily="34" charset="0"/>
                        </a:rPr>
                        <a:t>2,4</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Očko</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Doleček</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Konvalinka</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4377947"/>
                  </a:ext>
                </a:extLst>
              </a:tr>
              <a:tr h="438318">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r>
                        <a:rPr lang="cs-CZ" sz="1200" b="1" i="0" u="none" strike="noStrike">
                          <a:solidFill>
                            <a:srgbClr val="000000"/>
                          </a:solidFill>
                          <a:effectLst/>
                          <a:latin typeface="Arial" panose="020B0604020202020204" pitchFamily="34" charset="0"/>
                        </a:rPr>
                        <a:t>A7</a:t>
                      </a:r>
                    </a:p>
                  </a:txBody>
                  <a:tcPr marL="9366" marR="9366" marT="9366" marB="0" anchor="ctr">
                    <a:lnL w="254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3">
                  <a:txBody>
                    <a:bodyPr/>
                    <a:lstStyle/>
                    <a:p>
                      <a:pPr algn="ctr" fontAlgn="ctr"/>
                      <a:r>
                        <a:rPr lang="cs-CZ" sz="1200" b="0" i="0" u="none" strike="noStrike">
                          <a:solidFill>
                            <a:srgbClr val="000000"/>
                          </a:solidFill>
                          <a:effectLst/>
                          <a:latin typeface="Arial" panose="020B0604020202020204" pitchFamily="34" charset="0"/>
                        </a:rPr>
                        <a:t>Nízký potenciál aplikovatelnosti výsledku (nízká vazba aplikovaného výzkumu na potřeby uživatelů)</a:t>
                      </a:r>
                    </a:p>
                  </a:txBody>
                  <a:tcPr marL="9366" marR="9366" marT="93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cs-CZ" sz="1000" b="0" i="0" u="none" strike="noStrike">
                          <a:solidFill>
                            <a:srgbClr val="000000"/>
                          </a:solidFill>
                          <a:effectLst/>
                          <a:latin typeface="Arial" panose="020B0604020202020204" pitchFamily="34" charset="0"/>
                        </a:rPr>
                        <a:t> </a:t>
                      </a:r>
                    </a:p>
                  </a:txBody>
                  <a:tcPr marL="9366" marR="9366" marT="936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cs-CZ" sz="1000" b="0" i="0" u="none" strike="noStrike" dirty="0" err="1">
                          <a:solidFill>
                            <a:srgbClr val="000000"/>
                          </a:solidFill>
                          <a:effectLst/>
                          <a:latin typeface="Arial" panose="020B0604020202020204" pitchFamily="34" charset="0"/>
                        </a:rPr>
                        <a:t>Hain</a:t>
                      </a:r>
                      <a:endParaRPr lang="cs-CZ" sz="1000" b="0" i="0" u="none" strike="noStrike" dirty="0">
                        <a:solidFill>
                          <a:srgbClr val="000000"/>
                        </a:solidFill>
                        <a:effectLst/>
                        <a:latin typeface="Arial" panose="020B0604020202020204" pitchFamily="34" charset="0"/>
                      </a:endParaRP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66FF33"/>
                    </a:solidFill>
                  </a:tcPr>
                </a:tc>
                <a:tc>
                  <a:txBody>
                    <a:bodyPr/>
                    <a:lstStyle/>
                    <a:p>
                      <a:pPr algn="ctr" fontAlgn="b"/>
                      <a:r>
                        <a:rPr lang="cs-CZ" sz="1000" b="0" i="0" u="none" strike="noStrike" dirty="0">
                          <a:solidFill>
                            <a:srgbClr val="000000"/>
                          </a:solidFill>
                          <a:effectLst/>
                          <a:latin typeface="Arial" panose="020B0604020202020204" pitchFamily="34" charset="0"/>
                        </a:rPr>
                        <a:t>Kraus</a:t>
                      </a:r>
                    </a:p>
                    <a:p>
                      <a:pPr algn="ctr" fontAlgn="b"/>
                      <a:endParaRPr lang="cs-CZ" sz="1000" b="0" i="0" u="none" strike="noStrike" dirty="0">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cs-CZ"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(Rýdl)</a:t>
                      </a:r>
                    </a:p>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a:noFill/>
                    </a:lnT>
                    <a:lnB>
                      <a:noFill/>
                    </a:lnB>
                  </a:tcPr>
                </a:tc>
                <a:extLst>
                  <a:ext uri="{0D108BD9-81ED-4DB2-BD59-A6C34878D82A}">
                    <a16:rowId xmlns="" xmlns:a16="http://schemas.microsoft.com/office/drawing/2014/main" val="738100412"/>
                  </a:ext>
                </a:extLst>
              </a:tr>
              <a:tr h="262242">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w="25400" cap="flat" cmpd="dbl" algn="ctr">
                      <a:solidFill>
                        <a:srgbClr val="000000"/>
                      </a:solidFill>
                      <a:prstDash val="solid"/>
                      <a:round/>
                      <a:headEnd type="none" w="med" len="med"/>
                      <a:tailEnd type="none" w="med" len="med"/>
                    </a:lnR>
                    <a:lnT>
                      <a:noFill/>
                    </a:lnT>
                    <a:lnB>
                      <a:noFill/>
                    </a:lnB>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w="25400" cap="flat" cmpd="dbl"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3">
                  <a:txBody>
                    <a:bodyPr/>
                    <a:lstStyle/>
                    <a:p>
                      <a:pPr algn="ctr" fontAlgn="b"/>
                      <a:r>
                        <a:rPr lang="cs-CZ" sz="1200" b="0" i="0" u="none" strike="noStrike">
                          <a:solidFill>
                            <a:srgbClr val="000000"/>
                          </a:solidFill>
                          <a:effectLst/>
                          <a:latin typeface="Arial" panose="020B0604020202020204" pitchFamily="34" charset="0"/>
                        </a:rPr>
                        <a:t> </a:t>
                      </a:r>
                    </a:p>
                  </a:txBody>
                  <a:tcPr marL="9366" marR="9366" marT="936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endParaRPr lang="cs-CZ" sz="1200" b="0" i="0" u="none" strike="noStrike" dirty="0">
                        <a:solidFill>
                          <a:srgbClr val="000000"/>
                        </a:solidFill>
                        <a:effectLst/>
                        <a:latin typeface="Arial" panose="020B0604020202020204" pitchFamily="34" charset="0"/>
                      </a:endParaRPr>
                    </a:p>
                  </a:txBody>
                  <a:tcPr marL="9366" marR="9366" marT="9366"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w="25400" cap="flat" cmpd="dbl"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641936277"/>
                  </a:ext>
                </a:extLst>
              </a:tr>
              <a:tr h="262242">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ctr" fontAlgn="ctr"/>
                      <a:r>
                        <a:rPr lang="cs-CZ" sz="1200" b="0" i="0" u="none" strike="noStrike">
                          <a:solidFill>
                            <a:srgbClr val="000000"/>
                          </a:solidFill>
                          <a:effectLst/>
                          <a:latin typeface="Arial" panose="020B0604020202020204" pitchFamily="34" charset="0"/>
                        </a:rPr>
                        <a:t> </a:t>
                      </a:r>
                    </a:p>
                  </a:txBody>
                  <a:tcPr marL="9366" marR="9366" marT="9366" marB="0" anchor="ctr">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1"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1" i="0" u="none" strike="noStrike" dirty="0">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effectLst/>
                          <a:latin typeface="Arial" panose="020B0604020202020204" pitchFamily="34" charset="0"/>
                        </a:rPr>
                        <a:t> </a:t>
                      </a:r>
                    </a:p>
                  </a:txBody>
                  <a:tcPr marL="9366" marR="9366" marT="9366"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a:solidFill>
                          <a:srgbClr val="000000"/>
                        </a:solidFill>
                        <a:effectLst/>
                        <a:latin typeface="Arial" panose="020B0604020202020204" pitchFamily="34" charset="0"/>
                      </a:endParaRPr>
                    </a:p>
                  </a:txBody>
                  <a:tcPr marL="9366" marR="9366" marT="9366" marB="0" anchor="b">
                    <a:lnL>
                      <a:noFill/>
                    </a:lnL>
                    <a:lnR>
                      <a:noFill/>
                    </a:lnR>
                    <a:lnT>
                      <a:noFill/>
                    </a:lnT>
                    <a:lnB>
                      <a:noFill/>
                    </a:lnB>
                  </a:tcPr>
                </a:tc>
                <a:tc>
                  <a:txBody>
                    <a:bodyPr/>
                    <a:lstStyle/>
                    <a:p>
                      <a:pPr algn="l" fontAlgn="b"/>
                      <a:endParaRPr lang="cs-CZ" sz="1000" b="0" i="0" u="none" strike="noStrike" dirty="0">
                        <a:solidFill>
                          <a:srgbClr val="000000"/>
                        </a:solidFill>
                        <a:effectLst/>
                        <a:latin typeface="Arial" panose="020B0604020202020204" pitchFamily="34" charset="0"/>
                      </a:endParaRPr>
                    </a:p>
                  </a:txBody>
                  <a:tcPr marL="9366" marR="9366" marT="9366" marB="0" anchor="b">
                    <a:lnL>
                      <a:noFill/>
                    </a:lnL>
                    <a:lnR>
                      <a:noFill/>
                    </a:lnR>
                    <a:lnT>
                      <a:noFill/>
                    </a:lnT>
                    <a:lnB>
                      <a:noFill/>
                    </a:lnB>
                  </a:tcPr>
                </a:tc>
                <a:extLst>
                  <a:ext uri="{0D108BD9-81ED-4DB2-BD59-A6C34878D82A}">
                    <a16:rowId xmlns="" xmlns:a16="http://schemas.microsoft.com/office/drawing/2014/main" val="1564939876"/>
                  </a:ext>
                </a:extLst>
              </a:tr>
            </a:tbl>
          </a:graphicData>
        </a:graphic>
      </p:graphicFrame>
      <p:sp>
        <p:nvSpPr>
          <p:cNvPr id="7" name="TextovéPole 6"/>
          <p:cNvSpPr txBox="1"/>
          <p:nvPr/>
        </p:nvSpPr>
        <p:spPr>
          <a:xfrm>
            <a:off x="1376127" y="858858"/>
            <a:ext cx="9107786" cy="830997"/>
          </a:xfrm>
          <a:prstGeom prst="rect">
            <a:avLst/>
          </a:prstGeom>
          <a:noFill/>
        </p:spPr>
        <p:txBody>
          <a:bodyPr wrap="square" rtlCol="0">
            <a:spAutoFit/>
          </a:bodyPr>
          <a:lstStyle/>
          <a:p>
            <a:pPr algn="ctr"/>
            <a:r>
              <a:rPr lang="cs-CZ" sz="2400" b="1" dirty="0">
                <a:solidFill>
                  <a:prstClr val="black"/>
                </a:solidFill>
              </a:rPr>
              <a:t>Přiřazení odpovědnosti jednotlivým členům pracovní skupiny </a:t>
            </a:r>
          </a:p>
          <a:p>
            <a:pPr algn="ctr"/>
            <a:r>
              <a:rPr lang="cs-CZ" sz="2400" b="1" dirty="0">
                <a:solidFill>
                  <a:prstClr val="black"/>
                </a:solidFill>
              </a:rPr>
              <a:t>(stav od 27.10.2020, dosud platný).</a:t>
            </a:r>
          </a:p>
        </p:txBody>
      </p:sp>
    </p:spTree>
    <p:extLst>
      <p:ext uri="{BB962C8B-B14F-4D97-AF65-F5344CB8AC3E}">
        <p14:creationId xmlns:p14="http://schemas.microsoft.com/office/powerpoint/2010/main" val="2503522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4" name="Zástupný symbol pro zápatí 3"/>
          <p:cNvSpPr>
            <a:spLocks noGrp="1"/>
          </p:cNvSpPr>
          <p:nvPr>
            <p:ph type="ftr" sz="quarter" idx="11"/>
          </p:nvPr>
        </p:nvSpPr>
        <p:spPr/>
        <p:txBody>
          <a:bodyPr/>
          <a:lstStyle/>
          <a:p>
            <a:r>
              <a:rPr lang="cs-CZ" smtClean="0"/>
              <a:t>P20201123v25_PSAP_pro_RVVI</a:t>
            </a:r>
            <a:endParaRPr lang="cs-CZ" dirty="0"/>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6</a:t>
            </a:fld>
            <a:endParaRPr lang="cs-CZ"/>
          </a:p>
        </p:txBody>
      </p:sp>
      <p:sp>
        <p:nvSpPr>
          <p:cNvPr id="3" name="Zástupný symbol pro obsah 2"/>
          <p:cNvSpPr>
            <a:spLocks noGrp="1"/>
          </p:cNvSpPr>
          <p:nvPr>
            <p:ph idx="1"/>
          </p:nvPr>
        </p:nvSpPr>
        <p:spPr>
          <a:xfrm>
            <a:off x="725864" y="1689910"/>
            <a:ext cx="10627936" cy="4351338"/>
          </a:xfrm>
        </p:spPr>
        <p:txBody>
          <a:bodyPr/>
          <a:lstStyle/>
          <a:p>
            <a:pPr marL="0" indent="0">
              <a:buNone/>
            </a:pPr>
            <a:r>
              <a:rPr lang="cs-CZ" sz="2000" b="1" dirty="0">
                <a:latin typeface="Arial" panose="020B0604020202020204" pitchFamily="34" charset="0"/>
                <a:cs typeface="Arial" panose="020B0604020202020204" pitchFamily="34" charset="0"/>
              </a:rPr>
              <a:t>Proces nahlášení výsledku.</a:t>
            </a:r>
          </a:p>
          <a:p>
            <a:pPr marL="0" indent="0">
              <a:buNone/>
            </a:pPr>
            <a:r>
              <a:rPr lang="cs-CZ" sz="2000" b="1" dirty="0">
                <a:latin typeface="Arial" panose="020B0604020202020204" pitchFamily="34" charset="0"/>
                <a:cs typeface="Arial" panose="020B0604020202020204" pitchFamily="34" charset="0"/>
              </a:rPr>
              <a:t>	</a:t>
            </a:r>
            <a:r>
              <a:rPr lang="cs-CZ" sz="2000" dirty="0">
                <a:latin typeface="Arial" panose="020B0604020202020204" pitchFamily="34" charset="0"/>
                <a:cs typeface="Arial" panose="020B0604020202020204" pitchFamily="34" charset="0"/>
              </a:rPr>
              <a:t> Etapa I – od vzniku po zadání do systému.</a:t>
            </a:r>
          </a:p>
          <a:p>
            <a:pPr marL="0" indent="0">
              <a:buNone/>
            </a:pPr>
            <a:r>
              <a:rPr lang="cs-CZ" sz="2000" b="1" dirty="0">
                <a:latin typeface="Arial" panose="020B0604020202020204" pitchFamily="34" charset="0"/>
                <a:cs typeface="Arial" panose="020B0604020202020204" pitchFamily="34" charset="0"/>
              </a:rPr>
              <a:t>Proces hodnocení. </a:t>
            </a:r>
          </a:p>
          <a:p>
            <a:pPr marL="0" indent="0">
              <a:buNone/>
            </a:pPr>
            <a:r>
              <a:rPr lang="cs-CZ" sz="2000" b="1" dirty="0">
                <a:latin typeface="Arial" panose="020B0604020202020204" pitchFamily="34" charset="0"/>
                <a:cs typeface="Arial" panose="020B0604020202020204" pitchFamily="34" charset="0"/>
              </a:rPr>
              <a:t>	</a:t>
            </a:r>
            <a:r>
              <a:rPr lang="cs-CZ" sz="2000" dirty="0">
                <a:latin typeface="Arial" panose="020B0604020202020204" pitchFamily="34" charset="0"/>
                <a:cs typeface="Arial" panose="020B0604020202020204" pitchFamily="34" charset="0"/>
              </a:rPr>
              <a:t> Etapa II – převzetí ze systému po definitivní hodnocení.</a:t>
            </a:r>
          </a:p>
          <a:p>
            <a:pPr marL="0" indent="0">
              <a:buNone/>
            </a:pPr>
            <a:r>
              <a:rPr lang="cs-CZ" sz="2000" b="1" dirty="0">
                <a:latin typeface="Arial" panose="020B0604020202020204" pitchFamily="34" charset="0"/>
                <a:cs typeface="Arial" panose="020B0604020202020204" pitchFamily="34" charset="0"/>
              </a:rPr>
              <a:t>Proces analýzy a hodnocení.</a:t>
            </a:r>
          </a:p>
          <a:p>
            <a:pPr marL="0" indent="0">
              <a:buNone/>
            </a:pPr>
            <a:r>
              <a:rPr lang="cs-CZ" sz="2000" b="1" dirty="0">
                <a:latin typeface="Arial" panose="020B0604020202020204" pitchFamily="34" charset="0"/>
                <a:cs typeface="Arial" panose="020B0604020202020204" pitchFamily="34" charset="0"/>
              </a:rPr>
              <a:t>	 </a:t>
            </a:r>
            <a:r>
              <a:rPr lang="cs-CZ" sz="2000" dirty="0">
                <a:latin typeface="Arial" panose="020B0604020202020204" pitchFamily="34" charset="0"/>
                <a:cs typeface="Arial" panose="020B0604020202020204" pitchFamily="34" charset="0"/>
              </a:rPr>
              <a:t>Etapa III - převzetí hodnocení a analýza .</a:t>
            </a:r>
          </a:p>
          <a:p>
            <a:pPr marL="0" indent="0">
              <a:buNone/>
            </a:pPr>
            <a:r>
              <a:rPr lang="cs-CZ" sz="2000" b="1" dirty="0">
                <a:latin typeface="Arial" panose="020B0604020202020204" pitchFamily="34" charset="0"/>
                <a:cs typeface="Arial" panose="020B0604020202020204" pitchFamily="34" charset="0"/>
              </a:rPr>
              <a:t>Proces realizace hodnocení. </a:t>
            </a:r>
          </a:p>
          <a:p>
            <a:pPr marL="0" indent="0">
              <a:buNone/>
            </a:pPr>
            <a:r>
              <a:rPr lang="cs-CZ" sz="2000" b="1" dirty="0">
                <a:latin typeface="Arial" panose="020B0604020202020204" pitchFamily="34" charset="0"/>
                <a:cs typeface="Arial" panose="020B0604020202020204" pitchFamily="34" charset="0"/>
              </a:rPr>
              <a:t>	</a:t>
            </a:r>
            <a:r>
              <a:rPr lang="cs-CZ" sz="2000" dirty="0">
                <a:latin typeface="Arial" panose="020B0604020202020204" pitchFamily="34" charset="0"/>
                <a:cs typeface="Arial" panose="020B0604020202020204" pitchFamily="34" charset="0"/>
              </a:rPr>
              <a:t> Etapa IV – od KHV → poskytovatelům → příjemcům.</a:t>
            </a:r>
          </a:p>
          <a:p>
            <a:pPr marL="0" indent="0">
              <a:buNone/>
            </a:pPr>
            <a:r>
              <a:rPr lang="cs-CZ" sz="2000" b="1" dirty="0">
                <a:latin typeface="Arial" panose="020B0604020202020204" pitchFamily="34" charset="0"/>
                <a:cs typeface="Arial" panose="020B0604020202020204" pitchFamily="34" charset="0"/>
              </a:rPr>
              <a:t>Proces realizace výsledků v praxi.</a:t>
            </a:r>
          </a:p>
          <a:p>
            <a:pPr marL="0" indent="0">
              <a:buNone/>
            </a:pPr>
            <a:r>
              <a:rPr lang="cs-CZ" sz="2000" b="1" dirty="0">
                <a:latin typeface="Arial" panose="020B0604020202020204" pitchFamily="34" charset="0"/>
                <a:cs typeface="Arial" panose="020B0604020202020204" pitchFamily="34" charset="0"/>
              </a:rPr>
              <a:t>	</a:t>
            </a:r>
            <a:r>
              <a:rPr lang="cs-CZ" sz="2000" dirty="0">
                <a:latin typeface="Arial" panose="020B0604020202020204" pitchFamily="34" charset="0"/>
                <a:cs typeface="Arial" panose="020B0604020202020204" pitchFamily="34" charset="0"/>
              </a:rPr>
              <a:t> Etapa V – Realizace výsledků aplikovaného výzkumu v praxi.</a:t>
            </a:r>
          </a:p>
          <a:p>
            <a:pPr marL="0" indent="0">
              <a:buNone/>
            </a:pPr>
            <a:endParaRPr lang="cs-CZ" dirty="0"/>
          </a:p>
        </p:txBody>
      </p:sp>
      <p:sp>
        <p:nvSpPr>
          <p:cNvPr id="6" name="TextovéPole 5"/>
          <p:cNvSpPr txBox="1"/>
          <p:nvPr/>
        </p:nvSpPr>
        <p:spPr>
          <a:xfrm>
            <a:off x="725864" y="665950"/>
            <a:ext cx="6306532" cy="523220"/>
          </a:xfrm>
          <a:prstGeom prst="rect">
            <a:avLst/>
          </a:prstGeom>
          <a:noFill/>
        </p:spPr>
        <p:txBody>
          <a:bodyPr wrap="square" rtlCol="0">
            <a:spAutoFit/>
          </a:bodyPr>
          <a:lstStyle/>
          <a:p>
            <a:r>
              <a:rPr lang="cs-CZ" sz="2800" b="1" dirty="0">
                <a:latin typeface="Arial" panose="020B0604020202020204" pitchFamily="34" charset="0"/>
                <a:cs typeface="Arial" panose="020B0604020202020204" pitchFamily="34" charset="0"/>
              </a:rPr>
              <a:t>Seznam procesů a etap :</a:t>
            </a:r>
          </a:p>
        </p:txBody>
      </p:sp>
    </p:spTree>
    <p:extLst>
      <p:ext uri="{BB962C8B-B14F-4D97-AF65-F5344CB8AC3E}">
        <p14:creationId xmlns:p14="http://schemas.microsoft.com/office/powerpoint/2010/main" val="2893582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Obrázek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title"/>
          </p:nvPr>
        </p:nvSpPr>
        <p:spPr>
          <a:xfrm>
            <a:off x="838200" y="365125"/>
            <a:ext cx="4292819" cy="1325563"/>
          </a:xfrm>
        </p:spPr>
        <p:txBody>
          <a:bodyPr/>
          <a:lstStyle/>
          <a:p>
            <a:r>
              <a:rPr lang="cs-CZ" dirty="0"/>
              <a:t> </a:t>
            </a:r>
          </a:p>
        </p:txBody>
      </p:sp>
      <p:sp>
        <p:nvSpPr>
          <p:cNvPr id="3" name="Zástupný symbol pro obsah 2"/>
          <p:cNvSpPr>
            <a:spLocks noGrp="1"/>
          </p:cNvSpPr>
          <p:nvPr>
            <p:ph idx="1"/>
          </p:nvPr>
        </p:nvSpPr>
        <p:spPr>
          <a:xfrm>
            <a:off x="838200" y="5797485"/>
            <a:ext cx="10515600" cy="379478"/>
          </a:xfrm>
        </p:spPr>
        <p:txBody>
          <a:bodyPr>
            <a:normAutofit fontScale="85000" lnSpcReduction="20000"/>
          </a:bodyPr>
          <a:lstStyle/>
          <a:p>
            <a:pPr marL="0" indent="0">
              <a:buNone/>
            </a:pPr>
            <a:r>
              <a:rPr lang="cs-CZ" dirty="0"/>
              <a:t> </a:t>
            </a:r>
            <a:r>
              <a:rPr lang="cs-CZ" sz="1600" dirty="0"/>
              <a:t>Pozn.: </a:t>
            </a:r>
            <a:r>
              <a:rPr lang="cs-CZ" sz="1600" b="1" dirty="0">
                <a:solidFill>
                  <a:srgbClr val="00B050"/>
                </a:solidFill>
              </a:rPr>
              <a:t>zelený text u úkolu znamená splněno (částečně splněno).</a:t>
            </a:r>
          </a:p>
        </p:txBody>
      </p:sp>
      <p:sp>
        <p:nvSpPr>
          <p:cNvPr id="4" name="Zástupný symbol pro zápatí 3"/>
          <p:cNvSpPr>
            <a:spLocks noGrp="1"/>
          </p:cNvSpPr>
          <p:nvPr>
            <p:ph type="ftr" sz="quarter" idx="11"/>
          </p:nvPr>
        </p:nvSpPr>
        <p:spPr/>
        <p:txBody>
          <a:bodyPr/>
          <a:lstStyle/>
          <a:p>
            <a:r>
              <a:rPr lang="cs-CZ" smtClean="0"/>
              <a:t>P20201123v25_PSAP_pro_RVVI</a:t>
            </a:r>
            <a:endParaRPr lang="cs-CZ" dirty="0"/>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7</a:t>
            </a:fld>
            <a:endParaRPr lang="cs-CZ"/>
          </a:p>
        </p:txBody>
      </p:sp>
      <p:sp>
        <p:nvSpPr>
          <p:cNvPr id="6" name="TextovéPole 5"/>
          <p:cNvSpPr txBox="1"/>
          <p:nvPr/>
        </p:nvSpPr>
        <p:spPr>
          <a:xfrm>
            <a:off x="725864" y="438319"/>
            <a:ext cx="6306532" cy="400110"/>
          </a:xfrm>
          <a:prstGeom prst="rect">
            <a:avLst/>
          </a:prstGeom>
          <a:noFill/>
        </p:spPr>
        <p:txBody>
          <a:bodyPr wrap="square" rtlCol="0">
            <a:spAutoFit/>
          </a:bodyPr>
          <a:lstStyle/>
          <a:p>
            <a:r>
              <a:rPr lang="cs-CZ" sz="2000" b="1" dirty="0"/>
              <a:t>Proces nahlášení výsledku :</a:t>
            </a:r>
          </a:p>
        </p:txBody>
      </p:sp>
      <p:sp>
        <p:nvSpPr>
          <p:cNvPr id="7" name="Obdélník 6"/>
          <p:cNvSpPr/>
          <p:nvPr/>
        </p:nvSpPr>
        <p:spPr>
          <a:xfrm>
            <a:off x="2856322"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extovéPole 7"/>
          <p:cNvSpPr txBox="1"/>
          <p:nvPr/>
        </p:nvSpPr>
        <p:spPr>
          <a:xfrm>
            <a:off x="1207686" y="2284524"/>
            <a:ext cx="1131217" cy="523220"/>
          </a:xfrm>
          <a:prstGeom prst="rect">
            <a:avLst/>
          </a:prstGeom>
          <a:noFill/>
        </p:spPr>
        <p:txBody>
          <a:bodyPr wrap="square" rtlCol="0">
            <a:spAutoFit/>
          </a:bodyPr>
          <a:lstStyle/>
          <a:p>
            <a:r>
              <a:rPr lang="cs-CZ" sz="1400" dirty="0"/>
              <a:t>Vytvoření výsledku</a:t>
            </a:r>
          </a:p>
        </p:txBody>
      </p:sp>
      <p:sp>
        <p:nvSpPr>
          <p:cNvPr id="9" name="Obdélník 8"/>
          <p:cNvSpPr/>
          <p:nvPr/>
        </p:nvSpPr>
        <p:spPr>
          <a:xfrm>
            <a:off x="1066751" y="3238109"/>
            <a:ext cx="1339392" cy="2265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Obdélník 9"/>
          <p:cNvSpPr/>
          <p:nvPr/>
        </p:nvSpPr>
        <p:spPr>
          <a:xfrm>
            <a:off x="4645844"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Obdélník 10"/>
          <p:cNvSpPr/>
          <p:nvPr/>
        </p:nvSpPr>
        <p:spPr>
          <a:xfrm>
            <a:off x="6435366"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extovéPole 11"/>
          <p:cNvSpPr txBox="1"/>
          <p:nvPr/>
        </p:nvSpPr>
        <p:spPr>
          <a:xfrm>
            <a:off x="2960016" y="2275770"/>
            <a:ext cx="1078584" cy="523220"/>
          </a:xfrm>
          <a:prstGeom prst="rect">
            <a:avLst/>
          </a:prstGeom>
          <a:noFill/>
        </p:spPr>
        <p:txBody>
          <a:bodyPr wrap="square" rtlCol="0">
            <a:spAutoFit/>
          </a:bodyPr>
          <a:lstStyle/>
          <a:p>
            <a:r>
              <a:rPr lang="cs-CZ" sz="1400" dirty="0"/>
              <a:t>Výběr pro přihlášení</a:t>
            </a:r>
          </a:p>
        </p:txBody>
      </p:sp>
      <p:sp>
        <p:nvSpPr>
          <p:cNvPr id="13" name="TextovéPole 12"/>
          <p:cNvSpPr txBox="1"/>
          <p:nvPr/>
        </p:nvSpPr>
        <p:spPr>
          <a:xfrm>
            <a:off x="4760536" y="2275770"/>
            <a:ext cx="1112363" cy="523220"/>
          </a:xfrm>
          <a:prstGeom prst="rect">
            <a:avLst/>
          </a:prstGeom>
          <a:noFill/>
        </p:spPr>
        <p:txBody>
          <a:bodyPr wrap="square" rtlCol="0">
            <a:spAutoFit/>
          </a:bodyPr>
          <a:lstStyle/>
          <a:p>
            <a:r>
              <a:rPr lang="cs-CZ" sz="1400" dirty="0"/>
              <a:t>Určení typu výsledku</a:t>
            </a:r>
          </a:p>
        </p:txBody>
      </p:sp>
      <p:sp>
        <p:nvSpPr>
          <p:cNvPr id="14" name="Obdélník 13"/>
          <p:cNvSpPr/>
          <p:nvPr/>
        </p:nvSpPr>
        <p:spPr>
          <a:xfrm>
            <a:off x="9965704" y="2137547"/>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Obdélník 14"/>
          <p:cNvSpPr/>
          <p:nvPr/>
        </p:nvSpPr>
        <p:spPr>
          <a:xfrm>
            <a:off x="8200535"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6" name="TextovéPole 15"/>
          <p:cNvSpPr txBox="1"/>
          <p:nvPr/>
        </p:nvSpPr>
        <p:spPr>
          <a:xfrm>
            <a:off x="6435366" y="2275770"/>
            <a:ext cx="1339392" cy="523220"/>
          </a:xfrm>
          <a:prstGeom prst="rect">
            <a:avLst/>
          </a:prstGeom>
          <a:noFill/>
        </p:spPr>
        <p:txBody>
          <a:bodyPr wrap="square" rtlCol="0">
            <a:spAutoFit/>
          </a:bodyPr>
          <a:lstStyle/>
          <a:p>
            <a:r>
              <a:rPr lang="cs-CZ" sz="1400" dirty="0"/>
              <a:t>Vytvoření popisu výsledku</a:t>
            </a:r>
          </a:p>
        </p:txBody>
      </p:sp>
      <p:sp>
        <p:nvSpPr>
          <p:cNvPr id="17" name="TextovéPole 16"/>
          <p:cNvSpPr txBox="1"/>
          <p:nvPr/>
        </p:nvSpPr>
        <p:spPr>
          <a:xfrm>
            <a:off x="8323868" y="2194642"/>
            <a:ext cx="1216059" cy="738664"/>
          </a:xfrm>
          <a:prstGeom prst="rect">
            <a:avLst/>
          </a:prstGeom>
          <a:noFill/>
        </p:spPr>
        <p:txBody>
          <a:bodyPr wrap="square" rtlCol="0">
            <a:spAutoFit/>
          </a:bodyPr>
          <a:lstStyle/>
          <a:p>
            <a:r>
              <a:rPr lang="cs-CZ" sz="1400" dirty="0"/>
              <a:t>Posouzení a uvolnění z organizace</a:t>
            </a:r>
          </a:p>
        </p:txBody>
      </p:sp>
      <p:sp>
        <p:nvSpPr>
          <p:cNvPr id="18" name="TextovéPole 17"/>
          <p:cNvSpPr txBox="1"/>
          <p:nvPr/>
        </p:nvSpPr>
        <p:spPr>
          <a:xfrm>
            <a:off x="10046669" y="2294722"/>
            <a:ext cx="1132002" cy="523220"/>
          </a:xfrm>
          <a:prstGeom prst="rect">
            <a:avLst/>
          </a:prstGeom>
          <a:noFill/>
        </p:spPr>
        <p:txBody>
          <a:bodyPr wrap="square" rtlCol="0">
            <a:spAutoFit/>
          </a:bodyPr>
          <a:lstStyle/>
          <a:p>
            <a:r>
              <a:rPr lang="cs-CZ" sz="1400" dirty="0"/>
              <a:t>Zadání do systému</a:t>
            </a:r>
          </a:p>
        </p:txBody>
      </p:sp>
      <p:sp>
        <p:nvSpPr>
          <p:cNvPr id="19" name="TextovéPole 18"/>
          <p:cNvSpPr txBox="1"/>
          <p:nvPr/>
        </p:nvSpPr>
        <p:spPr>
          <a:xfrm>
            <a:off x="754144" y="1027906"/>
            <a:ext cx="6350918" cy="738664"/>
          </a:xfrm>
          <a:prstGeom prst="rect">
            <a:avLst/>
          </a:prstGeom>
          <a:noFill/>
        </p:spPr>
        <p:txBody>
          <a:bodyPr wrap="square" rtlCol="0">
            <a:spAutoFit/>
          </a:bodyPr>
          <a:lstStyle/>
          <a:p>
            <a:r>
              <a:rPr lang="cs-CZ" b="1" dirty="0"/>
              <a:t>Etapa I – od vzniku po zadání do systému</a:t>
            </a:r>
          </a:p>
          <a:p>
            <a:endParaRPr lang="cs-CZ" sz="1000" b="1" dirty="0"/>
          </a:p>
          <a:p>
            <a:pPr lvl="0"/>
            <a:r>
              <a:rPr lang="cs-CZ" sz="1400" b="1" dirty="0">
                <a:latin typeface="Arial" panose="020B0604020202020204" pitchFamily="34" charset="0"/>
                <a:cs typeface="Arial" panose="020B0604020202020204" pitchFamily="34" charset="0"/>
              </a:rPr>
              <a:t>Odpovědnost: </a:t>
            </a:r>
            <a:r>
              <a:rPr lang="cs-CZ" sz="1400" dirty="0">
                <a:solidFill>
                  <a:prstClr val="black"/>
                </a:solidFill>
                <a:latin typeface="Arial" panose="020B0604020202020204" pitchFamily="34" charset="0"/>
                <a:cs typeface="Arial" panose="020B0604020202020204" pitchFamily="34" charset="0"/>
              </a:rPr>
              <a:t>I. Müllerová, DrSc.</a:t>
            </a:r>
          </a:p>
        </p:txBody>
      </p:sp>
      <p:sp>
        <p:nvSpPr>
          <p:cNvPr id="21" name="Šipka doprava 20"/>
          <p:cNvSpPr/>
          <p:nvPr/>
        </p:nvSpPr>
        <p:spPr>
          <a:xfrm>
            <a:off x="4190508" y="2401350"/>
            <a:ext cx="462896"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Šipka doprava 21"/>
          <p:cNvSpPr/>
          <p:nvPr/>
        </p:nvSpPr>
        <p:spPr>
          <a:xfrm>
            <a:off x="6009589" y="2401350"/>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3" name="Šipka doprava 22"/>
          <p:cNvSpPr/>
          <p:nvPr/>
        </p:nvSpPr>
        <p:spPr>
          <a:xfrm>
            <a:off x="7795767" y="2405757"/>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4" name="Šipka doprava 23"/>
          <p:cNvSpPr/>
          <p:nvPr/>
        </p:nvSpPr>
        <p:spPr>
          <a:xfrm>
            <a:off x="9546115" y="2378490"/>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5" name="Šipka doprava 24"/>
          <p:cNvSpPr/>
          <p:nvPr/>
        </p:nvSpPr>
        <p:spPr>
          <a:xfrm>
            <a:off x="2409237" y="2386132"/>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6" name="Obdélník 25"/>
          <p:cNvSpPr/>
          <p:nvPr/>
        </p:nvSpPr>
        <p:spPr>
          <a:xfrm>
            <a:off x="1066751" y="2137547"/>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7" name="Obdélník 26"/>
          <p:cNvSpPr/>
          <p:nvPr/>
        </p:nvSpPr>
        <p:spPr>
          <a:xfrm>
            <a:off x="6362700" y="3217950"/>
            <a:ext cx="1339392" cy="2249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8" name="TextovéPole 27"/>
          <p:cNvSpPr txBox="1"/>
          <p:nvPr/>
        </p:nvSpPr>
        <p:spPr>
          <a:xfrm>
            <a:off x="1066751" y="3238109"/>
            <a:ext cx="1339391" cy="1815882"/>
          </a:xfrm>
          <a:prstGeom prst="rect">
            <a:avLst/>
          </a:prstGeom>
          <a:noFill/>
        </p:spPr>
        <p:txBody>
          <a:bodyPr wrap="square" rtlCol="0">
            <a:spAutoFit/>
          </a:bodyPr>
          <a:lstStyle/>
          <a:p>
            <a:r>
              <a:rPr lang="cs-CZ" sz="1400" dirty="0"/>
              <a:t>Co je výsledkem ? </a:t>
            </a:r>
          </a:p>
          <a:p>
            <a:r>
              <a:rPr lang="cs-CZ" sz="1400" dirty="0"/>
              <a:t>1. Výsledek </a:t>
            </a:r>
            <a:r>
              <a:rPr lang="cs-CZ" sz="1400" dirty="0" err="1"/>
              <a:t>VaV</a:t>
            </a:r>
            <a:r>
              <a:rPr lang="cs-CZ" sz="1400" dirty="0"/>
              <a:t> zadaný do RIV</a:t>
            </a:r>
          </a:p>
          <a:p>
            <a:r>
              <a:rPr lang="cs-CZ" sz="1400" dirty="0"/>
              <a:t>2. Dodržení legislativy ČR při hodnocení výsledků </a:t>
            </a:r>
            <a:r>
              <a:rPr lang="cs-CZ" sz="1400" dirty="0" err="1"/>
              <a:t>VaV</a:t>
            </a:r>
            <a:endParaRPr lang="cs-CZ" sz="1400" dirty="0"/>
          </a:p>
        </p:txBody>
      </p:sp>
      <p:sp>
        <p:nvSpPr>
          <p:cNvPr id="29" name="TextovéPole 28"/>
          <p:cNvSpPr txBox="1"/>
          <p:nvPr/>
        </p:nvSpPr>
        <p:spPr>
          <a:xfrm>
            <a:off x="2960015" y="3313704"/>
            <a:ext cx="1244733" cy="738664"/>
          </a:xfrm>
          <a:prstGeom prst="rect">
            <a:avLst/>
          </a:prstGeom>
          <a:noFill/>
        </p:spPr>
        <p:txBody>
          <a:bodyPr wrap="square" rtlCol="0">
            <a:spAutoFit/>
          </a:bodyPr>
          <a:lstStyle/>
          <a:p>
            <a:r>
              <a:rPr lang="cs-CZ" sz="1400" dirty="0"/>
              <a:t>Kdo vybere pro nahlášení a jak?</a:t>
            </a:r>
          </a:p>
        </p:txBody>
      </p:sp>
      <p:sp>
        <p:nvSpPr>
          <p:cNvPr id="30" name="Obdélník 29"/>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1" name="Obdélník 30"/>
          <p:cNvSpPr/>
          <p:nvPr/>
        </p:nvSpPr>
        <p:spPr>
          <a:xfrm>
            <a:off x="8185217" y="3217949"/>
            <a:ext cx="1339392" cy="2249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2" name="Obdélník 31"/>
          <p:cNvSpPr/>
          <p:nvPr/>
        </p:nvSpPr>
        <p:spPr>
          <a:xfrm>
            <a:off x="4645844" y="3246356"/>
            <a:ext cx="1339392" cy="2249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3" name="Obdélník 32"/>
          <p:cNvSpPr/>
          <p:nvPr/>
        </p:nvSpPr>
        <p:spPr>
          <a:xfrm>
            <a:off x="9965704" y="3217949"/>
            <a:ext cx="1339392" cy="2249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4" name="Obdélník 33"/>
          <p:cNvSpPr/>
          <p:nvPr/>
        </p:nvSpPr>
        <p:spPr>
          <a:xfrm>
            <a:off x="2856322" y="3254603"/>
            <a:ext cx="1339392" cy="22494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5" name="TextovéPole 34"/>
          <p:cNvSpPr txBox="1"/>
          <p:nvPr/>
        </p:nvSpPr>
        <p:spPr>
          <a:xfrm>
            <a:off x="4760536" y="3384073"/>
            <a:ext cx="1226171" cy="523220"/>
          </a:xfrm>
          <a:prstGeom prst="rect">
            <a:avLst/>
          </a:prstGeom>
          <a:noFill/>
        </p:spPr>
        <p:txBody>
          <a:bodyPr wrap="square" rtlCol="0">
            <a:spAutoFit/>
          </a:bodyPr>
          <a:lstStyle/>
          <a:p>
            <a:r>
              <a:rPr lang="cs-CZ" sz="1400" dirty="0"/>
              <a:t>Kdo určí a na základě čeho?</a:t>
            </a:r>
          </a:p>
        </p:txBody>
      </p:sp>
      <p:sp>
        <p:nvSpPr>
          <p:cNvPr id="36" name="TextovéPole 35"/>
          <p:cNvSpPr txBox="1"/>
          <p:nvPr/>
        </p:nvSpPr>
        <p:spPr>
          <a:xfrm>
            <a:off x="6349986" y="3374754"/>
            <a:ext cx="1510151" cy="738664"/>
          </a:xfrm>
          <a:prstGeom prst="rect">
            <a:avLst/>
          </a:prstGeom>
          <a:noFill/>
        </p:spPr>
        <p:txBody>
          <a:bodyPr wrap="square" rtlCol="0">
            <a:spAutoFit/>
          </a:bodyPr>
          <a:lstStyle/>
          <a:p>
            <a:r>
              <a:rPr lang="cs-CZ" sz="1400" dirty="0"/>
              <a:t>Kdo vytvoří popis?</a:t>
            </a:r>
          </a:p>
          <a:p>
            <a:r>
              <a:rPr lang="cs-CZ" sz="1400" dirty="0"/>
              <a:t>Kdo zkontroluje?</a:t>
            </a:r>
          </a:p>
        </p:txBody>
      </p:sp>
      <p:sp>
        <p:nvSpPr>
          <p:cNvPr id="37" name="TextovéPole 36"/>
          <p:cNvSpPr txBox="1"/>
          <p:nvPr/>
        </p:nvSpPr>
        <p:spPr>
          <a:xfrm>
            <a:off x="8185217" y="3384073"/>
            <a:ext cx="1354709" cy="738664"/>
          </a:xfrm>
          <a:prstGeom prst="rect">
            <a:avLst/>
          </a:prstGeom>
          <a:noFill/>
        </p:spPr>
        <p:txBody>
          <a:bodyPr wrap="square" rtlCol="0">
            <a:spAutoFit/>
          </a:bodyPr>
          <a:lstStyle/>
          <a:p>
            <a:r>
              <a:rPr lang="cs-CZ" sz="1400" dirty="0"/>
              <a:t>Kdo posoudí?</a:t>
            </a:r>
          </a:p>
          <a:p>
            <a:r>
              <a:rPr lang="cs-CZ" sz="1400" dirty="0"/>
              <a:t>Kdo uvolní?</a:t>
            </a:r>
          </a:p>
          <a:p>
            <a:r>
              <a:rPr lang="cs-CZ" sz="1400" dirty="0"/>
              <a:t>Kdo zodpovídá?</a:t>
            </a:r>
          </a:p>
        </p:txBody>
      </p:sp>
      <p:sp>
        <p:nvSpPr>
          <p:cNvPr id="38" name="TextovéPole 37"/>
          <p:cNvSpPr txBox="1"/>
          <p:nvPr/>
        </p:nvSpPr>
        <p:spPr>
          <a:xfrm>
            <a:off x="10046669" y="3453552"/>
            <a:ext cx="1132002" cy="307777"/>
          </a:xfrm>
          <a:prstGeom prst="rect">
            <a:avLst/>
          </a:prstGeom>
          <a:noFill/>
        </p:spPr>
        <p:txBody>
          <a:bodyPr wrap="square" rtlCol="0">
            <a:spAutoFit/>
          </a:bodyPr>
          <a:lstStyle/>
          <a:p>
            <a:r>
              <a:rPr lang="cs-CZ" sz="1400" dirty="0"/>
              <a:t>Kdo zadá?</a:t>
            </a:r>
          </a:p>
        </p:txBody>
      </p:sp>
      <p:sp>
        <p:nvSpPr>
          <p:cNvPr id="20" name="TextovéPole 19"/>
          <p:cNvSpPr txBox="1"/>
          <p:nvPr/>
        </p:nvSpPr>
        <p:spPr>
          <a:xfrm>
            <a:off x="5174579" y="649159"/>
            <a:ext cx="2556619" cy="1723549"/>
          </a:xfrm>
          <a:prstGeom prst="rect">
            <a:avLst/>
          </a:prstGeom>
          <a:noFill/>
        </p:spPr>
        <p:txBody>
          <a:bodyPr wrap="square" rtlCol="0">
            <a:spAutoFit/>
          </a:bodyPr>
          <a:lstStyle/>
          <a:p>
            <a:r>
              <a:rPr lang="cs-CZ" b="1" dirty="0"/>
              <a:t>Vzorová pracoviště</a:t>
            </a:r>
            <a:r>
              <a:rPr lang="cs-CZ" dirty="0"/>
              <a:t>:</a:t>
            </a:r>
          </a:p>
          <a:p>
            <a:pPr marL="342900" indent="-342900">
              <a:buAutoNum type="arabicParenR"/>
            </a:pPr>
            <a:r>
              <a:rPr lang="cs-CZ" sz="1400" dirty="0"/>
              <a:t>AV – I. Müllerová, DrSc.</a:t>
            </a:r>
          </a:p>
          <a:p>
            <a:pPr marL="342900" indent="-342900">
              <a:buAutoNum type="arabicParenR"/>
            </a:pPr>
            <a:r>
              <a:rPr lang="cs-CZ" sz="1400" b="1" dirty="0">
                <a:solidFill>
                  <a:srgbClr val="00B050"/>
                </a:solidFill>
              </a:rPr>
              <a:t>JCU – prof. Polívka</a:t>
            </a:r>
          </a:p>
          <a:p>
            <a:pPr marL="342900" indent="-342900">
              <a:buFontTx/>
              <a:buAutoNum type="arabicParenR"/>
            </a:pPr>
            <a:r>
              <a:rPr lang="cs-CZ" sz="1400" dirty="0"/>
              <a:t>VUT – prof. Štěpánek         </a:t>
            </a:r>
          </a:p>
          <a:p>
            <a:r>
              <a:rPr lang="cs-CZ" sz="1400" dirty="0"/>
              <a:t>4)     MUNI – prof. Dvořák</a:t>
            </a:r>
          </a:p>
          <a:p>
            <a:r>
              <a:rPr lang="cs-CZ" sz="1400" dirty="0"/>
              <a:t>           </a:t>
            </a:r>
          </a:p>
          <a:p>
            <a:endParaRPr lang="cs-CZ" dirty="0"/>
          </a:p>
        </p:txBody>
      </p:sp>
      <p:sp>
        <p:nvSpPr>
          <p:cNvPr id="39" name="TextovéPole 38"/>
          <p:cNvSpPr txBox="1"/>
          <p:nvPr/>
        </p:nvSpPr>
        <p:spPr>
          <a:xfrm>
            <a:off x="3850416" y="2106998"/>
            <a:ext cx="401072" cy="261610"/>
          </a:xfrm>
          <a:prstGeom prst="rect">
            <a:avLst/>
          </a:prstGeom>
          <a:noFill/>
        </p:spPr>
        <p:txBody>
          <a:bodyPr wrap="none" rtlCol="0">
            <a:spAutoFit/>
          </a:bodyPr>
          <a:lstStyle/>
          <a:p>
            <a:r>
              <a:rPr lang="cs-CZ" sz="1100" b="1" dirty="0">
                <a:solidFill>
                  <a:srgbClr val="FF0000"/>
                </a:solidFill>
              </a:rPr>
              <a:t>EI.2</a:t>
            </a:r>
          </a:p>
        </p:txBody>
      </p:sp>
      <p:sp>
        <p:nvSpPr>
          <p:cNvPr id="40" name="TextovéPole 39"/>
          <p:cNvSpPr txBox="1"/>
          <p:nvPr/>
        </p:nvSpPr>
        <p:spPr>
          <a:xfrm>
            <a:off x="2038691" y="2116880"/>
            <a:ext cx="401072" cy="261610"/>
          </a:xfrm>
          <a:prstGeom prst="rect">
            <a:avLst/>
          </a:prstGeom>
          <a:noFill/>
        </p:spPr>
        <p:txBody>
          <a:bodyPr wrap="none" rtlCol="0">
            <a:spAutoFit/>
          </a:bodyPr>
          <a:lstStyle/>
          <a:p>
            <a:r>
              <a:rPr lang="cs-CZ" sz="1100" b="1" dirty="0">
                <a:solidFill>
                  <a:srgbClr val="FF0000"/>
                </a:solidFill>
              </a:rPr>
              <a:t>EI.1</a:t>
            </a:r>
          </a:p>
        </p:txBody>
      </p:sp>
      <p:sp>
        <p:nvSpPr>
          <p:cNvPr id="41" name="TextovéPole 40"/>
          <p:cNvSpPr txBox="1"/>
          <p:nvPr/>
        </p:nvSpPr>
        <p:spPr>
          <a:xfrm>
            <a:off x="5640333" y="2114020"/>
            <a:ext cx="401072" cy="261610"/>
          </a:xfrm>
          <a:prstGeom prst="rect">
            <a:avLst/>
          </a:prstGeom>
          <a:noFill/>
        </p:spPr>
        <p:txBody>
          <a:bodyPr wrap="none" rtlCol="0">
            <a:spAutoFit/>
          </a:bodyPr>
          <a:lstStyle/>
          <a:p>
            <a:r>
              <a:rPr lang="cs-CZ" sz="1100" b="1" dirty="0">
                <a:solidFill>
                  <a:srgbClr val="FF0000"/>
                </a:solidFill>
              </a:rPr>
              <a:t>EI.3</a:t>
            </a:r>
          </a:p>
        </p:txBody>
      </p:sp>
      <p:sp>
        <p:nvSpPr>
          <p:cNvPr id="42" name="TextovéPole 41"/>
          <p:cNvSpPr txBox="1"/>
          <p:nvPr/>
        </p:nvSpPr>
        <p:spPr>
          <a:xfrm>
            <a:off x="7427565" y="2103087"/>
            <a:ext cx="755843" cy="261610"/>
          </a:xfrm>
          <a:prstGeom prst="rect">
            <a:avLst/>
          </a:prstGeom>
          <a:noFill/>
        </p:spPr>
        <p:txBody>
          <a:bodyPr wrap="square" rtlCol="0">
            <a:spAutoFit/>
          </a:bodyPr>
          <a:lstStyle/>
          <a:p>
            <a:r>
              <a:rPr lang="cs-CZ" sz="1100" b="1" dirty="0">
                <a:solidFill>
                  <a:srgbClr val="FF0000"/>
                </a:solidFill>
              </a:rPr>
              <a:t>EI.4</a:t>
            </a:r>
          </a:p>
        </p:txBody>
      </p:sp>
      <p:sp>
        <p:nvSpPr>
          <p:cNvPr id="43" name="TextovéPole 42"/>
          <p:cNvSpPr txBox="1"/>
          <p:nvPr/>
        </p:nvSpPr>
        <p:spPr>
          <a:xfrm>
            <a:off x="9118712" y="2100960"/>
            <a:ext cx="401072" cy="261610"/>
          </a:xfrm>
          <a:prstGeom prst="rect">
            <a:avLst/>
          </a:prstGeom>
          <a:noFill/>
        </p:spPr>
        <p:txBody>
          <a:bodyPr wrap="none" rtlCol="0">
            <a:spAutoFit/>
          </a:bodyPr>
          <a:lstStyle/>
          <a:p>
            <a:r>
              <a:rPr lang="cs-CZ" sz="1100" b="1" dirty="0">
                <a:solidFill>
                  <a:srgbClr val="FF0000"/>
                </a:solidFill>
              </a:rPr>
              <a:t>EI.5</a:t>
            </a:r>
          </a:p>
        </p:txBody>
      </p:sp>
      <p:sp>
        <p:nvSpPr>
          <p:cNvPr id="44" name="TextovéPole 43"/>
          <p:cNvSpPr txBox="1"/>
          <p:nvPr/>
        </p:nvSpPr>
        <p:spPr>
          <a:xfrm>
            <a:off x="10882335" y="2112210"/>
            <a:ext cx="401072" cy="261610"/>
          </a:xfrm>
          <a:prstGeom prst="rect">
            <a:avLst/>
          </a:prstGeom>
          <a:noFill/>
        </p:spPr>
        <p:txBody>
          <a:bodyPr wrap="none" rtlCol="0">
            <a:spAutoFit/>
          </a:bodyPr>
          <a:lstStyle/>
          <a:p>
            <a:r>
              <a:rPr lang="cs-CZ" sz="1100" b="1" dirty="0">
                <a:solidFill>
                  <a:srgbClr val="FF0000"/>
                </a:solidFill>
              </a:rPr>
              <a:t>EI.6</a:t>
            </a:r>
          </a:p>
        </p:txBody>
      </p:sp>
      <p:sp>
        <p:nvSpPr>
          <p:cNvPr id="45" name="Obdélník 44"/>
          <p:cNvSpPr/>
          <p:nvPr/>
        </p:nvSpPr>
        <p:spPr>
          <a:xfrm>
            <a:off x="8007969" y="834317"/>
            <a:ext cx="3015366" cy="1169551"/>
          </a:xfrm>
          <a:prstGeom prst="rect">
            <a:avLst/>
          </a:prstGeom>
        </p:spPr>
        <p:txBody>
          <a:bodyPr wrap="square">
            <a:spAutoFit/>
          </a:bodyPr>
          <a:lstStyle/>
          <a:p>
            <a:pPr marL="342900" indent="-342900">
              <a:buAutoNum type="arabicParenR" startAt="5"/>
            </a:pPr>
            <a:r>
              <a:rPr lang="cs-CZ" sz="1400" b="1" dirty="0">
                <a:solidFill>
                  <a:srgbClr val="00B050"/>
                </a:solidFill>
              </a:rPr>
              <a:t>ČZU. – prof. Kocourek</a:t>
            </a:r>
          </a:p>
          <a:p>
            <a:pPr marL="342900" indent="-342900">
              <a:buAutoNum type="arabicParenR" startAt="5"/>
            </a:pPr>
            <a:r>
              <a:rPr lang="cs-CZ" sz="1400" b="1" dirty="0">
                <a:solidFill>
                  <a:srgbClr val="00B050"/>
                </a:solidFill>
              </a:rPr>
              <a:t>COMTES – Ing. Kraus</a:t>
            </a:r>
          </a:p>
          <a:p>
            <a:pPr marL="342900" indent="-342900">
              <a:buAutoNum type="arabicParenR" startAt="5"/>
            </a:pPr>
            <a:r>
              <a:rPr lang="cs-CZ" sz="1400" b="1" dirty="0">
                <a:solidFill>
                  <a:srgbClr val="00B050"/>
                </a:solidFill>
              </a:rPr>
              <a:t>SVUM – Mgr. </a:t>
            </a:r>
            <a:r>
              <a:rPr lang="cs-CZ" sz="1400" b="1" dirty="0" err="1">
                <a:solidFill>
                  <a:srgbClr val="00B050"/>
                </a:solidFill>
              </a:rPr>
              <a:t>Hain</a:t>
            </a:r>
            <a:endParaRPr lang="cs-CZ" sz="1400" b="1" dirty="0">
              <a:solidFill>
                <a:srgbClr val="00B050"/>
              </a:solidFill>
            </a:endParaRPr>
          </a:p>
          <a:p>
            <a:pPr marL="342900" indent="-342900">
              <a:buAutoNum type="arabicParenR" startAt="5"/>
            </a:pPr>
            <a:r>
              <a:rPr lang="cs-CZ" sz="1400" dirty="0"/>
              <a:t>TOS Varnsdorf – Ing. Rýdl</a:t>
            </a:r>
          </a:p>
          <a:p>
            <a:pPr marL="342900" indent="-342900">
              <a:buAutoNum type="arabicParenR" startAt="5"/>
            </a:pPr>
            <a:r>
              <a:rPr lang="cs-CZ" sz="1400" dirty="0"/>
              <a:t>CDV – Ing. </a:t>
            </a:r>
            <a:r>
              <a:rPr lang="cs-CZ" sz="1400" dirty="0" err="1"/>
              <a:t>Volšičková</a:t>
            </a:r>
            <a:r>
              <a:rPr lang="cs-CZ" sz="1400" dirty="0"/>
              <a:t> </a:t>
            </a:r>
          </a:p>
        </p:txBody>
      </p:sp>
    </p:spTree>
    <p:extLst>
      <p:ext uri="{BB962C8B-B14F-4D97-AF65-F5344CB8AC3E}">
        <p14:creationId xmlns:p14="http://schemas.microsoft.com/office/powerpoint/2010/main" val="4259039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Obrázek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6230" y="2"/>
            <a:ext cx="7573121" cy="864287"/>
          </a:xfrm>
          <a:prstGeom prst="rect">
            <a:avLst/>
          </a:prstGeom>
        </p:spPr>
      </p:pic>
      <p:sp>
        <p:nvSpPr>
          <p:cNvPr id="2" name="Nadpis 1"/>
          <p:cNvSpPr>
            <a:spLocks noGrp="1"/>
          </p:cNvSpPr>
          <p:nvPr>
            <p:ph type="title"/>
          </p:nvPr>
        </p:nvSpPr>
        <p:spPr/>
        <p:txBody>
          <a:bodyPr/>
          <a:lstStyle/>
          <a:p>
            <a:r>
              <a:rPr lang="cs-CZ" dirty="0"/>
              <a:t> </a:t>
            </a:r>
          </a:p>
        </p:txBody>
      </p:sp>
      <p:sp>
        <p:nvSpPr>
          <p:cNvPr id="3" name="Zástupný symbol pro obsah 2"/>
          <p:cNvSpPr>
            <a:spLocks noGrp="1"/>
          </p:cNvSpPr>
          <p:nvPr>
            <p:ph idx="1"/>
          </p:nvPr>
        </p:nvSpPr>
        <p:spPr>
          <a:xfrm>
            <a:off x="2146476" y="5392441"/>
            <a:ext cx="7886700" cy="379478"/>
          </a:xfrm>
        </p:spPr>
        <p:txBody>
          <a:bodyPr>
            <a:normAutofit fontScale="70000" lnSpcReduction="20000"/>
          </a:bodyPr>
          <a:lstStyle/>
          <a:p>
            <a:pPr marL="0" indent="0">
              <a:buNone/>
            </a:pPr>
            <a:r>
              <a:rPr lang="cs-CZ" dirty="0"/>
              <a:t>  </a:t>
            </a:r>
          </a:p>
        </p:txBody>
      </p:sp>
      <p:sp>
        <p:nvSpPr>
          <p:cNvPr id="4" name="Zástupný symbol pro zápatí 3"/>
          <p:cNvSpPr>
            <a:spLocks noGrp="1"/>
          </p:cNvSpPr>
          <p:nvPr>
            <p:ph type="ftr" sz="quarter" idx="11"/>
          </p:nvPr>
        </p:nvSpPr>
        <p:spPr>
          <a:xfrm>
            <a:off x="4546996" y="6299013"/>
            <a:ext cx="3086100" cy="365125"/>
          </a:xfrm>
        </p:spPr>
        <p:txBody>
          <a:bodyPr/>
          <a:lstStyle/>
          <a:p>
            <a:r>
              <a:rPr lang="cs-CZ" smtClean="0">
                <a:solidFill>
                  <a:prstClr val="black">
                    <a:tint val="75000"/>
                  </a:prstClr>
                </a:solidFill>
              </a:rPr>
              <a:t>P20201123v25_PSAP_pro_RVVI</a:t>
            </a:r>
            <a:endParaRPr lang="cs-CZ" dirty="0">
              <a:solidFill>
                <a:prstClr val="black">
                  <a:tint val="75000"/>
                </a:prstClr>
              </a:solidFill>
            </a:endParaRPr>
          </a:p>
        </p:txBody>
      </p:sp>
      <p:sp>
        <p:nvSpPr>
          <p:cNvPr id="5" name="Zástupný symbol pro číslo snímku 4"/>
          <p:cNvSpPr>
            <a:spLocks noGrp="1"/>
          </p:cNvSpPr>
          <p:nvPr>
            <p:ph type="sldNum" sz="quarter" idx="12"/>
          </p:nvPr>
        </p:nvSpPr>
        <p:spPr>
          <a:xfrm>
            <a:off x="8047383" y="5882597"/>
            <a:ext cx="2133600" cy="365125"/>
          </a:xfrm>
        </p:spPr>
        <p:txBody>
          <a:bodyPr/>
          <a:lstStyle/>
          <a:p>
            <a:fld id="{3E177BF2-8BCF-4009-95C2-33EEA810264D}" type="slidenum">
              <a:rPr lang="cs-CZ" smtClean="0">
                <a:solidFill>
                  <a:prstClr val="black">
                    <a:tint val="75000"/>
                  </a:prstClr>
                </a:solidFill>
              </a:rPr>
              <a:pPr/>
              <a:t>8</a:t>
            </a:fld>
            <a:endParaRPr lang="cs-CZ" dirty="0">
              <a:solidFill>
                <a:prstClr val="black">
                  <a:tint val="75000"/>
                </a:prstClr>
              </a:solidFill>
            </a:endParaRPr>
          </a:p>
        </p:txBody>
      </p:sp>
      <p:sp>
        <p:nvSpPr>
          <p:cNvPr id="6" name="TextovéPole 5"/>
          <p:cNvSpPr txBox="1"/>
          <p:nvPr/>
        </p:nvSpPr>
        <p:spPr>
          <a:xfrm>
            <a:off x="2068399" y="438319"/>
            <a:ext cx="4729899" cy="400110"/>
          </a:xfrm>
          <a:prstGeom prst="rect">
            <a:avLst/>
          </a:prstGeom>
          <a:noFill/>
        </p:spPr>
        <p:txBody>
          <a:bodyPr wrap="square" rtlCol="0">
            <a:spAutoFit/>
          </a:bodyPr>
          <a:lstStyle/>
          <a:p>
            <a:r>
              <a:rPr lang="cs-CZ" sz="2000" b="1" dirty="0">
                <a:solidFill>
                  <a:prstClr val="black"/>
                </a:solidFill>
              </a:rPr>
              <a:t>Proces hodnocení :</a:t>
            </a:r>
          </a:p>
        </p:txBody>
      </p:sp>
      <p:sp>
        <p:nvSpPr>
          <p:cNvPr id="7" name="Obdélník 6"/>
          <p:cNvSpPr/>
          <p:nvPr/>
        </p:nvSpPr>
        <p:spPr>
          <a:xfrm>
            <a:off x="3638563" y="1550368"/>
            <a:ext cx="1004544" cy="1108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9" name="Obdélník 8"/>
          <p:cNvSpPr/>
          <p:nvPr/>
        </p:nvSpPr>
        <p:spPr>
          <a:xfrm>
            <a:off x="2294246" y="2764355"/>
            <a:ext cx="1004544" cy="34833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10" name="Obdélník 9"/>
          <p:cNvSpPr/>
          <p:nvPr/>
        </p:nvSpPr>
        <p:spPr>
          <a:xfrm>
            <a:off x="4980704" y="1550367"/>
            <a:ext cx="1004544" cy="10911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11" name="Obdélník 10"/>
          <p:cNvSpPr/>
          <p:nvPr/>
        </p:nvSpPr>
        <p:spPr>
          <a:xfrm>
            <a:off x="6322846" y="1550367"/>
            <a:ext cx="1004544" cy="10754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14" name="Obdélník 13"/>
          <p:cNvSpPr/>
          <p:nvPr/>
        </p:nvSpPr>
        <p:spPr>
          <a:xfrm>
            <a:off x="9284840" y="1557240"/>
            <a:ext cx="1004544" cy="10793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15" name="Obdélník 14"/>
          <p:cNvSpPr/>
          <p:nvPr/>
        </p:nvSpPr>
        <p:spPr>
          <a:xfrm>
            <a:off x="7646722" y="1550368"/>
            <a:ext cx="1296803" cy="10417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19" name="TextovéPole 18"/>
          <p:cNvSpPr txBox="1"/>
          <p:nvPr/>
        </p:nvSpPr>
        <p:spPr>
          <a:xfrm>
            <a:off x="2104891" y="829433"/>
            <a:ext cx="4763189" cy="646331"/>
          </a:xfrm>
          <a:prstGeom prst="rect">
            <a:avLst/>
          </a:prstGeom>
          <a:noFill/>
        </p:spPr>
        <p:txBody>
          <a:bodyPr wrap="square" rtlCol="0">
            <a:spAutoFit/>
          </a:bodyPr>
          <a:lstStyle/>
          <a:p>
            <a:r>
              <a:rPr lang="cs-CZ" b="1" dirty="0">
                <a:solidFill>
                  <a:prstClr val="black"/>
                </a:solidFill>
              </a:rPr>
              <a:t>Etapa II – převzetí ze systému po definitivní hodnocení</a:t>
            </a:r>
          </a:p>
        </p:txBody>
      </p:sp>
      <p:sp>
        <p:nvSpPr>
          <p:cNvPr id="21" name="Šipka doprava 20"/>
          <p:cNvSpPr/>
          <p:nvPr/>
        </p:nvSpPr>
        <p:spPr>
          <a:xfrm>
            <a:off x="4639202" y="1810261"/>
            <a:ext cx="347172"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2" name="Šipka doprava 21"/>
          <p:cNvSpPr/>
          <p:nvPr/>
        </p:nvSpPr>
        <p:spPr>
          <a:xfrm>
            <a:off x="6003514" y="1810261"/>
            <a:ext cx="318303"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3" name="Šipka doprava 22"/>
          <p:cNvSpPr/>
          <p:nvPr/>
        </p:nvSpPr>
        <p:spPr>
          <a:xfrm>
            <a:off x="7343147" y="1814668"/>
            <a:ext cx="318303"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4" name="Šipka doprava 23"/>
          <p:cNvSpPr/>
          <p:nvPr/>
        </p:nvSpPr>
        <p:spPr>
          <a:xfrm>
            <a:off x="8955032" y="1937987"/>
            <a:ext cx="318303"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5" name="Šipka doprava 24"/>
          <p:cNvSpPr/>
          <p:nvPr/>
        </p:nvSpPr>
        <p:spPr>
          <a:xfrm>
            <a:off x="3303250" y="1795043"/>
            <a:ext cx="318303"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6" name="Obdélník 25"/>
          <p:cNvSpPr/>
          <p:nvPr/>
        </p:nvSpPr>
        <p:spPr>
          <a:xfrm>
            <a:off x="2296384" y="1546459"/>
            <a:ext cx="1004544" cy="10950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7" name="Obdélník 26"/>
          <p:cNvSpPr/>
          <p:nvPr/>
        </p:nvSpPr>
        <p:spPr>
          <a:xfrm>
            <a:off x="6266208" y="2744196"/>
            <a:ext cx="1250893" cy="35035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31" name="Obdélník 30"/>
          <p:cNvSpPr/>
          <p:nvPr/>
        </p:nvSpPr>
        <p:spPr>
          <a:xfrm>
            <a:off x="7633096" y="2744196"/>
            <a:ext cx="1493198" cy="34782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32" name="Obdélník 31"/>
          <p:cNvSpPr/>
          <p:nvPr/>
        </p:nvSpPr>
        <p:spPr>
          <a:xfrm>
            <a:off x="4815752" y="2772602"/>
            <a:ext cx="1317371" cy="34751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33" name="Obdélník 32"/>
          <p:cNvSpPr/>
          <p:nvPr/>
        </p:nvSpPr>
        <p:spPr>
          <a:xfrm>
            <a:off x="9284840" y="2744196"/>
            <a:ext cx="1004544" cy="34782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34" name="Obdélník 33"/>
          <p:cNvSpPr/>
          <p:nvPr/>
        </p:nvSpPr>
        <p:spPr>
          <a:xfrm>
            <a:off x="3636425" y="2780850"/>
            <a:ext cx="1004544" cy="34668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prstClr val="white"/>
              </a:solidFill>
            </a:endParaRPr>
          </a:p>
        </p:txBody>
      </p:sp>
      <p:sp>
        <p:nvSpPr>
          <p:cNvPr id="28" name="TextovéPole 27"/>
          <p:cNvSpPr txBox="1"/>
          <p:nvPr/>
        </p:nvSpPr>
        <p:spPr>
          <a:xfrm>
            <a:off x="6851069" y="485052"/>
            <a:ext cx="2968741" cy="861774"/>
          </a:xfrm>
          <a:prstGeom prst="rect">
            <a:avLst/>
          </a:prstGeom>
          <a:noFill/>
        </p:spPr>
        <p:txBody>
          <a:bodyPr wrap="square" rtlCol="0">
            <a:spAutoFit/>
          </a:bodyPr>
          <a:lstStyle/>
          <a:p>
            <a:r>
              <a:rPr lang="cs-CZ" b="1" dirty="0">
                <a:solidFill>
                  <a:prstClr val="black"/>
                </a:solidFill>
              </a:rPr>
              <a:t>Odpovědné osoby</a:t>
            </a:r>
            <a:r>
              <a:rPr lang="cs-CZ" dirty="0">
                <a:solidFill>
                  <a:prstClr val="black"/>
                </a:solidFill>
              </a:rPr>
              <a:t>:</a:t>
            </a:r>
          </a:p>
          <a:p>
            <a:r>
              <a:rPr lang="cs-CZ" sz="1600" dirty="0">
                <a:solidFill>
                  <a:prstClr val="black"/>
                </a:solidFill>
              </a:rPr>
              <a:t>prof. Vácha, doc. </a:t>
            </a:r>
            <a:r>
              <a:rPr lang="cs-CZ" sz="1600" dirty="0" err="1">
                <a:solidFill>
                  <a:prstClr val="black"/>
                </a:solidFill>
              </a:rPr>
              <a:t>Büchler</a:t>
            </a:r>
            <a:r>
              <a:rPr lang="cs-CZ" sz="1600" dirty="0">
                <a:solidFill>
                  <a:prstClr val="black"/>
                </a:solidFill>
              </a:rPr>
              <a:t>, </a:t>
            </a:r>
          </a:p>
          <a:p>
            <a:r>
              <a:rPr lang="cs-CZ" sz="1600" dirty="0">
                <a:solidFill>
                  <a:prstClr val="black"/>
                </a:solidFill>
              </a:rPr>
              <a:t>Prof. </a:t>
            </a:r>
            <a:r>
              <a:rPr lang="cs-CZ" sz="1600" dirty="0" err="1">
                <a:solidFill>
                  <a:prstClr val="black"/>
                </a:solidFill>
              </a:rPr>
              <a:t>Psutka</a:t>
            </a:r>
            <a:r>
              <a:rPr lang="cs-CZ" sz="1600" dirty="0">
                <a:solidFill>
                  <a:prstClr val="black"/>
                </a:solidFill>
              </a:rPr>
              <a:t>, Ing. Kraus</a:t>
            </a:r>
          </a:p>
        </p:txBody>
      </p:sp>
      <p:sp>
        <p:nvSpPr>
          <p:cNvPr id="8" name="TextovéPole 7"/>
          <p:cNvSpPr txBox="1"/>
          <p:nvPr/>
        </p:nvSpPr>
        <p:spPr>
          <a:xfrm>
            <a:off x="2347931" y="2795216"/>
            <a:ext cx="944255" cy="2677656"/>
          </a:xfrm>
          <a:prstGeom prst="rect">
            <a:avLst/>
          </a:prstGeom>
          <a:noFill/>
        </p:spPr>
        <p:txBody>
          <a:bodyPr wrap="square" rtlCol="0">
            <a:spAutoFit/>
          </a:bodyPr>
          <a:lstStyle/>
          <a:p>
            <a:r>
              <a:rPr lang="cs-CZ" sz="1200" dirty="0">
                <a:solidFill>
                  <a:prstClr val="black"/>
                </a:solidFill>
                <a:latin typeface="Arial" panose="020B0604020202020204" pitchFamily="34" charset="0"/>
                <a:cs typeface="Arial" panose="020B0604020202020204" pitchFamily="34" charset="0"/>
              </a:rPr>
              <a:t>Úřad vlády rozdělí zaslané výsledky mezi Odborná panely podle Vědních oblastí, které u výsledků uvádí VO v RIV.</a:t>
            </a:r>
          </a:p>
        </p:txBody>
      </p:sp>
      <p:sp>
        <p:nvSpPr>
          <p:cNvPr id="12" name="TextovéPole 11"/>
          <p:cNvSpPr txBox="1"/>
          <p:nvPr/>
        </p:nvSpPr>
        <p:spPr>
          <a:xfrm>
            <a:off x="2291743" y="1533541"/>
            <a:ext cx="1018248" cy="1107996"/>
          </a:xfrm>
          <a:prstGeom prst="rect">
            <a:avLst/>
          </a:prstGeom>
          <a:noFill/>
        </p:spPr>
        <p:txBody>
          <a:bodyPr wrap="square" rtlCol="0">
            <a:spAutoFit/>
          </a:bodyPr>
          <a:lstStyle/>
          <a:p>
            <a:r>
              <a:rPr lang="cs-CZ" sz="1100" b="1" dirty="0">
                <a:solidFill>
                  <a:srgbClr val="FF0000"/>
                </a:solidFill>
              </a:rPr>
              <a:t>EII.1 </a:t>
            </a:r>
          </a:p>
          <a:p>
            <a:r>
              <a:rPr lang="cs-CZ" sz="1100" b="1" dirty="0">
                <a:solidFill>
                  <a:prstClr val="black"/>
                </a:solidFill>
              </a:rPr>
              <a:t>Rozdělení výsledků mezi jednotlivé odborné panely</a:t>
            </a:r>
          </a:p>
        </p:txBody>
      </p:sp>
      <p:sp>
        <p:nvSpPr>
          <p:cNvPr id="29" name="TextovéPole 28"/>
          <p:cNvSpPr txBox="1"/>
          <p:nvPr/>
        </p:nvSpPr>
        <p:spPr>
          <a:xfrm>
            <a:off x="3670560" y="1533541"/>
            <a:ext cx="1027380" cy="1107996"/>
          </a:xfrm>
          <a:prstGeom prst="rect">
            <a:avLst/>
          </a:prstGeom>
          <a:noFill/>
        </p:spPr>
        <p:txBody>
          <a:bodyPr wrap="square" rtlCol="0">
            <a:spAutoFit/>
          </a:bodyPr>
          <a:lstStyle/>
          <a:p>
            <a:r>
              <a:rPr lang="cs-CZ" sz="1100" b="1" dirty="0">
                <a:solidFill>
                  <a:srgbClr val="FF0000"/>
                </a:solidFill>
              </a:rPr>
              <a:t>EII.2</a:t>
            </a:r>
          </a:p>
          <a:p>
            <a:r>
              <a:rPr lang="cs-CZ" sz="1100" b="1" dirty="0">
                <a:solidFill>
                  <a:prstClr val="black"/>
                </a:solidFill>
              </a:rPr>
              <a:t>Rozdělení výsledků v odborném panelu do Fordů</a:t>
            </a:r>
          </a:p>
        </p:txBody>
      </p:sp>
      <p:sp>
        <p:nvSpPr>
          <p:cNvPr id="35" name="TextovéPole 34"/>
          <p:cNvSpPr txBox="1"/>
          <p:nvPr/>
        </p:nvSpPr>
        <p:spPr>
          <a:xfrm>
            <a:off x="4986375" y="1516900"/>
            <a:ext cx="1021337" cy="769441"/>
          </a:xfrm>
          <a:prstGeom prst="rect">
            <a:avLst/>
          </a:prstGeom>
          <a:noFill/>
        </p:spPr>
        <p:txBody>
          <a:bodyPr wrap="square" rtlCol="0">
            <a:spAutoFit/>
          </a:bodyPr>
          <a:lstStyle/>
          <a:p>
            <a:r>
              <a:rPr lang="cs-CZ" sz="1100" b="1" dirty="0">
                <a:solidFill>
                  <a:srgbClr val="FF0000"/>
                </a:solidFill>
              </a:rPr>
              <a:t>EII.3</a:t>
            </a:r>
          </a:p>
          <a:p>
            <a:r>
              <a:rPr lang="cs-CZ" sz="1100" b="1" dirty="0">
                <a:solidFill>
                  <a:prstClr val="black"/>
                </a:solidFill>
              </a:rPr>
              <a:t>Zaslání výsledku hodnotitelům</a:t>
            </a:r>
          </a:p>
        </p:txBody>
      </p:sp>
      <p:sp>
        <p:nvSpPr>
          <p:cNvPr id="36" name="TextovéPole 35"/>
          <p:cNvSpPr txBox="1"/>
          <p:nvPr/>
        </p:nvSpPr>
        <p:spPr>
          <a:xfrm>
            <a:off x="6332484" y="1565388"/>
            <a:ext cx="1037168" cy="1107996"/>
          </a:xfrm>
          <a:prstGeom prst="rect">
            <a:avLst/>
          </a:prstGeom>
          <a:noFill/>
        </p:spPr>
        <p:txBody>
          <a:bodyPr wrap="square" rtlCol="0">
            <a:spAutoFit/>
          </a:bodyPr>
          <a:lstStyle/>
          <a:p>
            <a:r>
              <a:rPr lang="cs-CZ" sz="1100" b="1" dirty="0">
                <a:solidFill>
                  <a:srgbClr val="FF0000"/>
                </a:solidFill>
              </a:rPr>
              <a:t>EII.4 </a:t>
            </a:r>
            <a:r>
              <a:rPr lang="cs-CZ" sz="1100" b="1" dirty="0">
                <a:solidFill>
                  <a:prstClr val="black"/>
                </a:solidFill>
              </a:rPr>
              <a:t>Určení konečné známky na základě posudku hodnotitelů</a:t>
            </a:r>
          </a:p>
        </p:txBody>
      </p:sp>
      <p:sp>
        <p:nvSpPr>
          <p:cNvPr id="37" name="TextovéPole 36"/>
          <p:cNvSpPr txBox="1"/>
          <p:nvPr/>
        </p:nvSpPr>
        <p:spPr>
          <a:xfrm>
            <a:off x="7710969" y="1533541"/>
            <a:ext cx="1183223" cy="1107996"/>
          </a:xfrm>
          <a:prstGeom prst="rect">
            <a:avLst/>
          </a:prstGeom>
          <a:noFill/>
        </p:spPr>
        <p:txBody>
          <a:bodyPr wrap="square" rtlCol="0">
            <a:spAutoFit/>
          </a:bodyPr>
          <a:lstStyle/>
          <a:p>
            <a:r>
              <a:rPr lang="cs-CZ" sz="1100" b="1" dirty="0">
                <a:solidFill>
                  <a:srgbClr val="FF0000"/>
                </a:solidFill>
              </a:rPr>
              <a:t>EII.5 </a:t>
            </a:r>
          </a:p>
          <a:p>
            <a:r>
              <a:rPr lang="cs-CZ" sz="1100" b="1" dirty="0">
                <a:solidFill>
                  <a:prstClr val="black"/>
                </a:solidFill>
              </a:rPr>
              <a:t>Kontrola hodnocení předsedou OP a případné korekce</a:t>
            </a:r>
          </a:p>
        </p:txBody>
      </p:sp>
      <p:sp>
        <p:nvSpPr>
          <p:cNvPr id="38" name="TextovéPole 37"/>
          <p:cNvSpPr txBox="1"/>
          <p:nvPr/>
        </p:nvSpPr>
        <p:spPr>
          <a:xfrm>
            <a:off x="9334174" y="1577702"/>
            <a:ext cx="1021847" cy="938719"/>
          </a:xfrm>
          <a:prstGeom prst="rect">
            <a:avLst/>
          </a:prstGeom>
          <a:noFill/>
        </p:spPr>
        <p:txBody>
          <a:bodyPr wrap="square" rtlCol="0">
            <a:spAutoFit/>
          </a:bodyPr>
          <a:lstStyle/>
          <a:p>
            <a:r>
              <a:rPr lang="cs-CZ" sz="1100" b="1" dirty="0">
                <a:solidFill>
                  <a:srgbClr val="FF0000"/>
                </a:solidFill>
              </a:rPr>
              <a:t>EII.6</a:t>
            </a:r>
          </a:p>
          <a:p>
            <a:r>
              <a:rPr lang="cs-CZ" sz="1100" b="1" dirty="0">
                <a:solidFill>
                  <a:prstClr val="black"/>
                </a:solidFill>
              </a:rPr>
              <a:t>Odevzdání hodnocení ÚV, zpráva o hodnocení</a:t>
            </a:r>
          </a:p>
        </p:txBody>
      </p:sp>
      <p:sp>
        <p:nvSpPr>
          <p:cNvPr id="40" name="TextovéPole 39">
            <a:extLst>
              <a:ext uri="{FF2B5EF4-FFF2-40B4-BE49-F238E27FC236}">
                <a16:creationId xmlns="" xmlns:a16="http://schemas.microsoft.com/office/drawing/2014/main" id="{AD1FE94A-7545-482D-96B0-BF7E991008CB}"/>
              </a:ext>
            </a:extLst>
          </p:cNvPr>
          <p:cNvSpPr txBox="1"/>
          <p:nvPr/>
        </p:nvSpPr>
        <p:spPr>
          <a:xfrm>
            <a:off x="3604269" y="2929017"/>
            <a:ext cx="1119637" cy="2492990"/>
          </a:xfrm>
          <a:prstGeom prst="rect">
            <a:avLst/>
          </a:prstGeom>
          <a:noFill/>
        </p:spPr>
        <p:txBody>
          <a:bodyPr wrap="square" rtlCol="0">
            <a:spAutoFit/>
          </a:bodyPr>
          <a:lstStyle/>
          <a:p>
            <a:r>
              <a:rPr lang="cs-CZ" sz="1200" dirty="0">
                <a:solidFill>
                  <a:prstClr val="black"/>
                </a:solidFill>
              </a:rPr>
              <a:t>V každém Panelu se jemu přidělené výsledky rozdělí podle oboru (FORD) příslušným členům panelu - garantům hodnocení vybraných výsledků.</a:t>
            </a:r>
          </a:p>
        </p:txBody>
      </p:sp>
      <p:sp>
        <p:nvSpPr>
          <p:cNvPr id="41" name="TextovéPole 40">
            <a:extLst>
              <a:ext uri="{FF2B5EF4-FFF2-40B4-BE49-F238E27FC236}">
                <a16:creationId xmlns="" xmlns:a16="http://schemas.microsoft.com/office/drawing/2014/main" id="{4462C256-93AE-4F1F-BC9A-D16F42650C54}"/>
              </a:ext>
            </a:extLst>
          </p:cNvPr>
          <p:cNvSpPr txBox="1"/>
          <p:nvPr/>
        </p:nvSpPr>
        <p:spPr>
          <a:xfrm>
            <a:off x="4777385" y="2787833"/>
            <a:ext cx="1395970" cy="3231654"/>
          </a:xfrm>
          <a:prstGeom prst="rect">
            <a:avLst/>
          </a:prstGeom>
          <a:noFill/>
        </p:spPr>
        <p:txBody>
          <a:bodyPr wrap="square" rtlCol="0">
            <a:spAutoFit/>
          </a:bodyPr>
          <a:lstStyle/>
          <a:p>
            <a:r>
              <a:rPr lang="cs-CZ" sz="1200" dirty="0">
                <a:solidFill>
                  <a:prstClr val="black"/>
                </a:solidFill>
              </a:rPr>
              <a:t>Garant pošle každý výsledek – nejméně dvěma, ale obvykle více - - hodnotitelům. </a:t>
            </a:r>
            <a:br>
              <a:rPr lang="cs-CZ" sz="1200" dirty="0">
                <a:solidFill>
                  <a:prstClr val="black"/>
                </a:solidFill>
              </a:rPr>
            </a:br>
            <a:r>
              <a:rPr lang="cs-CZ" sz="1200" dirty="0">
                <a:solidFill>
                  <a:prstClr val="black"/>
                </a:solidFill>
              </a:rPr>
              <a:t>Pokud je podjatý, udělá to za něj jeho kolega – garant bibliometrie v témže oboru.</a:t>
            </a:r>
          </a:p>
          <a:p>
            <a:r>
              <a:rPr lang="cs-CZ" sz="1200" dirty="0">
                <a:solidFill>
                  <a:prstClr val="black"/>
                </a:solidFill>
              </a:rPr>
              <a:t>V krajním případě – např. bez dokumentace – dá garant rovnou 5 a sdělí to předsedovi panelu, který to posoudí.</a:t>
            </a:r>
          </a:p>
        </p:txBody>
      </p:sp>
      <p:sp>
        <p:nvSpPr>
          <p:cNvPr id="42" name="TextovéPole 41">
            <a:extLst>
              <a:ext uri="{FF2B5EF4-FFF2-40B4-BE49-F238E27FC236}">
                <a16:creationId xmlns="" xmlns:a16="http://schemas.microsoft.com/office/drawing/2014/main" id="{E7A3957A-C4E8-4F20-AC22-446163404BFC}"/>
              </a:ext>
            </a:extLst>
          </p:cNvPr>
          <p:cNvSpPr txBox="1"/>
          <p:nvPr/>
        </p:nvSpPr>
        <p:spPr>
          <a:xfrm>
            <a:off x="6299356" y="2806124"/>
            <a:ext cx="1264217" cy="3416320"/>
          </a:xfrm>
          <a:prstGeom prst="rect">
            <a:avLst/>
          </a:prstGeom>
          <a:noFill/>
        </p:spPr>
        <p:txBody>
          <a:bodyPr wrap="square" rtlCol="0">
            <a:spAutoFit/>
          </a:bodyPr>
          <a:lstStyle/>
          <a:p>
            <a:r>
              <a:rPr lang="cs-CZ" sz="1200" dirty="0">
                <a:solidFill>
                  <a:prstClr val="black"/>
                </a:solidFill>
              </a:rPr>
              <a:t>Grant podle známek  hodnotitelů navrhne známku konečnou. </a:t>
            </a:r>
            <a:br>
              <a:rPr lang="cs-CZ" sz="1200" dirty="0">
                <a:solidFill>
                  <a:prstClr val="black"/>
                </a:solidFill>
              </a:rPr>
            </a:br>
            <a:r>
              <a:rPr lang="cs-CZ" sz="1200" dirty="0">
                <a:solidFill>
                  <a:prstClr val="black"/>
                </a:solidFill>
              </a:rPr>
              <a:t>V případě potřeby si vyžádá posudky dalších hodnotitelů.</a:t>
            </a:r>
          </a:p>
          <a:p>
            <a:r>
              <a:rPr lang="cs-CZ" sz="1200" dirty="0">
                <a:solidFill>
                  <a:prstClr val="black"/>
                </a:solidFill>
              </a:rPr>
              <a:t>Pokud se jeho názor výrazně liší, má garant právo výslednou známku upravit o jeden stupeň. Děje se to vždy po schválení Předsedou.</a:t>
            </a:r>
          </a:p>
        </p:txBody>
      </p:sp>
      <p:sp>
        <p:nvSpPr>
          <p:cNvPr id="43" name="TextovéPole 42">
            <a:extLst>
              <a:ext uri="{FF2B5EF4-FFF2-40B4-BE49-F238E27FC236}">
                <a16:creationId xmlns="" xmlns:a16="http://schemas.microsoft.com/office/drawing/2014/main" id="{88D79BE5-01AB-4E0A-AD5B-CA27ABC56D63}"/>
              </a:ext>
            </a:extLst>
          </p:cNvPr>
          <p:cNvSpPr txBox="1"/>
          <p:nvPr/>
        </p:nvSpPr>
        <p:spPr>
          <a:xfrm>
            <a:off x="7645709" y="2806124"/>
            <a:ext cx="1550109" cy="3416320"/>
          </a:xfrm>
          <a:prstGeom prst="rect">
            <a:avLst/>
          </a:prstGeom>
          <a:noFill/>
        </p:spPr>
        <p:txBody>
          <a:bodyPr wrap="square" rtlCol="0">
            <a:spAutoFit/>
          </a:bodyPr>
          <a:lstStyle/>
          <a:p>
            <a:r>
              <a:rPr lang="cs-CZ" sz="1200" dirty="0">
                <a:solidFill>
                  <a:prstClr val="black"/>
                </a:solidFill>
              </a:rPr>
              <a:t>Úkolem předsedy je, v mezích možností, překontrolovat navržená hodnocení. Jeho povinností je i harmonizovat náročnost hodnocení v jednotlivých oborech. Z tohoto důvodu má Předseda právo upravit výsledné hodnocení o jeden stupeň. Dělá to zřídka a takové úpravy vždy sděluje všem panelistům, kteří se k nim mohou vyjádřit.</a:t>
            </a:r>
          </a:p>
        </p:txBody>
      </p:sp>
      <p:sp>
        <p:nvSpPr>
          <p:cNvPr id="44" name="TextovéPole 43">
            <a:extLst>
              <a:ext uri="{FF2B5EF4-FFF2-40B4-BE49-F238E27FC236}">
                <a16:creationId xmlns="" xmlns:a16="http://schemas.microsoft.com/office/drawing/2014/main" id="{8DF18C14-2B1D-429A-8157-F41CCD2F99A7}"/>
              </a:ext>
            </a:extLst>
          </p:cNvPr>
          <p:cNvSpPr txBox="1"/>
          <p:nvPr/>
        </p:nvSpPr>
        <p:spPr>
          <a:xfrm>
            <a:off x="9382502" y="2867493"/>
            <a:ext cx="1014338" cy="3231654"/>
          </a:xfrm>
          <a:prstGeom prst="rect">
            <a:avLst/>
          </a:prstGeom>
          <a:noFill/>
        </p:spPr>
        <p:txBody>
          <a:bodyPr wrap="square" rtlCol="0">
            <a:spAutoFit/>
          </a:bodyPr>
          <a:lstStyle/>
          <a:p>
            <a:r>
              <a:rPr lang="cs-CZ" sz="1200" dirty="0">
                <a:solidFill>
                  <a:prstClr val="black"/>
                </a:solidFill>
              </a:rPr>
              <a:t>Konečné známky převezme Úřad vlády přímo za databáze SKV.</a:t>
            </a:r>
          </a:p>
          <a:p>
            <a:r>
              <a:rPr lang="cs-CZ" sz="1200" dirty="0">
                <a:solidFill>
                  <a:prstClr val="black"/>
                </a:solidFill>
              </a:rPr>
              <a:t>Předseda panelu napíše závěrečnou zprávu za hodnocení vybraných výsledků v Panelu.</a:t>
            </a:r>
          </a:p>
          <a:p>
            <a:endParaRPr lang="cs-CZ" sz="1200" dirty="0">
              <a:solidFill>
                <a:prstClr val="black"/>
              </a:solidFill>
            </a:endParaRPr>
          </a:p>
        </p:txBody>
      </p:sp>
    </p:spTree>
    <p:extLst>
      <p:ext uri="{BB962C8B-B14F-4D97-AF65-F5344CB8AC3E}">
        <p14:creationId xmlns:p14="http://schemas.microsoft.com/office/powerpoint/2010/main" val="1701495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Obrázek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306" y="0"/>
            <a:ext cx="10097494" cy="864287"/>
          </a:xfrm>
          <a:prstGeom prst="rect">
            <a:avLst/>
          </a:prstGeom>
        </p:spPr>
      </p:pic>
      <p:sp>
        <p:nvSpPr>
          <p:cNvPr id="2" name="Nadpis 1"/>
          <p:cNvSpPr>
            <a:spLocks noGrp="1"/>
          </p:cNvSpPr>
          <p:nvPr>
            <p:ph type="title"/>
          </p:nvPr>
        </p:nvSpPr>
        <p:spPr/>
        <p:txBody>
          <a:bodyPr/>
          <a:lstStyle/>
          <a:p>
            <a:r>
              <a:rPr lang="cs-CZ" dirty="0"/>
              <a:t> </a:t>
            </a:r>
          </a:p>
        </p:txBody>
      </p:sp>
      <p:sp>
        <p:nvSpPr>
          <p:cNvPr id="3" name="Zástupný symbol pro obsah 2"/>
          <p:cNvSpPr>
            <a:spLocks noGrp="1"/>
          </p:cNvSpPr>
          <p:nvPr>
            <p:ph idx="1"/>
          </p:nvPr>
        </p:nvSpPr>
        <p:spPr>
          <a:xfrm>
            <a:off x="838200" y="5797485"/>
            <a:ext cx="10515600" cy="379478"/>
          </a:xfrm>
        </p:spPr>
        <p:txBody>
          <a:bodyPr>
            <a:normAutofit fontScale="85000" lnSpcReduction="20000"/>
          </a:bodyPr>
          <a:lstStyle/>
          <a:p>
            <a:pPr marL="0" indent="0">
              <a:buNone/>
            </a:pPr>
            <a:r>
              <a:rPr lang="cs-CZ" dirty="0"/>
              <a:t> </a:t>
            </a:r>
          </a:p>
        </p:txBody>
      </p:sp>
      <p:sp>
        <p:nvSpPr>
          <p:cNvPr id="4" name="Zástupný symbol pro zápatí 3"/>
          <p:cNvSpPr>
            <a:spLocks noGrp="1"/>
          </p:cNvSpPr>
          <p:nvPr>
            <p:ph type="ftr" sz="quarter" idx="11"/>
          </p:nvPr>
        </p:nvSpPr>
        <p:spPr/>
        <p:txBody>
          <a:bodyPr/>
          <a:lstStyle/>
          <a:p>
            <a:r>
              <a:rPr lang="cs-CZ" smtClean="0"/>
              <a:t>P20201123v25_PSAP_pro_RVVI</a:t>
            </a:r>
            <a:endParaRPr lang="cs-CZ"/>
          </a:p>
        </p:txBody>
      </p:sp>
      <p:sp>
        <p:nvSpPr>
          <p:cNvPr id="5" name="Zástupný symbol pro číslo snímku 4"/>
          <p:cNvSpPr>
            <a:spLocks noGrp="1"/>
          </p:cNvSpPr>
          <p:nvPr>
            <p:ph type="sldNum" sz="quarter" idx="12"/>
          </p:nvPr>
        </p:nvSpPr>
        <p:spPr/>
        <p:txBody>
          <a:bodyPr/>
          <a:lstStyle/>
          <a:p>
            <a:fld id="{3E177BF2-8BCF-4009-95C2-33EEA810264D}" type="slidenum">
              <a:rPr lang="cs-CZ" smtClean="0"/>
              <a:t>9</a:t>
            </a:fld>
            <a:endParaRPr lang="cs-CZ" dirty="0"/>
          </a:p>
        </p:txBody>
      </p:sp>
      <p:sp>
        <p:nvSpPr>
          <p:cNvPr id="6" name="TextovéPole 5"/>
          <p:cNvSpPr txBox="1"/>
          <p:nvPr/>
        </p:nvSpPr>
        <p:spPr>
          <a:xfrm>
            <a:off x="725864" y="438319"/>
            <a:ext cx="6306532" cy="400110"/>
          </a:xfrm>
          <a:prstGeom prst="rect">
            <a:avLst/>
          </a:prstGeom>
          <a:noFill/>
        </p:spPr>
        <p:txBody>
          <a:bodyPr wrap="square" rtlCol="0">
            <a:spAutoFit/>
          </a:bodyPr>
          <a:lstStyle/>
          <a:p>
            <a:r>
              <a:rPr lang="cs-CZ" sz="2000" b="1" dirty="0"/>
              <a:t>Proces analýzy :</a:t>
            </a:r>
          </a:p>
        </p:txBody>
      </p:sp>
      <p:sp>
        <p:nvSpPr>
          <p:cNvPr id="7" name="Obdélník 6"/>
          <p:cNvSpPr/>
          <p:nvPr/>
        </p:nvSpPr>
        <p:spPr>
          <a:xfrm>
            <a:off x="2856322"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Obdélník 8"/>
          <p:cNvSpPr/>
          <p:nvPr/>
        </p:nvSpPr>
        <p:spPr>
          <a:xfrm>
            <a:off x="1066751" y="3238108"/>
            <a:ext cx="1339392" cy="29383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Obdélník 9"/>
          <p:cNvSpPr/>
          <p:nvPr/>
        </p:nvSpPr>
        <p:spPr>
          <a:xfrm>
            <a:off x="4645844"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Obdélník 10"/>
          <p:cNvSpPr/>
          <p:nvPr/>
        </p:nvSpPr>
        <p:spPr>
          <a:xfrm>
            <a:off x="6435366"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Obdélník 13"/>
          <p:cNvSpPr/>
          <p:nvPr/>
        </p:nvSpPr>
        <p:spPr>
          <a:xfrm>
            <a:off x="9965704" y="2137547"/>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Obdélník 14"/>
          <p:cNvSpPr/>
          <p:nvPr/>
        </p:nvSpPr>
        <p:spPr>
          <a:xfrm>
            <a:off x="8200535" y="214145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TextovéPole 18"/>
          <p:cNvSpPr txBox="1"/>
          <p:nvPr/>
        </p:nvSpPr>
        <p:spPr>
          <a:xfrm>
            <a:off x="754144" y="1027906"/>
            <a:ext cx="6350918" cy="369332"/>
          </a:xfrm>
          <a:prstGeom prst="rect">
            <a:avLst/>
          </a:prstGeom>
          <a:noFill/>
        </p:spPr>
        <p:txBody>
          <a:bodyPr wrap="square" rtlCol="0">
            <a:spAutoFit/>
          </a:bodyPr>
          <a:lstStyle/>
          <a:p>
            <a:r>
              <a:rPr lang="cs-CZ" b="1" dirty="0"/>
              <a:t>Etapa III – převzetí hodnocení a analýza </a:t>
            </a:r>
          </a:p>
        </p:txBody>
      </p:sp>
      <p:sp>
        <p:nvSpPr>
          <p:cNvPr id="21" name="Šipka doprava 20"/>
          <p:cNvSpPr/>
          <p:nvPr/>
        </p:nvSpPr>
        <p:spPr>
          <a:xfrm>
            <a:off x="4190508" y="2401350"/>
            <a:ext cx="462896"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Šipka doprava 21"/>
          <p:cNvSpPr/>
          <p:nvPr/>
        </p:nvSpPr>
        <p:spPr>
          <a:xfrm>
            <a:off x="6009589" y="2401350"/>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3" name="Šipka doprava 22"/>
          <p:cNvSpPr/>
          <p:nvPr/>
        </p:nvSpPr>
        <p:spPr>
          <a:xfrm>
            <a:off x="7795767" y="2405757"/>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4" name="Šipka doprava 23"/>
          <p:cNvSpPr/>
          <p:nvPr/>
        </p:nvSpPr>
        <p:spPr>
          <a:xfrm>
            <a:off x="9546115" y="2378490"/>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5" name="Šipka doprava 24"/>
          <p:cNvSpPr/>
          <p:nvPr/>
        </p:nvSpPr>
        <p:spPr>
          <a:xfrm>
            <a:off x="2409237" y="2386132"/>
            <a:ext cx="424404" cy="355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6" name="Obdélník 25"/>
          <p:cNvSpPr/>
          <p:nvPr/>
        </p:nvSpPr>
        <p:spPr>
          <a:xfrm>
            <a:off x="1066751" y="2137547"/>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7" name="Obdélník 26"/>
          <p:cNvSpPr/>
          <p:nvPr/>
        </p:nvSpPr>
        <p:spPr>
          <a:xfrm>
            <a:off x="6362700" y="3217950"/>
            <a:ext cx="1339392" cy="29531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0" name="Obdélník 29"/>
          <p:cNvSpPr/>
          <p:nvPr/>
        </p:nvSpPr>
        <p:spPr>
          <a:xfrm>
            <a:off x="1066800" y="2143025"/>
            <a:ext cx="1339392" cy="7918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1" name="Obdélník 30"/>
          <p:cNvSpPr/>
          <p:nvPr/>
        </p:nvSpPr>
        <p:spPr>
          <a:xfrm>
            <a:off x="8185217" y="3217949"/>
            <a:ext cx="1339392" cy="2953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2" name="Obdélník 31"/>
          <p:cNvSpPr/>
          <p:nvPr/>
        </p:nvSpPr>
        <p:spPr>
          <a:xfrm>
            <a:off x="4645844" y="3246356"/>
            <a:ext cx="1339392" cy="29247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3" name="Obdélník 32"/>
          <p:cNvSpPr/>
          <p:nvPr/>
        </p:nvSpPr>
        <p:spPr>
          <a:xfrm>
            <a:off x="9965703" y="3217949"/>
            <a:ext cx="1616647" cy="29584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4" name="Obdélník 33"/>
          <p:cNvSpPr/>
          <p:nvPr/>
        </p:nvSpPr>
        <p:spPr>
          <a:xfrm>
            <a:off x="2856322" y="3254602"/>
            <a:ext cx="1339392" cy="29165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8" name="TextovéPole 27"/>
          <p:cNvSpPr txBox="1"/>
          <p:nvPr/>
        </p:nvSpPr>
        <p:spPr>
          <a:xfrm>
            <a:off x="9325067" y="864287"/>
            <a:ext cx="1980029" cy="861774"/>
          </a:xfrm>
          <a:prstGeom prst="rect">
            <a:avLst/>
          </a:prstGeom>
          <a:noFill/>
        </p:spPr>
        <p:txBody>
          <a:bodyPr wrap="none" rtlCol="0">
            <a:spAutoFit/>
          </a:bodyPr>
          <a:lstStyle/>
          <a:p>
            <a:r>
              <a:rPr lang="cs-CZ" b="1" dirty="0"/>
              <a:t>UV – KHV</a:t>
            </a:r>
            <a:r>
              <a:rPr lang="cs-CZ" dirty="0"/>
              <a:t>: </a:t>
            </a:r>
          </a:p>
          <a:p>
            <a:r>
              <a:rPr lang="cs-CZ" sz="1600" dirty="0"/>
              <a:t>Dr. Kateřina </a:t>
            </a:r>
            <a:r>
              <a:rPr lang="cs-CZ" sz="1600" dirty="0" err="1"/>
              <a:t>Miholová</a:t>
            </a:r>
            <a:endParaRPr lang="cs-CZ" sz="1600" dirty="0"/>
          </a:p>
          <a:p>
            <a:r>
              <a:rPr lang="cs-CZ" sz="1600" dirty="0"/>
              <a:t>TBD</a:t>
            </a:r>
          </a:p>
        </p:txBody>
      </p:sp>
      <p:sp>
        <p:nvSpPr>
          <p:cNvPr id="29" name="TextovéPole 28"/>
          <p:cNvSpPr txBox="1"/>
          <p:nvPr/>
        </p:nvSpPr>
        <p:spPr>
          <a:xfrm>
            <a:off x="1986524" y="2121783"/>
            <a:ext cx="474810" cy="261610"/>
          </a:xfrm>
          <a:prstGeom prst="rect">
            <a:avLst/>
          </a:prstGeom>
          <a:noFill/>
        </p:spPr>
        <p:txBody>
          <a:bodyPr wrap="none" rtlCol="0">
            <a:spAutoFit/>
          </a:bodyPr>
          <a:lstStyle/>
          <a:p>
            <a:r>
              <a:rPr lang="cs-CZ" sz="1100" b="1" dirty="0">
                <a:solidFill>
                  <a:srgbClr val="FF0000"/>
                </a:solidFill>
              </a:rPr>
              <a:t>EIII.1</a:t>
            </a:r>
          </a:p>
        </p:txBody>
      </p:sp>
      <p:sp>
        <p:nvSpPr>
          <p:cNvPr id="36" name="TextovéPole 35"/>
          <p:cNvSpPr txBox="1"/>
          <p:nvPr/>
        </p:nvSpPr>
        <p:spPr>
          <a:xfrm>
            <a:off x="3763576" y="2124522"/>
            <a:ext cx="474810" cy="261610"/>
          </a:xfrm>
          <a:prstGeom prst="rect">
            <a:avLst/>
          </a:prstGeom>
          <a:noFill/>
        </p:spPr>
        <p:txBody>
          <a:bodyPr wrap="none" rtlCol="0">
            <a:spAutoFit/>
          </a:bodyPr>
          <a:lstStyle/>
          <a:p>
            <a:r>
              <a:rPr lang="cs-CZ" sz="1100" b="1" dirty="0">
                <a:solidFill>
                  <a:srgbClr val="FF0000"/>
                </a:solidFill>
              </a:rPr>
              <a:t>EIII.2</a:t>
            </a:r>
          </a:p>
        </p:txBody>
      </p:sp>
      <p:sp>
        <p:nvSpPr>
          <p:cNvPr id="37" name="TextovéPole 36"/>
          <p:cNvSpPr txBox="1"/>
          <p:nvPr/>
        </p:nvSpPr>
        <p:spPr>
          <a:xfrm>
            <a:off x="5540628" y="2107900"/>
            <a:ext cx="474810" cy="261610"/>
          </a:xfrm>
          <a:prstGeom prst="rect">
            <a:avLst/>
          </a:prstGeom>
          <a:noFill/>
        </p:spPr>
        <p:txBody>
          <a:bodyPr wrap="none" rtlCol="0">
            <a:spAutoFit/>
          </a:bodyPr>
          <a:lstStyle/>
          <a:p>
            <a:r>
              <a:rPr lang="cs-CZ" sz="1100" b="1" dirty="0">
                <a:solidFill>
                  <a:srgbClr val="FF0000"/>
                </a:solidFill>
              </a:rPr>
              <a:t>EIII.3</a:t>
            </a:r>
          </a:p>
        </p:txBody>
      </p:sp>
      <p:sp>
        <p:nvSpPr>
          <p:cNvPr id="38" name="TextovéPole 37"/>
          <p:cNvSpPr txBox="1"/>
          <p:nvPr/>
        </p:nvSpPr>
        <p:spPr>
          <a:xfrm>
            <a:off x="7320957" y="2109650"/>
            <a:ext cx="474810" cy="261610"/>
          </a:xfrm>
          <a:prstGeom prst="rect">
            <a:avLst/>
          </a:prstGeom>
          <a:noFill/>
        </p:spPr>
        <p:txBody>
          <a:bodyPr wrap="none" rtlCol="0">
            <a:spAutoFit/>
          </a:bodyPr>
          <a:lstStyle/>
          <a:p>
            <a:r>
              <a:rPr lang="cs-CZ" sz="1100" b="1" dirty="0">
                <a:solidFill>
                  <a:srgbClr val="FF0000"/>
                </a:solidFill>
              </a:rPr>
              <a:t>EIII.4</a:t>
            </a:r>
          </a:p>
        </p:txBody>
      </p:sp>
      <p:sp>
        <p:nvSpPr>
          <p:cNvPr id="39" name="TextovéPole 38"/>
          <p:cNvSpPr txBox="1"/>
          <p:nvPr/>
        </p:nvSpPr>
        <p:spPr>
          <a:xfrm>
            <a:off x="9101286" y="2101271"/>
            <a:ext cx="474810" cy="261610"/>
          </a:xfrm>
          <a:prstGeom prst="rect">
            <a:avLst/>
          </a:prstGeom>
          <a:noFill/>
        </p:spPr>
        <p:txBody>
          <a:bodyPr wrap="none" rtlCol="0">
            <a:spAutoFit/>
          </a:bodyPr>
          <a:lstStyle/>
          <a:p>
            <a:r>
              <a:rPr lang="cs-CZ" sz="1100" b="1" dirty="0">
                <a:solidFill>
                  <a:srgbClr val="FF0000"/>
                </a:solidFill>
              </a:rPr>
              <a:t>EIII.5</a:t>
            </a:r>
          </a:p>
        </p:txBody>
      </p:sp>
      <p:sp>
        <p:nvSpPr>
          <p:cNvPr id="40" name="TextovéPole 39"/>
          <p:cNvSpPr txBox="1"/>
          <p:nvPr/>
        </p:nvSpPr>
        <p:spPr>
          <a:xfrm>
            <a:off x="10881615" y="2101271"/>
            <a:ext cx="474810" cy="261610"/>
          </a:xfrm>
          <a:prstGeom prst="rect">
            <a:avLst/>
          </a:prstGeom>
          <a:noFill/>
        </p:spPr>
        <p:txBody>
          <a:bodyPr wrap="none" rtlCol="0">
            <a:spAutoFit/>
          </a:bodyPr>
          <a:lstStyle/>
          <a:p>
            <a:r>
              <a:rPr lang="cs-CZ" sz="1100" b="1" dirty="0">
                <a:solidFill>
                  <a:srgbClr val="FF0000"/>
                </a:solidFill>
              </a:rPr>
              <a:t>EIII.6</a:t>
            </a:r>
          </a:p>
        </p:txBody>
      </p:sp>
      <p:sp>
        <p:nvSpPr>
          <p:cNvPr id="8" name="TextovéPole 7"/>
          <p:cNvSpPr txBox="1"/>
          <p:nvPr/>
        </p:nvSpPr>
        <p:spPr>
          <a:xfrm>
            <a:off x="9941793" y="3308803"/>
            <a:ext cx="1527718" cy="2862322"/>
          </a:xfrm>
          <a:prstGeom prst="rect">
            <a:avLst/>
          </a:prstGeom>
          <a:noFill/>
        </p:spPr>
        <p:txBody>
          <a:bodyPr wrap="square" rtlCol="0">
            <a:spAutoFit/>
          </a:bodyPr>
          <a:lstStyle/>
          <a:p>
            <a:pPr marL="285750" indent="-285750">
              <a:buFontTx/>
              <a:buChar char="-"/>
            </a:pPr>
            <a:r>
              <a:rPr lang="cs-CZ" sz="1200" b="1" dirty="0"/>
              <a:t>Tripartitní jednání </a:t>
            </a:r>
            <a:r>
              <a:rPr lang="cs-CZ" sz="1200" dirty="0"/>
              <a:t>( společné projednání výsledků hodnocení na národní úrovni a na úrovni poskytovatele) vedoucí ke </a:t>
            </a:r>
            <a:r>
              <a:rPr lang="cs-CZ" sz="1200" dirty="0" err="1"/>
              <a:t>škálování</a:t>
            </a:r>
            <a:r>
              <a:rPr lang="cs-CZ" sz="1200" dirty="0"/>
              <a:t> VO, schválení protokolů z jednání Radou, zveřejnění</a:t>
            </a:r>
          </a:p>
        </p:txBody>
      </p:sp>
      <p:sp>
        <p:nvSpPr>
          <p:cNvPr id="12" name="TextovéPole 11"/>
          <p:cNvSpPr txBox="1"/>
          <p:nvPr/>
        </p:nvSpPr>
        <p:spPr>
          <a:xfrm>
            <a:off x="1066752" y="3508744"/>
            <a:ext cx="1339392" cy="2339102"/>
          </a:xfrm>
          <a:prstGeom prst="rect">
            <a:avLst/>
          </a:prstGeom>
          <a:noFill/>
        </p:spPr>
        <p:txBody>
          <a:bodyPr wrap="square" rtlCol="0">
            <a:spAutoFit/>
          </a:bodyPr>
          <a:lstStyle/>
          <a:p>
            <a:pPr lvl="0"/>
            <a:r>
              <a:rPr lang="cs-CZ" sz="1200" b="1" dirty="0">
                <a:solidFill>
                  <a:prstClr val="black"/>
                </a:solidFill>
              </a:rPr>
              <a:t>Výstupy Modulu 1 standardní:</a:t>
            </a:r>
          </a:p>
          <a:p>
            <a:pPr marL="285750" lvl="0" indent="-285750">
              <a:buFontTx/>
              <a:buChar char="-"/>
            </a:pPr>
            <a:r>
              <a:rPr lang="cs-CZ" sz="1200" dirty="0">
                <a:solidFill>
                  <a:prstClr val="black"/>
                </a:solidFill>
              </a:rPr>
              <a:t>Souhrnné zprávy za obory</a:t>
            </a:r>
          </a:p>
          <a:p>
            <a:pPr marL="285750" lvl="0" indent="-285750">
              <a:buFontTx/>
              <a:buChar char="-"/>
            </a:pPr>
            <a:r>
              <a:rPr lang="cs-CZ" sz="1200" dirty="0">
                <a:solidFill>
                  <a:prstClr val="black"/>
                </a:solidFill>
              </a:rPr>
              <a:t>Komentáře Odborných panelů</a:t>
            </a:r>
          </a:p>
          <a:p>
            <a:pPr marL="285750" lvl="0" indent="-285750">
              <a:buFontTx/>
              <a:buChar char="-"/>
            </a:pPr>
            <a:r>
              <a:rPr lang="cs-CZ" sz="1200" dirty="0">
                <a:solidFill>
                  <a:prstClr val="black"/>
                </a:solidFill>
              </a:rPr>
              <a:t>Zprávy za VO – tabulky s filtrací</a:t>
            </a:r>
          </a:p>
          <a:p>
            <a:r>
              <a:rPr lang="cs-CZ" sz="1400" dirty="0"/>
              <a:t>.</a:t>
            </a:r>
          </a:p>
        </p:txBody>
      </p:sp>
      <p:sp>
        <p:nvSpPr>
          <p:cNvPr id="13" name="TextovéPole 12"/>
          <p:cNvSpPr txBox="1"/>
          <p:nvPr/>
        </p:nvSpPr>
        <p:spPr>
          <a:xfrm>
            <a:off x="2855513" y="3547253"/>
            <a:ext cx="1301240" cy="1569660"/>
          </a:xfrm>
          <a:prstGeom prst="rect">
            <a:avLst/>
          </a:prstGeom>
          <a:noFill/>
        </p:spPr>
        <p:txBody>
          <a:bodyPr wrap="square" rtlCol="0">
            <a:spAutoFit/>
          </a:bodyPr>
          <a:lstStyle/>
          <a:p>
            <a:pPr lvl="0"/>
            <a:r>
              <a:rPr lang="cs-CZ" sz="1200" b="1" dirty="0">
                <a:solidFill>
                  <a:prstClr val="black"/>
                </a:solidFill>
              </a:rPr>
              <a:t>Výstup Modulu 1 speciální:</a:t>
            </a:r>
          </a:p>
          <a:p>
            <a:pPr marL="285750" lvl="0" indent="-285750">
              <a:buFontTx/>
              <a:buChar char="-"/>
            </a:pPr>
            <a:r>
              <a:rPr lang="cs-CZ" sz="1200" dirty="0">
                <a:solidFill>
                  <a:prstClr val="black"/>
                </a:solidFill>
              </a:rPr>
              <a:t>Kumulativní zpráva za hodnocení podle kritéria společenské relevance</a:t>
            </a:r>
          </a:p>
        </p:txBody>
      </p:sp>
      <p:sp>
        <p:nvSpPr>
          <p:cNvPr id="16" name="TextovéPole 15"/>
          <p:cNvSpPr txBox="1"/>
          <p:nvPr/>
        </p:nvSpPr>
        <p:spPr>
          <a:xfrm>
            <a:off x="4620628" y="3568744"/>
            <a:ext cx="1475372" cy="2139047"/>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r>
              <a:rPr lang="cs-CZ" sz="1200" b="1" dirty="0">
                <a:solidFill>
                  <a:prstClr val="black"/>
                </a:solidFill>
              </a:rPr>
              <a:t>Výstupy Modulu 2 standardní:</a:t>
            </a:r>
          </a:p>
          <a:p>
            <a:pPr marL="285750" lvl="0" indent="-285750">
              <a:lnSpc>
                <a:spcPct val="90000"/>
              </a:lnSpc>
              <a:spcBef>
                <a:spcPts val="1000"/>
              </a:spcBef>
              <a:buFontTx/>
              <a:buChar char="-"/>
            </a:pPr>
            <a:r>
              <a:rPr lang="cs-CZ" sz="1200" dirty="0" err="1">
                <a:solidFill>
                  <a:prstClr val="black"/>
                </a:solidFill>
              </a:rPr>
              <a:t>Bibliometrické</a:t>
            </a:r>
            <a:r>
              <a:rPr lang="cs-CZ" sz="1200" dirty="0">
                <a:solidFill>
                  <a:prstClr val="black"/>
                </a:solidFill>
              </a:rPr>
              <a:t> zprávy za obory FORD </a:t>
            </a:r>
          </a:p>
          <a:p>
            <a:pPr marL="285750" lvl="0" indent="-285750">
              <a:lnSpc>
                <a:spcPct val="90000"/>
              </a:lnSpc>
              <a:spcBef>
                <a:spcPts val="1000"/>
              </a:spcBef>
              <a:buFontTx/>
              <a:buChar char="-"/>
            </a:pPr>
            <a:r>
              <a:rPr lang="cs-CZ" sz="1200" dirty="0">
                <a:solidFill>
                  <a:prstClr val="black"/>
                </a:solidFill>
              </a:rPr>
              <a:t>Komentáře Odborných panelů</a:t>
            </a:r>
          </a:p>
          <a:p>
            <a:pPr marL="285750" lvl="0" indent="-285750">
              <a:lnSpc>
                <a:spcPct val="90000"/>
              </a:lnSpc>
              <a:spcBef>
                <a:spcPts val="1000"/>
              </a:spcBef>
              <a:buFontTx/>
              <a:buChar char="-"/>
            </a:pPr>
            <a:r>
              <a:rPr lang="cs-CZ" sz="1200" dirty="0" err="1">
                <a:solidFill>
                  <a:prstClr val="black"/>
                </a:solidFill>
              </a:rPr>
              <a:t>Bibliometrické</a:t>
            </a:r>
            <a:r>
              <a:rPr lang="cs-CZ" sz="1200" dirty="0">
                <a:solidFill>
                  <a:prstClr val="black"/>
                </a:solidFill>
              </a:rPr>
              <a:t> zprávy za VO </a:t>
            </a:r>
          </a:p>
        </p:txBody>
      </p:sp>
      <p:sp>
        <p:nvSpPr>
          <p:cNvPr id="17" name="TextovéPole 16"/>
          <p:cNvSpPr txBox="1"/>
          <p:nvPr/>
        </p:nvSpPr>
        <p:spPr>
          <a:xfrm>
            <a:off x="6362700" y="3547253"/>
            <a:ext cx="1268099" cy="1384995"/>
          </a:xfrm>
          <a:prstGeom prst="rect">
            <a:avLst/>
          </a:prstGeom>
          <a:noFill/>
        </p:spPr>
        <p:txBody>
          <a:bodyPr wrap="square" rtlCol="0">
            <a:spAutoFit/>
          </a:bodyPr>
          <a:lstStyle/>
          <a:p>
            <a:r>
              <a:rPr lang="cs-CZ" sz="1200" b="1" dirty="0"/>
              <a:t>Výstup Modulu 2 speciální:</a:t>
            </a:r>
          </a:p>
          <a:p>
            <a:pPr marL="285750" indent="-285750">
              <a:buFontTx/>
              <a:buChar char="-"/>
            </a:pPr>
            <a:r>
              <a:rPr lang="cs-CZ" sz="1200" dirty="0"/>
              <a:t>Kumulativní </a:t>
            </a:r>
            <a:r>
              <a:rPr lang="cs-CZ" sz="1200" dirty="0" err="1"/>
              <a:t>bibliometrické</a:t>
            </a:r>
            <a:r>
              <a:rPr lang="cs-CZ" sz="1200" dirty="0"/>
              <a:t> zprávy na úroveň </a:t>
            </a:r>
            <a:r>
              <a:rPr lang="cs-CZ" sz="1200" dirty="0" err="1"/>
              <a:t>WoS</a:t>
            </a:r>
            <a:r>
              <a:rPr lang="cs-CZ" sz="1200" dirty="0"/>
              <a:t> </a:t>
            </a:r>
            <a:r>
              <a:rPr lang="cs-CZ" sz="1200" dirty="0" err="1"/>
              <a:t>categories</a:t>
            </a:r>
            <a:endParaRPr lang="cs-CZ" sz="1200" dirty="0"/>
          </a:p>
        </p:txBody>
      </p:sp>
      <p:sp>
        <p:nvSpPr>
          <p:cNvPr id="18" name="TextovéPole 17"/>
          <p:cNvSpPr txBox="1"/>
          <p:nvPr/>
        </p:nvSpPr>
        <p:spPr>
          <a:xfrm>
            <a:off x="8162890" y="3547253"/>
            <a:ext cx="1215987" cy="1015663"/>
          </a:xfrm>
          <a:prstGeom prst="rect">
            <a:avLst/>
          </a:prstGeom>
          <a:noFill/>
        </p:spPr>
        <p:txBody>
          <a:bodyPr wrap="square" rtlCol="0">
            <a:spAutoFit/>
          </a:bodyPr>
          <a:lstStyle/>
          <a:p>
            <a:pPr marL="285750" indent="-285750">
              <a:buFontTx/>
              <a:buChar char="-"/>
            </a:pPr>
            <a:r>
              <a:rPr lang="cs-CZ" sz="1200" dirty="0"/>
              <a:t>Zpřístupnění výstupů </a:t>
            </a:r>
            <a:r>
              <a:rPr lang="cs-CZ" sz="1200" b="1" dirty="0"/>
              <a:t>Modulu 1 a Modulu 2 veřejnosti</a:t>
            </a:r>
          </a:p>
        </p:txBody>
      </p:sp>
    </p:spTree>
    <p:extLst>
      <p:ext uri="{BB962C8B-B14F-4D97-AF65-F5344CB8AC3E}">
        <p14:creationId xmlns:p14="http://schemas.microsoft.com/office/powerpoint/2010/main" val="2882936129"/>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7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8_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TotalTime>
  <Words>3212</Words>
  <Application>Microsoft Office PowerPoint</Application>
  <PresentationFormat>Širokoúhlá obrazovka</PresentationFormat>
  <Paragraphs>1180</Paragraphs>
  <Slides>34</Slides>
  <Notes>5</Notes>
  <HiddenSlides>0</HiddenSlides>
  <MMClips>0</MMClips>
  <ScaleCrop>false</ScaleCrop>
  <HeadingPairs>
    <vt:vector size="6" baseType="variant">
      <vt:variant>
        <vt:lpstr>Použitá písma</vt:lpstr>
      </vt:variant>
      <vt:variant>
        <vt:i4>5</vt:i4>
      </vt:variant>
      <vt:variant>
        <vt:lpstr>Motiv</vt:lpstr>
      </vt:variant>
      <vt:variant>
        <vt:i4>8</vt:i4>
      </vt:variant>
      <vt:variant>
        <vt:lpstr>Nadpisy snímků</vt:lpstr>
      </vt:variant>
      <vt:variant>
        <vt:i4>34</vt:i4>
      </vt:variant>
    </vt:vector>
  </HeadingPairs>
  <TitlesOfParts>
    <vt:vector size="47" baseType="lpstr">
      <vt:lpstr>Arial</vt:lpstr>
      <vt:lpstr>Calibri</vt:lpstr>
      <vt:lpstr>Calibri Light</vt:lpstr>
      <vt:lpstr>Courier New</vt:lpstr>
      <vt:lpstr>Times New Roman</vt:lpstr>
      <vt:lpstr>Motiv Office</vt:lpstr>
      <vt:lpstr>3_Motiv Office</vt:lpstr>
      <vt:lpstr>5_Motiv Office</vt:lpstr>
      <vt:lpstr>1_Motiv Office</vt:lpstr>
      <vt:lpstr>6_Motiv Office</vt:lpstr>
      <vt:lpstr>7_Motiv Office</vt:lpstr>
      <vt:lpstr>8_Motiv Office</vt:lpstr>
      <vt:lpstr>Motiv systému Office</vt:lpstr>
      <vt:lpstr>Analýza potenciálních příčin nízkého hodnocení aplikovaného výzkumu metodikou M17+</vt:lpstr>
      <vt:lpstr>   </vt:lpstr>
      <vt:lpstr> </vt:lpstr>
      <vt:lpstr> </vt:lpstr>
      <vt:lpstr> </vt:lpstr>
      <vt:lpstr>Prezentace aplikace PowerPoint</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Děkuji za pozornost. </vt:lpstr>
      <vt:lpstr> </vt:lpstr>
    </vt:vector>
  </TitlesOfParts>
  <Company>Škoda Auto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Machan, Jaroslav Doc. 2 (ES)</dc:creator>
  <cp:lastModifiedBy>Účet Microsoft</cp:lastModifiedBy>
  <cp:revision>151</cp:revision>
  <cp:lastPrinted>2020-11-15T15:57:52Z</cp:lastPrinted>
  <dcterms:created xsi:type="dcterms:W3CDTF">2020-08-24T12:53:05Z</dcterms:created>
  <dcterms:modified xsi:type="dcterms:W3CDTF">2020-11-23T09:57:25Z</dcterms:modified>
</cp:coreProperties>
</file>