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</p:sldIdLst>
  <p:sldSz cx="12192000" cy="6858000"/>
  <p:notesSz cx="6797675" cy="9926638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3E2"/>
    <a:srgbClr val="FFF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239"/>
    <p:restoredTop sz="94661"/>
  </p:normalViewPr>
  <p:slideViewPr>
    <p:cSldViewPr snapToGrid="0" snapToObjects="1">
      <p:cViewPr varScale="1">
        <p:scale>
          <a:sx n="171" d="100"/>
          <a:sy n="171" d="100"/>
        </p:scale>
        <p:origin x="168" y="7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9EC4E5-77C9-7B44-B484-047DD533CF4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8672DCF-DB3F-7F4C-BA15-64835D9E06B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A5E3CA-E4E2-9645-A513-48C7F7B133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DD7EB7-5C23-154F-8A76-125736FFAB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0C138B-FE54-4C45-B461-9170D28065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860231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F7FBAC-A860-9E4B-A753-9CE8FBD000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DE4F13-C3C2-E443-A4C9-1573020D880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C17E07E-EB4E-584E-B1E5-BE665B00D8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DB3017-3205-0E48-90A6-93352849B1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89380A5-4B59-EC4A-9B68-7391F8C481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953579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52EDE17-C1CE-224E-A8E0-B2F242F96D5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35E3363-52B5-6E40-B117-5789C5D4C2D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E1AAD1-711B-F74B-AE0A-D6534756C2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6F7C6C-5F3A-0141-90FD-A03D6FBD6E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14CB08-4D1F-4341-AD54-35DD8AF8D7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75838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774D73-B9AA-A34D-8DE1-832B74E8CF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96833C-02AB-FA46-B84E-AC84287432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D47540-57CA-D641-A0B8-FF595B4972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00CDD7-EE85-5742-B5AC-74DC562FE5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B79492-2599-3E47-A07A-A48383CABB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84562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AB50AD-6406-6843-9369-C2BC4CDD60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98F6C06-07FF-834E-9882-D13F0A69C5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09C60C-7502-9442-82D6-14DB0927D7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4DE752-F787-AB42-98B8-DA885025C8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F997D4-D589-0A42-A4EE-DC0F5AD0DD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033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93B111-4110-754F-8CC2-1EE906A176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C60425-50BA-C348-AB9E-F84E5EB44B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0C1AA81-5360-6044-A771-AAB95318F8F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6413215-FCF4-E143-A8AD-F477D70196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87BAE2-B91C-064B-A4DF-94CC417FE1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A937F50-1D58-2843-A628-7D795ECEA6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693531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7D1AC7-09A2-D940-A072-A3E24C87D3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B352CD8-7E8E-424E-BA90-D6BC067014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DE85215-8D0D-A343-A331-22115744E8F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5441C81-7AEA-6D4C-8BD8-D8224C81E1E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49050D3-CA0C-9A48-BD65-3E8D89A4C7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B546313-5E3C-1246-8203-5A4F7F3052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6AB06A1-9AC6-5145-B61A-5FA350EC4F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986EBA1-19A9-9343-810F-2CCEDA6496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377016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9A29A-5263-4D4F-AAA1-2D6194522C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A26D754-79AE-A443-B831-A4D53A3585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F137D4C-4801-4549-89A9-DA30818456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064F341-A433-BE4B-9EB2-A4E6A60142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835538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5E2E6DF-0E39-AF40-8C79-5803ED2D75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9BA3F9E-3382-CC4E-B12F-BDA3A9CF01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0ABC660-9781-5945-80F9-C166EF4748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19038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0B79F2-F5A1-4740-82DF-ED7532CA0F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AC1080-A6F1-CE4D-914C-2683F1B788C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67A0B4B-3CF8-3A4E-80F5-BA8CA2B6F0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63FC1A-49B8-CD4E-8698-C9B58560B6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77EE67-F8B1-9843-A3FF-FAD0D6A41A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2F02821-6805-3848-A894-DF1CE36DBF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64903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44A2CF-B57B-1F43-865D-818E0A8889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96B2E98-C446-194A-BA31-E20A858D4C5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58C3D5E-001F-454B-BA8F-BC51883CE1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7A035F-9221-0848-BB8E-EFDA51D548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4924713-F011-0543-98AA-44FA17D39B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01D70D1-61E3-2148-9048-A647C0D47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01457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05C05C9-F531-A44F-AC7A-5DAF8BED73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046CA3C-C740-3043-8B52-F737F438E9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F7B552-D6AB-504B-B7AD-030EC569559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6AF822-3967-E34E-B767-0EF948F59915}" type="datetimeFigureOut">
              <a:rPr lang="cs-CZ" smtClean="0"/>
              <a:t>11.02.19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8C1C44-E888-7042-A35D-271CC0A4BA6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B495D0-FE34-5A43-974D-A342E1C7E3C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58E1D9-AB61-A941-B055-9509932AFBD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551368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>
            <a:extLst>
              <a:ext uri="{FF2B5EF4-FFF2-40B4-BE49-F238E27FC236}">
                <a16:creationId xmlns:a16="http://schemas.microsoft.com/office/drawing/2014/main" id="{BE05778C-BA6B-B04C-996D-01055FA9F272}"/>
              </a:ext>
            </a:extLst>
          </p:cNvPr>
          <p:cNvSpPr txBox="1"/>
          <p:nvPr/>
        </p:nvSpPr>
        <p:spPr>
          <a:xfrm>
            <a:off x="213368" y="195469"/>
            <a:ext cx="2431915" cy="95410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3810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Nastavení významnosti kritérií Modulu 3 pro obory FORD a státem řízené VŠ (UO a PA) ze strany MŠMT (kalibrace M3)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2760CAE-133F-F749-AF25-68F29D674B16}"/>
              </a:ext>
            </a:extLst>
          </p:cNvPr>
          <p:cNvSpPr txBox="1"/>
          <p:nvPr/>
        </p:nvSpPr>
        <p:spPr>
          <a:xfrm>
            <a:off x="3132815" y="195468"/>
            <a:ext cx="2431915" cy="954107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Návrh procesu vnitřní evaluace ze strany VŠ</a:t>
            </a:r>
          </a:p>
          <a:p>
            <a:pPr algn="ctr"/>
            <a:r>
              <a:rPr lang="cs-CZ" sz="1400" b="1" dirty="0"/>
              <a:t>(včetně složení mezinárodního panelu, termínů atd.)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D171998-C5B2-D142-9D9C-174C4641E446}"/>
              </a:ext>
            </a:extLst>
          </p:cNvPr>
          <p:cNvSpPr txBox="1"/>
          <p:nvPr/>
        </p:nvSpPr>
        <p:spPr>
          <a:xfrm flipH="1">
            <a:off x="3132814" y="2576490"/>
            <a:ext cx="3416031" cy="738664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Akreditace procesu a složení mezinárodního panelu vnitřní evaluace ze strany MŠMT 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F93DE0F5-5C68-5B4C-9E6B-872777999033}"/>
              </a:ext>
            </a:extLst>
          </p:cNvPr>
          <p:cNvSpPr txBox="1"/>
          <p:nvPr/>
        </p:nvSpPr>
        <p:spPr>
          <a:xfrm>
            <a:off x="225119" y="2559067"/>
            <a:ext cx="2166026" cy="738664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Expertní stanovisko KHV ke složení mezinárodního panelu pro MŠMT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99BE308-E9EB-2742-BC69-20DED9974576}"/>
              </a:ext>
            </a:extLst>
          </p:cNvPr>
          <p:cNvSpPr txBox="1"/>
          <p:nvPr/>
        </p:nvSpPr>
        <p:spPr>
          <a:xfrm>
            <a:off x="1626299" y="1477167"/>
            <a:ext cx="2250332" cy="5232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Delegace zástupce MŠMT do mezinárodního panelu</a:t>
            </a:r>
          </a:p>
        </p:txBody>
      </p:sp>
      <p:sp>
        <p:nvSpPr>
          <p:cNvPr id="12" name="TextovéPole 1">
            <a:extLst>
              <a:ext uri="{FF2B5EF4-FFF2-40B4-BE49-F238E27FC236}">
                <a16:creationId xmlns:a16="http://schemas.microsoft.com/office/drawing/2014/main" id="{7C213079-5FC0-A542-BAD6-C761B3C26D29}"/>
              </a:ext>
            </a:extLst>
          </p:cNvPr>
          <p:cNvSpPr txBox="1"/>
          <p:nvPr/>
        </p:nvSpPr>
        <p:spPr>
          <a:xfrm>
            <a:off x="6112756" y="793103"/>
            <a:ext cx="2824766" cy="738664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Zaslání </a:t>
            </a:r>
            <a:r>
              <a:rPr lang="cs-CZ" sz="1400" b="1" dirty="0" err="1"/>
              <a:t>templátu</a:t>
            </a:r>
            <a:r>
              <a:rPr lang="cs-CZ" sz="1400" b="1" dirty="0"/>
              <a:t> </a:t>
            </a:r>
            <a:r>
              <a:rPr lang="cs-CZ" sz="1400" b="1" dirty="0" err="1"/>
              <a:t>sebeevaluační</a:t>
            </a:r>
            <a:r>
              <a:rPr lang="cs-CZ" sz="1400" b="1" dirty="0"/>
              <a:t> zprávy včetně instrukce k vyplňování na VŠ ze strany MŠMT</a:t>
            </a:r>
          </a:p>
        </p:txBody>
      </p:sp>
      <p:sp>
        <p:nvSpPr>
          <p:cNvPr id="13" name="TextovéPole 2">
            <a:extLst>
              <a:ext uri="{FF2B5EF4-FFF2-40B4-BE49-F238E27FC236}">
                <a16:creationId xmlns:a16="http://schemas.microsoft.com/office/drawing/2014/main" id="{A2C9D9FC-36C5-F349-B35A-D5B9A5893070}"/>
              </a:ext>
            </a:extLst>
          </p:cNvPr>
          <p:cNvSpPr txBox="1"/>
          <p:nvPr/>
        </p:nvSpPr>
        <p:spPr>
          <a:xfrm>
            <a:off x="8046719" y="2011392"/>
            <a:ext cx="2472231" cy="52322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Vypracování </a:t>
            </a:r>
            <a:r>
              <a:rPr lang="cs-CZ" sz="1400" b="1" dirty="0" err="1"/>
              <a:t>sebeevaluační</a:t>
            </a:r>
            <a:r>
              <a:rPr lang="cs-CZ" sz="1400" b="1" dirty="0"/>
              <a:t> zprávy ze strany VŠ</a:t>
            </a:r>
          </a:p>
        </p:txBody>
      </p:sp>
      <p:sp>
        <p:nvSpPr>
          <p:cNvPr id="14" name="TextovéPole 7">
            <a:extLst>
              <a:ext uri="{FF2B5EF4-FFF2-40B4-BE49-F238E27FC236}">
                <a16:creationId xmlns:a16="http://schemas.microsoft.com/office/drawing/2014/main" id="{1486CE08-991F-B948-9FFA-16C29D99DE71}"/>
              </a:ext>
            </a:extLst>
          </p:cNvPr>
          <p:cNvSpPr txBox="1"/>
          <p:nvPr/>
        </p:nvSpPr>
        <p:spPr>
          <a:xfrm>
            <a:off x="9053208" y="2825910"/>
            <a:ext cx="2687391" cy="738664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Evaluace VŠ mezinárodním panelem včetně návštěvy na místě a vypracování stanoviska</a:t>
            </a:r>
          </a:p>
        </p:txBody>
      </p:sp>
      <p:sp>
        <p:nvSpPr>
          <p:cNvPr id="15" name="TextovéPole 8">
            <a:extLst>
              <a:ext uri="{FF2B5EF4-FFF2-40B4-BE49-F238E27FC236}">
                <a16:creationId xmlns:a16="http://schemas.microsoft.com/office/drawing/2014/main" id="{374278F9-F249-8F42-967D-2C63FCA4658F}"/>
              </a:ext>
            </a:extLst>
          </p:cNvPr>
          <p:cNvSpPr txBox="1"/>
          <p:nvPr/>
        </p:nvSpPr>
        <p:spPr>
          <a:xfrm>
            <a:off x="8454814" y="3896127"/>
            <a:ext cx="3285784" cy="1169551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Konsolidace a interpretace kompletních podkladů hodnocení VŠ (M1 a M2, </a:t>
            </a:r>
            <a:r>
              <a:rPr lang="cs-CZ" sz="1400" b="1" dirty="0" err="1"/>
              <a:t>sebeevaluační</a:t>
            </a:r>
            <a:r>
              <a:rPr lang="cs-CZ" sz="1400" b="1" dirty="0"/>
              <a:t> zprávy a zprávy mezinárodních panelů </a:t>
            </a:r>
            <a:r>
              <a:rPr lang="cs-CZ" sz="1400" b="1"/>
              <a:t>v M3-M5)              </a:t>
            </a:r>
            <a:r>
              <a:rPr lang="cs-CZ" sz="1400" b="1" dirty="0"/>
              <a:t>ze strany </a:t>
            </a:r>
            <a:r>
              <a:rPr lang="en-US" sz="1400" b="1" dirty="0"/>
              <a:t>MŠMT</a:t>
            </a:r>
          </a:p>
        </p:txBody>
      </p:sp>
      <p:sp>
        <p:nvSpPr>
          <p:cNvPr id="16" name="TextovéPole 16">
            <a:extLst>
              <a:ext uri="{FF2B5EF4-FFF2-40B4-BE49-F238E27FC236}">
                <a16:creationId xmlns:a16="http://schemas.microsoft.com/office/drawing/2014/main" id="{D5D99C24-CCB9-8949-91E5-6860DAF63BD2}"/>
              </a:ext>
            </a:extLst>
          </p:cNvPr>
          <p:cNvSpPr txBox="1"/>
          <p:nvPr/>
        </p:nvSpPr>
        <p:spPr>
          <a:xfrm>
            <a:off x="8046718" y="5428670"/>
            <a:ext cx="3693879" cy="73866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Společné jednání RVVI/MŠMT/ČKR (tripartita)</a:t>
            </a:r>
          </a:p>
          <a:p>
            <a:pPr algn="ctr"/>
            <a:r>
              <a:rPr lang="cs-CZ" sz="1400" b="1" dirty="0"/>
              <a:t>o výsledcích kompletního hodnocení (M1-M5) a finančních důsledcích</a:t>
            </a:r>
          </a:p>
        </p:txBody>
      </p:sp>
      <p:sp>
        <p:nvSpPr>
          <p:cNvPr id="17" name="TextovéPole 18">
            <a:extLst>
              <a:ext uri="{FF2B5EF4-FFF2-40B4-BE49-F238E27FC236}">
                <a16:creationId xmlns:a16="http://schemas.microsoft.com/office/drawing/2014/main" id="{57709F6A-A3E7-574B-936D-B67280847412}"/>
              </a:ext>
            </a:extLst>
          </p:cNvPr>
          <p:cNvSpPr txBox="1"/>
          <p:nvPr/>
        </p:nvSpPr>
        <p:spPr>
          <a:xfrm>
            <a:off x="4776082" y="5686565"/>
            <a:ext cx="2794091" cy="5232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Zpětná vazba pro VŠ ze strany MŠMT</a:t>
            </a:r>
          </a:p>
        </p:txBody>
      </p:sp>
      <p:cxnSp>
        <p:nvCxnSpPr>
          <p:cNvPr id="18" name="Přímá spojovací šipka 21">
            <a:extLst>
              <a:ext uri="{FF2B5EF4-FFF2-40B4-BE49-F238E27FC236}">
                <a16:creationId xmlns:a16="http://schemas.microsoft.com/office/drawing/2014/main" id="{FBD71E4B-DE44-8E46-9996-5AF48B075535}"/>
              </a:ext>
            </a:extLst>
          </p:cNvPr>
          <p:cNvCxnSpPr>
            <a:cxnSpLocks/>
          </p:cNvCxnSpPr>
          <p:nvPr/>
        </p:nvCxnSpPr>
        <p:spPr>
          <a:xfrm flipV="1">
            <a:off x="2645283" y="697643"/>
            <a:ext cx="487533" cy="1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Přímá spojovací šipka 23">
            <a:extLst>
              <a:ext uri="{FF2B5EF4-FFF2-40B4-BE49-F238E27FC236}">
                <a16:creationId xmlns:a16="http://schemas.microsoft.com/office/drawing/2014/main" id="{2276658E-949C-3443-A728-40335DFB753F}"/>
              </a:ext>
            </a:extLst>
          </p:cNvPr>
          <p:cNvCxnSpPr>
            <a:cxnSpLocks/>
          </p:cNvCxnSpPr>
          <p:nvPr/>
        </p:nvCxnSpPr>
        <p:spPr>
          <a:xfrm flipV="1">
            <a:off x="3573114" y="1119555"/>
            <a:ext cx="0" cy="357612"/>
          </a:xfrm>
          <a:prstGeom prst="straightConnector1">
            <a:avLst/>
          </a:prstGeom>
          <a:ln w="762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Přímá spojovací šipka 25">
            <a:extLst>
              <a:ext uri="{FF2B5EF4-FFF2-40B4-BE49-F238E27FC236}">
                <a16:creationId xmlns:a16="http://schemas.microsoft.com/office/drawing/2014/main" id="{FDF9D910-8F35-1D49-A934-C6D2045BABE3}"/>
              </a:ext>
            </a:extLst>
          </p:cNvPr>
          <p:cNvCxnSpPr>
            <a:cxnSpLocks/>
          </p:cNvCxnSpPr>
          <p:nvPr/>
        </p:nvCxnSpPr>
        <p:spPr>
          <a:xfrm>
            <a:off x="4281663" y="1119051"/>
            <a:ext cx="6241" cy="1491265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Přímá spojovací šipka 28">
            <a:extLst>
              <a:ext uri="{FF2B5EF4-FFF2-40B4-BE49-F238E27FC236}">
                <a16:creationId xmlns:a16="http://schemas.microsoft.com/office/drawing/2014/main" id="{3ED4FA8B-82D1-AB4E-93FC-0686E107161A}"/>
              </a:ext>
            </a:extLst>
          </p:cNvPr>
          <p:cNvCxnSpPr>
            <a:cxnSpLocks/>
          </p:cNvCxnSpPr>
          <p:nvPr/>
        </p:nvCxnSpPr>
        <p:spPr>
          <a:xfrm flipV="1">
            <a:off x="6252754" y="1531767"/>
            <a:ext cx="0" cy="1048025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Přímá spojovací šipka 30">
            <a:extLst>
              <a:ext uri="{FF2B5EF4-FFF2-40B4-BE49-F238E27FC236}">
                <a16:creationId xmlns:a16="http://schemas.microsoft.com/office/drawing/2014/main" id="{BD1CB9F0-6223-3542-A5DD-C8A0B95D153F}"/>
              </a:ext>
            </a:extLst>
          </p:cNvPr>
          <p:cNvCxnSpPr>
            <a:cxnSpLocks/>
          </p:cNvCxnSpPr>
          <p:nvPr/>
        </p:nvCxnSpPr>
        <p:spPr>
          <a:xfrm>
            <a:off x="8734092" y="1531767"/>
            <a:ext cx="524" cy="447825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Přímá spojovací šipka 32">
            <a:extLst>
              <a:ext uri="{FF2B5EF4-FFF2-40B4-BE49-F238E27FC236}">
                <a16:creationId xmlns:a16="http://schemas.microsoft.com/office/drawing/2014/main" id="{D8E6CA7B-E52A-8047-B2C3-05F68BD25620}"/>
              </a:ext>
            </a:extLst>
          </p:cNvPr>
          <p:cNvCxnSpPr>
            <a:cxnSpLocks/>
          </p:cNvCxnSpPr>
          <p:nvPr/>
        </p:nvCxnSpPr>
        <p:spPr>
          <a:xfrm>
            <a:off x="10291422" y="2532754"/>
            <a:ext cx="0" cy="293156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Přímá spojovací šipka 36">
            <a:extLst>
              <a:ext uri="{FF2B5EF4-FFF2-40B4-BE49-F238E27FC236}">
                <a16:creationId xmlns:a16="http://schemas.microsoft.com/office/drawing/2014/main" id="{90F80BAE-3F13-DF48-926D-507DC89A6F14}"/>
              </a:ext>
            </a:extLst>
          </p:cNvPr>
          <p:cNvCxnSpPr>
            <a:cxnSpLocks/>
          </p:cNvCxnSpPr>
          <p:nvPr/>
        </p:nvCxnSpPr>
        <p:spPr>
          <a:xfrm>
            <a:off x="8734092" y="2532754"/>
            <a:ext cx="9314" cy="1377395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Přímá spojovací šipka 38">
            <a:extLst>
              <a:ext uri="{FF2B5EF4-FFF2-40B4-BE49-F238E27FC236}">
                <a16:creationId xmlns:a16="http://schemas.microsoft.com/office/drawing/2014/main" id="{7C55B3FD-1822-8141-A630-F03676909EB4}"/>
              </a:ext>
            </a:extLst>
          </p:cNvPr>
          <p:cNvCxnSpPr>
            <a:cxnSpLocks/>
          </p:cNvCxnSpPr>
          <p:nvPr/>
        </p:nvCxnSpPr>
        <p:spPr>
          <a:xfrm flipH="1">
            <a:off x="10301185" y="5072208"/>
            <a:ext cx="1" cy="362992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Přímá spojovací šipka 40">
            <a:extLst>
              <a:ext uri="{FF2B5EF4-FFF2-40B4-BE49-F238E27FC236}">
                <a16:creationId xmlns:a16="http://schemas.microsoft.com/office/drawing/2014/main" id="{0E97AD4A-5C34-5346-A08A-81E44554D688}"/>
              </a:ext>
            </a:extLst>
          </p:cNvPr>
          <p:cNvCxnSpPr>
            <a:cxnSpLocks/>
            <a:endCxn id="17" idx="3"/>
          </p:cNvCxnSpPr>
          <p:nvPr/>
        </p:nvCxnSpPr>
        <p:spPr>
          <a:xfrm flipH="1">
            <a:off x="7570173" y="5948175"/>
            <a:ext cx="476546" cy="0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Přímá spojovací šipka 43">
            <a:extLst>
              <a:ext uri="{FF2B5EF4-FFF2-40B4-BE49-F238E27FC236}">
                <a16:creationId xmlns:a16="http://schemas.microsoft.com/office/drawing/2014/main" id="{857D5102-6A53-D241-8C9B-C1776E0AD0C8}"/>
              </a:ext>
            </a:extLst>
          </p:cNvPr>
          <p:cNvCxnSpPr>
            <a:cxnSpLocks/>
            <a:stCxn id="10" idx="3"/>
          </p:cNvCxnSpPr>
          <p:nvPr/>
        </p:nvCxnSpPr>
        <p:spPr>
          <a:xfrm>
            <a:off x="2391145" y="2928399"/>
            <a:ext cx="741670" cy="19629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CC65577A-C3C8-AE41-BC5F-59FFE74F8372}"/>
              </a:ext>
            </a:extLst>
          </p:cNvPr>
          <p:cNvCxnSpPr>
            <a:cxnSpLocks/>
          </p:cNvCxnSpPr>
          <p:nvPr/>
        </p:nvCxnSpPr>
        <p:spPr>
          <a:xfrm>
            <a:off x="10291422" y="3564574"/>
            <a:ext cx="0" cy="330741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Přímá spojovací šipka 25">
            <a:extLst>
              <a:ext uri="{FF2B5EF4-FFF2-40B4-BE49-F238E27FC236}">
                <a16:creationId xmlns:a16="http://schemas.microsoft.com/office/drawing/2014/main" id="{1D5B202B-A7D3-9644-A2CD-1233478BD79D}"/>
              </a:ext>
            </a:extLst>
          </p:cNvPr>
          <p:cNvCxnSpPr>
            <a:cxnSpLocks/>
          </p:cNvCxnSpPr>
          <p:nvPr/>
        </p:nvCxnSpPr>
        <p:spPr>
          <a:xfrm flipH="1" flipV="1">
            <a:off x="4652821" y="1098896"/>
            <a:ext cx="18804" cy="1480896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7984DB86-9EC1-CC4E-818F-FB94CBF53AF5}"/>
              </a:ext>
            </a:extLst>
          </p:cNvPr>
          <p:cNvSpPr txBox="1"/>
          <p:nvPr/>
        </p:nvSpPr>
        <p:spPr>
          <a:xfrm>
            <a:off x="4776082" y="3941244"/>
            <a:ext cx="3270637" cy="738664"/>
          </a:xfrm>
          <a:prstGeom prst="rect">
            <a:avLst/>
          </a:prstGeom>
          <a:solidFill>
            <a:srgbClr val="FFC3E2"/>
          </a:solidFill>
        </p:spPr>
        <p:txBody>
          <a:bodyPr wrap="square" rtlCol="0">
            <a:spAutoFit/>
          </a:bodyPr>
          <a:lstStyle/>
          <a:p>
            <a:pPr algn="ctr"/>
            <a:r>
              <a:rPr lang="cs-CZ" sz="1400" b="1" dirty="0"/>
              <a:t>Výsledky hodnocení v Modulech 1 a 2</a:t>
            </a:r>
          </a:p>
          <a:p>
            <a:pPr algn="ctr"/>
            <a:r>
              <a:rPr lang="cs-CZ" sz="1400" b="1" dirty="0"/>
              <a:t>ze strany Oddělení hodnocení výzkumných organizací při RVVI</a:t>
            </a:r>
          </a:p>
        </p:txBody>
      </p:sp>
      <p:cxnSp>
        <p:nvCxnSpPr>
          <p:cNvPr id="31" name="Přímá spojovací šipka 30">
            <a:extLst>
              <a:ext uri="{FF2B5EF4-FFF2-40B4-BE49-F238E27FC236}">
                <a16:creationId xmlns:a16="http://schemas.microsoft.com/office/drawing/2014/main" id="{57A289A4-56D7-414F-AF56-23455C838642}"/>
              </a:ext>
            </a:extLst>
          </p:cNvPr>
          <p:cNvCxnSpPr>
            <a:cxnSpLocks/>
          </p:cNvCxnSpPr>
          <p:nvPr/>
        </p:nvCxnSpPr>
        <p:spPr>
          <a:xfrm>
            <a:off x="8046719" y="4289634"/>
            <a:ext cx="497441" cy="0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2" name="Group 31">
            <a:extLst>
              <a:ext uri="{FF2B5EF4-FFF2-40B4-BE49-F238E27FC236}">
                <a16:creationId xmlns:a16="http://schemas.microsoft.com/office/drawing/2014/main" id="{3B6AB8DD-92CB-A048-8D51-B5F6F227777E}"/>
              </a:ext>
            </a:extLst>
          </p:cNvPr>
          <p:cNvGrpSpPr/>
          <p:nvPr/>
        </p:nvGrpSpPr>
        <p:grpSpPr>
          <a:xfrm>
            <a:off x="99219" y="3847472"/>
            <a:ext cx="4037060" cy="2929575"/>
            <a:chOff x="852251" y="3847472"/>
            <a:chExt cx="4037060" cy="2929575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4714DA3A-9E7E-5A49-9F9C-8C6CF0A37578}"/>
                </a:ext>
              </a:extLst>
            </p:cNvPr>
            <p:cNvSpPr/>
            <p:nvPr/>
          </p:nvSpPr>
          <p:spPr>
            <a:xfrm>
              <a:off x="1018165" y="4091739"/>
              <a:ext cx="564204" cy="337225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cs-CZ"/>
            </a:p>
          </p:txBody>
        </p: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6F8E9A83-61F6-A64A-AF91-867204BA1B4E}"/>
                </a:ext>
              </a:extLst>
            </p:cNvPr>
            <p:cNvSpPr/>
            <p:nvPr/>
          </p:nvSpPr>
          <p:spPr>
            <a:xfrm>
              <a:off x="1018165" y="4529848"/>
              <a:ext cx="564204" cy="337225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cs-CZ"/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B2483D93-9C3C-0241-8B60-1DE3F040CBCB}"/>
                </a:ext>
              </a:extLst>
            </p:cNvPr>
            <p:cNvSpPr/>
            <p:nvPr/>
          </p:nvSpPr>
          <p:spPr>
            <a:xfrm>
              <a:off x="1018165" y="4961108"/>
              <a:ext cx="564204" cy="337225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cs-CZ"/>
            </a:p>
          </p:txBody>
        </p:sp>
        <p:sp>
          <p:nvSpPr>
            <p:cNvPr id="36" name="Rectangle 13">
              <a:extLst>
                <a:ext uri="{FF2B5EF4-FFF2-40B4-BE49-F238E27FC236}">
                  <a16:creationId xmlns:a16="http://schemas.microsoft.com/office/drawing/2014/main" id="{52A5EE1F-104C-324D-B2B9-A365055EF312}"/>
                </a:ext>
              </a:extLst>
            </p:cNvPr>
            <p:cNvSpPr/>
            <p:nvPr/>
          </p:nvSpPr>
          <p:spPr>
            <a:xfrm>
              <a:off x="1016017" y="5396844"/>
              <a:ext cx="564204" cy="337225"/>
            </a:xfrm>
            <a:prstGeom prst="rect">
              <a:avLst/>
            </a:prstGeom>
            <a:solidFill>
              <a:schemeClr val="bg2">
                <a:lumMod val="9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cs-CZ"/>
            </a:p>
          </p:txBody>
        </p:sp>
        <p:sp>
          <p:nvSpPr>
            <p:cNvPr id="37" name="Rectangle 13">
              <a:extLst>
                <a:ext uri="{FF2B5EF4-FFF2-40B4-BE49-F238E27FC236}">
                  <a16:creationId xmlns:a16="http://schemas.microsoft.com/office/drawing/2014/main" id="{720E70AD-0FCF-2043-BE6D-785A6D035AF3}"/>
                </a:ext>
              </a:extLst>
            </p:cNvPr>
            <p:cNvSpPr/>
            <p:nvPr/>
          </p:nvSpPr>
          <p:spPr>
            <a:xfrm>
              <a:off x="1013869" y="6292187"/>
              <a:ext cx="564204" cy="337225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cs-CZ"/>
            </a:p>
          </p:txBody>
        </p:sp>
        <p:sp>
          <p:nvSpPr>
            <p:cNvPr id="38" name="TextovéPole 46">
              <a:extLst>
                <a:ext uri="{FF2B5EF4-FFF2-40B4-BE49-F238E27FC236}">
                  <a16:creationId xmlns:a16="http://schemas.microsoft.com/office/drawing/2014/main" id="{38B0D563-628D-6943-B7FF-CCC599DDBE4B}"/>
                </a:ext>
              </a:extLst>
            </p:cNvPr>
            <p:cNvSpPr txBox="1"/>
            <p:nvPr/>
          </p:nvSpPr>
          <p:spPr>
            <a:xfrm>
              <a:off x="1666399" y="4081119"/>
              <a:ext cx="79701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MŠMT</a:t>
              </a:r>
            </a:p>
          </p:txBody>
        </p:sp>
        <p:sp>
          <p:nvSpPr>
            <p:cNvPr id="39" name="TextovéPole 47">
              <a:extLst>
                <a:ext uri="{FF2B5EF4-FFF2-40B4-BE49-F238E27FC236}">
                  <a16:creationId xmlns:a16="http://schemas.microsoft.com/office/drawing/2014/main" id="{9C539C99-5F32-4D4D-9DF1-5A5192479F0C}"/>
                </a:ext>
              </a:extLst>
            </p:cNvPr>
            <p:cNvSpPr txBox="1"/>
            <p:nvPr/>
          </p:nvSpPr>
          <p:spPr>
            <a:xfrm>
              <a:off x="1676625" y="4518154"/>
              <a:ext cx="42056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VŠ</a:t>
              </a:r>
            </a:p>
          </p:txBody>
        </p:sp>
        <p:sp>
          <p:nvSpPr>
            <p:cNvPr id="40" name="TextovéPole 48">
              <a:extLst>
                <a:ext uri="{FF2B5EF4-FFF2-40B4-BE49-F238E27FC236}">
                  <a16:creationId xmlns:a16="http://schemas.microsoft.com/office/drawing/2014/main" id="{90F02699-FCDF-2343-B50C-3C86AAB07810}"/>
                </a:ext>
              </a:extLst>
            </p:cNvPr>
            <p:cNvSpPr txBox="1"/>
            <p:nvPr/>
          </p:nvSpPr>
          <p:spPr>
            <a:xfrm>
              <a:off x="1689504" y="4942928"/>
              <a:ext cx="58060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KHV</a:t>
              </a:r>
            </a:p>
          </p:txBody>
        </p:sp>
        <p:sp>
          <p:nvSpPr>
            <p:cNvPr id="41" name="TextovéPole 49">
              <a:extLst>
                <a:ext uri="{FF2B5EF4-FFF2-40B4-BE49-F238E27FC236}">
                  <a16:creationId xmlns:a16="http://schemas.microsoft.com/office/drawing/2014/main" id="{9F52F6FA-7786-BC44-BA5F-33930489ECCA}"/>
                </a:ext>
              </a:extLst>
            </p:cNvPr>
            <p:cNvSpPr txBox="1"/>
            <p:nvPr/>
          </p:nvSpPr>
          <p:spPr>
            <a:xfrm>
              <a:off x="1663746" y="5359392"/>
              <a:ext cx="287841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/>
                <a:t>Mezinárodní</a:t>
              </a:r>
              <a:r>
                <a:rPr lang="en-US" dirty="0"/>
                <a:t> </a:t>
              </a:r>
              <a:r>
                <a:rPr lang="en-US" dirty="0" err="1"/>
                <a:t>evaluační</a:t>
              </a:r>
              <a:r>
                <a:rPr lang="en-US" dirty="0"/>
                <a:t> panel</a:t>
              </a:r>
            </a:p>
          </p:txBody>
        </p:sp>
        <p:sp>
          <p:nvSpPr>
            <p:cNvPr id="42" name="TextovéPole 50">
              <a:extLst>
                <a:ext uri="{FF2B5EF4-FFF2-40B4-BE49-F238E27FC236}">
                  <a16:creationId xmlns:a16="http://schemas.microsoft.com/office/drawing/2014/main" id="{F45C4C03-0097-5E4A-9C30-D7AD6655FBC1}"/>
                </a:ext>
              </a:extLst>
            </p:cNvPr>
            <p:cNvSpPr txBox="1"/>
            <p:nvPr/>
          </p:nvSpPr>
          <p:spPr>
            <a:xfrm>
              <a:off x="1650867" y="6270103"/>
              <a:ext cx="268772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err="1"/>
                <a:t>Tripartita</a:t>
              </a:r>
              <a:r>
                <a:rPr lang="en-US" dirty="0"/>
                <a:t> RVVI/MŠMT/ČKR</a:t>
              </a:r>
            </a:p>
          </p:txBody>
        </p:sp>
        <p:sp>
          <p:nvSpPr>
            <p:cNvPr id="43" name="Rectangle 42">
              <a:extLst>
                <a:ext uri="{FF2B5EF4-FFF2-40B4-BE49-F238E27FC236}">
                  <a16:creationId xmlns:a16="http://schemas.microsoft.com/office/drawing/2014/main" id="{5E36252D-A9D2-6842-8AEC-1099C743404E}"/>
                </a:ext>
              </a:extLst>
            </p:cNvPr>
            <p:cNvSpPr/>
            <p:nvPr/>
          </p:nvSpPr>
          <p:spPr>
            <a:xfrm>
              <a:off x="852251" y="3847472"/>
              <a:ext cx="4037060" cy="2929575"/>
            </a:xfrm>
            <a:prstGeom prst="rect">
              <a:avLst/>
            </a:prstGeom>
            <a:solidFill>
              <a:schemeClr val="accent1">
                <a:alpha val="8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cs-CZ" dirty="0"/>
            </a:p>
          </p:txBody>
        </p:sp>
        <p:sp>
          <p:nvSpPr>
            <p:cNvPr id="44" name="Rectangle 13">
              <a:extLst>
                <a:ext uri="{FF2B5EF4-FFF2-40B4-BE49-F238E27FC236}">
                  <a16:creationId xmlns:a16="http://schemas.microsoft.com/office/drawing/2014/main" id="{0A9D02E6-617C-7F42-87EE-5F28C396D6A7}"/>
                </a:ext>
              </a:extLst>
            </p:cNvPr>
            <p:cNvSpPr/>
            <p:nvPr/>
          </p:nvSpPr>
          <p:spPr>
            <a:xfrm>
              <a:off x="1004905" y="5845235"/>
              <a:ext cx="564204" cy="337225"/>
            </a:xfrm>
            <a:prstGeom prst="rect">
              <a:avLst/>
            </a:prstGeom>
            <a:solidFill>
              <a:srgbClr val="FFC3E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cs-CZ"/>
            </a:p>
          </p:txBody>
        </p:sp>
        <p:sp>
          <p:nvSpPr>
            <p:cNvPr id="45" name="TextovéPole 49">
              <a:extLst>
                <a:ext uri="{FF2B5EF4-FFF2-40B4-BE49-F238E27FC236}">
                  <a16:creationId xmlns:a16="http://schemas.microsoft.com/office/drawing/2014/main" id="{E1A84D4B-CB1E-094D-B868-111D6AF23085}"/>
                </a:ext>
              </a:extLst>
            </p:cNvPr>
            <p:cNvSpPr txBox="1"/>
            <p:nvPr/>
          </p:nvSpPr>
          <p:spPr>
            <a:xfrm>
              <a:off x="1662466" y="5811468"/>
              <a:ext cx="322684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cs-CZ" dirty="0"/>
                <a:t>Oddělení hodnocení VO při RVVI</a:t>
              </a:r>
            </a:p>
          </p:txBody>
        </p:sp>
      </p:grpSp>
      <p:cxnSp>
        <p:nvCxnSpPr>
          <p:cNvPr id="46" name="Curved Connector 45">
            <a:extLst>
              <a:ext uri="{FF2B5EF4-FFF2-40B4-BE49-F238E27FC236}">
                <a16:creationId xmlns:a16="http://schemas.microsoft.com/office/drawing/2014/main" id="{01B2A26D-9AE0-F44C-B5B1-61DFDDF849B1}"/>
              </a:ext>
            </a:extLst>
          </p:cNvPr>
          <p:cNvCxnSpPr>
            <a:cxnSpLocks/>
          </p:cNvCxnSpPr>
          <p:nvPr/>
        </p:nvCxnSpPr>
        <p:spPr>
          <a:xfrm>
            <a:off x="152553" y="1298890"/>
            <a:ext cx="4318426" cy="4203167"/>
          </a:xfrm>
          <a:prstGeom prst="curvedConnector3">
            <a:avLst>
              <a:gd name="adj1" fmla="val 264931"/>
            </a:avLst>
          </a:prstGeom>
          <a:ln w="901700">
            <a:solidFill>
              <a:schemeClr val="accent1">
                <a:alpha val="16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486465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613</TotalTime>
  <Words>179</Words>
  <Application>Microsoft Macintosh PowerPoint</Application>
  <PresentationFormat>Widescreen</PresentationFormat>
  <Paragraphs>21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Petr Dvořák</dc:creator>
  <cp:lastModifiedBy>Petr Dvořák</cp:lastModifiedBy>
  <cp:revision>24</cp:revision>
  <cp:lastPrinted>2019-02-06T08:20:28Z</cp:lastPrinted>
  <dcterms:created xsi:type="dcterms:W3CDTF">2019-01-22T16:04:29Z</dcterms:created>
  <dcterms:modified xsi:type="dcterms:W3CDTF">2019-02-11T13:06:07Z</dcterms:modified>
</cp:coreProperties>
</file>

<file path=docProps/thumbnail.jpeg>
</file>