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9942513" cy="681196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26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cs-CZ" sz="1800" b="0" strike="noStrike" spc="-1">
                <a:solidFill>
                  <a:srgbClr val="000000"/>
                </a:solidFill>
                <a:latin typeface="Calibri"/>
              </a:rPr>
              <a:t>Klikněte pro přesun snímku</a:t>
            </a: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cs-CZ" sz="2000" b="0" strike="noStrike" spc="-1">
                <a:latin typeface="Arial"/>
              </a:rPr>
              <a:t>Klikněte pro úpravu formátu komentářů</a:t>
            </a:r>
          </a:p>
        </p:txBody>
      </p:sp>
      <p:sp>
        <p:nvSpPr>
          <p:cNvPr id="4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cs-CZ" sz="1400" b="0" strike="noStrike" spc="-1">
                <a:latin typeface="Times New Roman"/>
              </a:rPr>
              <a:t>&lt;záhlaví&gt;</a:t>
            </a:r>
          </a:p>
        </p:txBody>
      </p:sp>
      <p:sp>
        <p:nvSpPr>
          <p:cNvPr id="48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cs-CZ" sz="1400" b="0" strike="noStrike" spc="-1">
                <a:latin typeface="Times New Roman"/>
              </a:rPr>
              <a:t>&lt;datum/čas&gt;</a:t>
            </a:r>
          </a:p>
        </p:txBody>
      </p:sp>
      <p:sp>
        <p:nvSpPr>
          <p:cNvPr id="49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cs-CZ" sz="1400" b="0" strike="noStrike" spc="-1">
                <a:latin typeface="Times New Roman"/>
              </a:rPr>
              <a:t>&lt;zápatí&gt;</a:t>
            </a:r>
          </a:p>
        </p:txBody>
      </p:sp>
      <p:sp>
        <p:nvSpPr>
          <p:cNvPr id="50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BBBD2B23-1C58-4F63-BC8B-70E7E3A56E1B}" type="slidenum">
              <a:rPr lang="cs-CZ" sz="1400" b="0" strike="noStrike" spc="-1">
                <a:latin typeface="Times New Roman"/>
              </a:rPr>
              <a:t>‹#›</a:t>
            </a:fld>
            <a:endParaRPr lang="cs-CZ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2447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928938" y="850900"/>
            <a:ext cx="4086225" cy="2298700"/>
          </a:xfrm>
          <a:prstGeom prst="rect">
            <a:avLst/>
          </a:prstGeom>
        </p:spPr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994320" y="3278160"/>
            <a:ext cx="7953480" cy="2682000"/>
          </a:xfrm>
          <a:prstGeom prst="rect">
            <a:avLst/>
          </a:prstGeom>
        </p:spPr>
        <p:txBody>
          <a:bodyPr lIns="92160" tIns="46080" rIns="92160" bIns="46080"/>
          <a:lstStyle/>
          <a:p>
            <a:endParaRPr lang="cs-CZ" sz="2000" b="0" strike="noStrike" spc="-1">
              <a:latin typeface="Arial"/>
            </a:endParaRPr>
          </a:p>
        </p:txBody>
      </p:sp>
      <p:sp>
        <p:nvSpPr>
          <p:cNvPr id="63" name="TextShape 3"/>
          <p:cNvSpPr txBox="1"/>
          <p:nvPr/>
        </p:nvSpPr>
        <p:spPr>
          <a:xfrm>
            <a:off x="5631840" y="6470280"/>
            <a:ext cx="4308120" cy="341280"/>
          </a:xfrm>
          <a:prstGeom prst="rect">
            <a:avLst/>
          </a:prstGeom>
          <a:noFill/>
          <a:ln>
            <a:noFill/>
          </a:ln>
        </p:spPr>
        <p:txBody>
          <a:bodyPr lIns="92160" tIns="46080" rIns="92160" bIns="46080" anchor="b"/>
          <a:lstStyle/>
          <a:p>
            <a:pPr algn="r">
              <a:lnSpc>
                <a:spcPct val="100000"/>
              </a:lnSpc>
            </a:pPr>
            <a:fld id="{FEE9C1C2-162A-476D-9569-9D9E02F1193C}" type="slidenum">
              <a:rPr lang="cs-CZ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cs-CZ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97255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928938" y="850900"/>
            <a:ext cx="4086225" cy="2298700"/>
          </a:xfrm>
          <a:prstGeom prst="rect">
            <a:avLst/>
          </a:prstGeom>
        </p:spPr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994320" y="3278160"/>
            <a:ext cx="7953480" cy="2682000"/>
          </a:xfrm>
          <a:prstGeom prst="rect">
            <a:avLst/>
          </a:prstGeom>
        </p:spPr>
        <p:txBody>
          <a:bodyPr lIns="92160" tIns="46080" rIns="92160" bIns="46080"/>
          <a:lstStyle/>
          <a:p>
            <a:endParaRPr lang="cs-CZ" sz="2000" b="0" strike="noStrike" spc="-1">
              <a:latin typeface="Arial"/>
            </a:endParaRPr>
          </a:p>
        </p:txBody>
      </p:sp>
      <p:sp>
        <p:nvSpPr>
          <p:cNvPr id="66" name="TextShape 3"/>
          <p:cNvSpPr txBox="1"/>
          <p:nvPr/>
        </p:nvSpPr>
        <p:spPr>
          <a:xfrm>
            <a:off x="5631840" y="6470280"/>
            <a:ext cx="4308120" cy="341280"/>
          </a:xfrm>
          <a:prstGeom prst="rect">
            <a:avLst/>
          </a:prstGeom>
          <a:noFill/>
          <a:ln>
            <a:noFill/>
          </a:ln>
        </p:spPr>
        <p:txBody>
          <a:bodyPr lIns="92160" tIns="46080" rIns="92160" bIns="46080" anchor="b"/>
          <a:lstStyle/>
          <a:p>
            <a:pPr algn="r">
              <a:lnSpc>
                <a:spcPct val="100000"/>
              </a:lnSpc>
            </a:pPr>
            <a:fld id="{C381203E-0155-428A-B2BC-FAF5F351AEDA}" type="slidenum">
              <a:rPr lang="cs-CZ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 lang="cs-CZ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14096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AD558-2C50-4A4B-B346-1B832E7B0075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4229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cs-CZ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3740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1097280" y="3947040"/>
            <a:ext cx="493740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cs-CZ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240912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3627360" y="1845720"/>
            <a:ext cx="240912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1097280" y="3947040"/>
            <a:ext cx="240912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3627360" y="3947040"/>
            <a:ext cx="240912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cs-CZ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15897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2766960" y="1845720"/>
            <a:ext cx="15897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4436640" y="1845720"/>
            <a:ext cx="15897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1097280" y="3947040"/>
            <a:ext cx="15897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body"/>
          </p:nvPr>
        </p:nvSpPr>
        <p:spPr>
          <a:xfrm>
            <a:off x="2766960" y="3947040"/>
            <a:ext cx="15897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body"/>
          </p:nvPr>
        </p:nvSpPr>
        <p:spPr>
          <a:xfrm>
            <a:off x="4436640" y="3947040"/>
            <a:ext cx="15897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cs-CZ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1097280" y="1845720"/>
            <a:ext cx="4937400" cy="402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cs-CZ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3740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cs-CZ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240912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3627360" y="1845720"/>
            <a:ext cx="240912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cs-CZ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1097280" y="286560"/>
            <a:ext cx="10058040" cy="672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cs-CZ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240912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3627360" y="1845720"/>
            <a:ext cx="240912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1097280" y="3947040"/>
            <a:ext cx="240912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cs-CZ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240912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3627360" y="1845720"/>
            <a:ext cx="240912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3627360" y="3947040"/>
            <a:ext cx="240912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cs-CZ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240912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3627360" y="1845720"/>
            <a:ext cx="240912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1097280" y="3947040"/>
            <a:ext cx="493740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stomShape 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" name="CustomShape 2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1193400" y="1737720"/>
            <a:ext cx="9966960" cy="36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ct val="85000"/>
              </a:lnSpc>
            </a:pPr>
            <a:r>
              <a:rPr lang="cs-CZ" sz="4800" b="0" strike="noStrike" spc="-52">
                <a:solidFill>
                  <a:srgbClr val="404040"/>
                </a:solidFill>
                <a:latin typeface="Calibri Light"/>
              </a:rPr>
              <a:t>Kliknutím lze upravit styl.</a:t>
            </a:r>
            <a:endParaRPr lang="cs-CZ" sz="4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37400" cy="4023000"/>
          </a:xfrm>
          <a:prstGeom prst="rect">
            <a:avLst/>
          </a:prstGeom>
        </p:spPr>
        <p:txBody>
          <a:bodyPr lIns="0" rIns="0"/>
          <a:lstStyle/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lang="cs-CZ" sz="2000" b="0" strike="noStrike" spc="-1">
                <a:solidFill>
                  <a:srgbClr val="404040"/>
                </a:solidFill>
                <a:latin typeface="Calibri"/>
              </a:rPr>
              <a:t>Kliknutím lze upravit styly předlohy textu.</a:t>
            </a:r>
          </a:p>
          <a:p>
            <a:pPr marL="384120" lvl="1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cs-CZ" sz="1800" b="0" strike="noStrike" spc="-1">
                <a:solidFill>
                  <a:srgbClr val="404040"/>
                </a:solidFill>
                <a:latin typeface="Calibri"/>
              </a:rPr>
              <a:t>Druhá úroveň</a:t>
            </a:r>
          </a:p>
          <a:p>
            <a:pPr marL="567000" lvl="2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cs-CZ" sz="1400" b="0" strike="noStrike" spc="-1">
                <a:solidFill>
                  <a:srgbClr val="404040"/>
                </a:solidFill>
                <a:latin typeface="Calibri"/>
              </a:rPr>
              <a:t>Třetí úroveň</a:t>
            </a:r>
          </a:p>
          <a:p>
            <a:pPr marL="749880" lvl="3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cs-CZ" sz="1400" b="0" strike="noStrike" spc="-1">
                <a:solidFill>
                  <a:srgbClr val="404040"/>
                </a:solidFill>
                <a:latin typeface="Calibri"/>
              </a:rPr>
              <a:t>Čtvrtá úroveň</a:t>
            </a:r>
          </a:p>
          <a:p>
            <a:pPr marL="932760" lvl="4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cs-CZ" sz="1400" b="0" strike="noStrike" spc="-1">
                <a:solidFill>
                  <a:srgbClr val="404040"/>
                </a:solidFill>
                <a:latin typeface="Calibri"/>
              </a:rPr>
              <a:t>Pátá úroveň</a:t>
            </a: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6217920" y="1845720"/>
            <a:ext cx="4937400" cy="4023000"/>
          </a:xfrm>
          <a:prstGeom prst="rect">
            <a:avLst/>
          </a:prstGeom>
        </p:spPr>
        <p:txBody>
          <a:bodyPr lIns="0" rIns="0"/>
          <a:lstStyle/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lang="cs-CZ" sz="2000" b="0" strike="noStrike" spc="-1">
                <a:solidFill>
                  <a:srgbClr val="404040"/>
                </a:solidFill>
                <a:latin typeface="Calibri"/>
              </a:rPr>
              <a:t>Kliknutím lze upravit styly předlohy textu.</a:t>
            </a:r>
          </a:p>
          <a:p>
            <a:pPr marL="384120" lvl="1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cs-CZ" sz="1800" b="0" strike="noStrike" spc="-1">
                <a:solidFill>
                  <a:srgbClr val="404040"/>
                </a:solidFill>
                <a:latin typeface="Calibri"/>
              </a:rPr>
              <a:t>Druhá úroveň</a:t>
            </a:r>
          </a:p>
          <a:p>
            <a:pPr marL="567000" lvl="2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cs-CZ" sz="1400" b="0" strike="noStrike" spc="-1">
                <a:solidFill>
                  <a:srgbClr val="404040"/>
                </a:solidFill>
                <a:latin typeface="Calibri"/>
              </a:rPr>
              <a:t>Třetí úroveň</a:t>
            </a:r>
          </a:p>
          <a:p>
            <a:pPr marL="749880" lvl="3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cs-CZ" sz="1400" b="0" strike="noStrike" spc="-1">
                <a:solidFill>
                  <a:srgbClr val="404040"/>
                </a:solidFill>
                <a:latin typeface="Calibri"/>
              </a:rPr>
              <a:t>Čtvrtá úroveň</a:t>
            </a:r>
          </a:p>
          <a:p>
            <a:pPr marL="932760" lvl="4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cs-CZ" sz="1400" b="0" strike="noStrike" spc="-1">
                <a:solidFill>
                  <a:srgbClr val="404040"/>
                </a:solidFill>
                <a:latin typeface="Calibri"/>
              </a:rPr>
              <a:t>Pátá úroveň</a:t>
            </a:r>
          </a:p>
        </p:txBody>
      </p:sp>
      <p:sp>
        <p:nvSpPr>
          <p:cNvPr id="6" name="PlaceHolder 7"/>
          <p:cNvSpPr>
            <a:spLocks noGrp="1"/>
          </p:cNvSpPr>
          <p:nvPr>
            <p:ph type="dt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2F6E5F27-19F8-4414-9BAD-8ED6D36B20CF}" type="datetime1">
              <a:rPr lang="cs-CZ" sz="900" b="0" strike="noStrike" spc="-1">
                <a:solidFill>
                  <a:srgbClr val="FFFFFF"/>
                </a:solidFill>
                <a:latin typeface="Calibri"/>
              </a:rPr>
              <a:t>10.1.2019</a:t>
            </a:fld>
            <a:endParaRPr lang="cs-CZ" sz="900" b="0" strike="noStrike" spc="-1">
              <a:latin typeface="Times New Roman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ftr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cs-CZ" sz="900" b="0" strike="noStrike" cap="all" spc="-1">
                <a:solidFill>
                  <a:srgbClr val="FFFFFF"/>
                </a:solidFill>
                <a:latin typeface="Calibri"/>
              </a:rPr>
              <a:t>8.1.2019 Veronika Rychlá</a:t>
            </a:r>
            <a:endParaRPr lang="cs-CZ" sz="900" b="0" strike="noStrike" spc="-1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sldNum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255D740B-2AA1-43EC-A1CD-6984565B8AE0}" type="slidenum">
              <a:rPr lang="cs-CZ" sz="1050" b="0" strike="noStrike" spc="-1">
                <a:solidFill>
                  <a:srgbClr val="FFFFFF"/>
                </a:solidFill>
                <a:latin typeface="Calibri"/>
              </a:rPr>
              <a:t>‹#›</a:t>
            </a:fld>
            <a:endParaRPr lang="cs-CZ" sz="105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>
              <a:lnSpc>
                <a:spcPct val="85000"/>
              </a:lnSpc>
            </a:pPr>
            <a:r>
              <a:rPr lang="cs-CZ" sz="4800" b="0" strike="noStrike" spc="-52">
                <a:solidFill>
                  <a:srgbClr val="404040"/>
                </a:solidFill>
                <a:latin typeface="Calibri Light"/>
              </a:rPr>
              <a:t>Vliv vysoké letové zátěže na efektivitu výcviku posádek vojenských vrtulníků</a:t>
            </a:r>
            <a:endParaRPr lang="cs-CZ" sz="4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TextShape 2"/>
          <p:cNvSpPr txBox="1"/>
          <p:nvPr/>
        </p:nvSpPr>
        <p:spPr>
          <a:xfrm>
            <a:off x="1097280" y="1845720"/>
            <a:ext cx="7025040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rmAutofit fontScale="56000" lnSpcReduction="20000"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r>
              <a:rPr lang="cs-CZ" sz="3200" b="1" strike="noStrike" spc="-1" dirty="0">
                <a:solidFill>
                  <a:srgbClr val="000000"/>
                </a:solidFill>
                <a:latin typeface="Calibri"/>
              </a:rPr>
              <a:t>Cíle</a:t>
            </a:r>
            <a:endParaRPr lang="cs-CZ" sz="32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3200" b="0" strike="noStrike" spc="-1" dirty="0">
                <a:solidFill>
                  <a:srgbClr val="000000"/>
                </a:solidFill>
                <a:latin typeface="Calibri"/>
              </a:rPr>
              <a:t>vytvořit prostředek pro hodnocení efektivity bojového výcviku</a:t>
            </a:r>
            <a:endParaRPr lang="cs-CZ" sz="32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3200" b="0" strike="noStrike" spc="-1" dirty="0">
                <a:solidFill>
                  <a:srgbClr val="000000"/>
                </a:solidFill>
                <a:latin typeface="Calibri"/>
              </a:rPr>
              <a:t>vytvořit prostředek pro výběr pilotů a vytvořit metody a postupy pro optimalizaci výcviku</a:t>
            </a:r>
            <a:endParaRPr lang="cs-CZ" sz="3200" b="0" strike="noStrike" spc="-1" dirty="0">
              <a:solidFill>
                <a:srgbClr val="40404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r>
              <a:rPr lang="cs-CZ" sz="3200" b="1" strike="noStrike" spc="-1" dirty="0">
                <a:solidFill>
                  <a:srgbClr val="000000"/>
                </a:solidFill>
                <a:latin typeface="Calibri"/>
              </a:rPr>
              <a:t>Prostředky k dosažení</a:t>
            </a:r>
            <a:endParaRPr lang="cs-CZ" sz="32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3200" b="0" strike="noStrike" spc="-1" dirty="0">
                <a:solidFill>
                  <a:srgbClr val="000000"/>
                </a:solidFill>
                <a:latin typeface="Calibri"/>
              </a:rPr>
              <a:t>monitorování fyziologických parametrů</a:t>
            </a:r>
            <a:endParaRPr lang="cs-CZ" sz="32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3200" b="0" strike="noStrike" spc="-1" dirty="0">
                <a:solidFill>
                  <a:srgbClr val="000000"/>
                </a:solidFill>
                <a:latin typeface="Calibri"/>
              </a:rPr>
              <a:t>diagnostika odolnosti pilotů proti fyzické a psychické zátěži</a:t>
            </a:r>
            <a:endParaRPr lang="cs-CZ" sz="3200" b="0" strike="noStrike" spc="-1" dirty="0">
              <a:solidFill>
                <a:srgbClr val="40404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r>
              <a:rPr lang="cs-CZ" sz="3200" b="1" strike="noStrike" spc="-1" dirty="0">
                <a:solidFill>
                  <a:srgbClr val="000000"/>
                </a:solidFill>
                <a:latin typeface="Calibri"/>
              </a:rPr>
              <a:t>Výsledek projektu</a:t>
            </a:r>
            <a:endParaRPr lang="cs-CZ" sz="32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3200" b="0" strike="noStrike" spc="-1" dirty="0">
                <a:solidFill>
                  <a:srgbClr val="000000"/>
                </a:solidFill>
                <a:latin typeface="Calibri"/>
              </a:rPr>
              <a:t>certifikovaná metodika pro diagnostikování odolnosti pilotů</a:t>
            </a:r>
            <a:endParaRPr lang="cs-CZ" sz="32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3200" b="0" strike="noStrike" spc="-1" dirty="0">
                <a:solidFill>
                  <a:srgbClr val="000000"/>
                </a:solidFill>
                <a:latin typeface="Calibri"/>
              </a:rPr>
              <a:t>certifikovaná metodika pro výběr pilotů vrtulníků</a:t>
            </a:r>
            <a:endParaRPr lang="cs-CZ" sz="32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3200" b="0" strike="noStrike" spc="-1" dirty="0">
                <a:solidFill>
                  <a:srgbClr val="000000"/>
                </a:solidFill>
                <a:latin typeface="Calibri"/>
              </a:rPr>
              <a:t>návrh úpravy metodiky k zajištění zvýšené efektivnosti</a:t>
            </a:r>
            <a:endParaRPr lang="cs-CZ" sz="3200" b="0" strike="noStrike" spc="-1" dirty="0">
              <a:solidFill>
                <a:srgbClr val="40404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endParaRPr lang="cs-CZ" sz="2000" b="0" strike="noStrike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53" name="Obrázek 52"/>
          <p:cNvPicPr/>
          <p:nvPr/>
        </p:nvPicPr>
        <p:blipFill>
          <a:blip r:embed="rId3"/>
          <a:stretch/>
        </p:blipFill>
        <p:spPr>
          <a:xfrm>
            <a:off x="8234280" y="1800000"/>
            <a:ext cx="2925720" cy="1951200"/>
          </a:xfrm>
          <a:prstGeom prst="rect">
            <a:avLst/>
          </a:prstGeom>
          <a:ln>
            <a:noFill/>
          </a:ln>
        </p:spPr>
      </p:pic>
      <p:sp>
        <p:nvSpPr>
          <p:cNvPr id="54" name="TextShape 3"/>
          <p:cNvSpPr txBox="1"/>
          <p:nvPr/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cs-CZ" sz="900" b="0" strike="noStrike" cap="all" spc="-1">
                <a:solidFill>
                  <a:srgbClr val="FFFFFF"/>
                </a:solidFill>
                <a:latin typeface="Calibri"/>
              </a:rPr>
              <a:t>8.1.2019 Veronika Rychlá</a:t>
            </a:r>
            <a:endParaRPr lang="cs-CZ" sz="900" b="0" strike="noStrike" spc="-1">
              <a:latin typeface="Times New Roman"/>
            </a:endParaRPr>
          </a:p>
        </p:txBody>
      </p:sp>
      <p:pic>
        <p:nvPicPr>
          <p:cNvPr id="55" name="Obrázek 54"/>
          <p:cNvPicPr/>
          <p:nvPr/>
        </p:nvPicPr>
        <p:blipFill>
          <a:blip r:embed="rId4"/>
          <a:stretch/>
        </p:blipFill>
        <p:spPr>
          <a:xfrm>
            <a:off x="8234280" y="3751200"/>
            <a:ext cx="2925720" cy="1956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>
              <a:lnSpc>
                <a:spcPct val="85000"/>
              </a:lnSpc>
            </a:pPr>
            <a:r>
              <a:rPr lang="cs-CZ" sz="4800" b="0" strike="noStrike" spc="-52" dirty="0">
                <a:solidFill>
                  <a:srgbClr val="404040"/>
                </a:solidFill>
                <a:latin typeface="Calibri Light"/>
              </a:rPr>
              <a:t>Radiotechnický pátrač metrového pásma</a:t>
            </a:r>
            <a:endParaRPr lang="cs-CZ" sz="4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TextShape 2"/>
          <p:cNvSpPr txBox="1"/>
          <p:nvPr/>
        </p:nvSpPr>
        <p:spPr>
          <a:xfrm>
            <a:off x="1097280" y="1845720"/>
            <a:ext cx="6662520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rmAutofit fontScale="97000"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r>
              <a:rPr lang="cs-CZ" sz="2000" b="1" strike="noStrike" spc="-1" dirty="0">
                <a:solidFill>
                  <a:srgbClr val="404040"/>
                </a:solidFill>
                <a:latin typeface="Calibri"/>
              </a:rPr>
              <a:t>Určení prostředku</a:t>
            </a:r>
            <a:endParaRPr lang="cs-CZ" sz="20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2000" b="0" strike="noStrike" spc="-1" dirty="0">
                <a:solidFill>
                  <a:srgbClr val="404040"/>
                </a:solidFill>
                <a:latin typeface="Calibri"/>
              </a:rPr>
              <a:t>rychlé vyhledávání radiotechnických zdrojů signálu a jejich identifikace</a:t>
            </a: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r>
              <a:rPr lang="cs-CZ" sz="2000" b="1" strike="noStrike" spc="-1" dirty="0">
                <a:solidFill>
                  <a:srgbClr val="404040"/>
                </a:solidFill>
                <a:latin typeface="Calibri"/>
              </a:rPr>
              <a:t>Základní činnosti prototypu</a:t>
            </a:r>
            <a:endParaRPr lang="cs-CZ" sz="20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100000"/>
              </a:lnSpc>
              <a:spcBef>
                <a:spcPts val="400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2000" b="0" strike="noStrike" spc="-1" dirty="0">
                <a:solidFill>
                  <a:srgbClr val="404040"/>
                </a:solidFill>
                <a:latin typeface="Calibri"/>
              </a:rPr>
              <a:t>automatické vyhledávání zdrojů radiolokačních signálů</a:t>
            </a:r>
          </a:p>
          <a:p>
            <a:pPr marL="91440" indent="-91080">
              <a:lnSpc>
                <a:spcPct val="100000"/>
              </a:lnSpc>
              <a:spcBef>
                <a:spcPts val="400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2000" b="0" strike="noStrike" spc="-1" dirty="0">
                <a:solidFill>
                  <a:srgbClr val="404040"/>
                </a:solidFill>
                <a:latin typeface="Calibri"/>
              </a:rPr>
              <a:t>učení azimutálního směru na zdroje signálů</a:t>
            </a:r>
          </a:p>
          <a:p>
            <a:pPr marL="91440" indent="-91080">
              <a:lnSpc>
                <a:spcPct val="100000"/>
              </a:lnSpc>
              <a:spcBef>
                <a:spcPts val="400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2000" b="0" strike="noStrike" spc="-1" dirty="0">
                <a:solidFill>
                  <a:srgbClr val="404040"/>
                </a:solidFill>
                <a:latin typeface="Calibri"/>
              </a:rPr>
              <a:t>analýza parametrů přijímaného signálu</a:t>
            </a:r>
          </a:p>
          <a:p>
            <a:pPr marL="91440" indent="-91080">
              <a:lnSpc>
                <a:spcPct val="100000"/>
              </a:lnSpc>
              <a:spcBef>
                <a:spcPts val="400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2000" b="0" strike="noStrike" spc="-1" dirty="0">
                <a:solidFill>
                  <a:srgbClr val="404040"/>
                </a:solidFill>
                <a:latin typeface="Calibri"/>
              </a:rPr>
              <a:t>identifikace zdroje signálu</a:t>
            </a:r>
          </a:p>
          <a:p>
            <a:pPr marL="91440" indent="-91080">
              <a:lnSpc>
                <a:spcPct val="100000"/>
              </a:lnSpc>
              <a:spcBef>
                <a:spcPts val="400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2000" b="0" strike="noStrike" spc="-1" dirty="0">
                <a:solidFill>
                  <a:srgbClr val="404040"/>
                </a:solidFill>
                <a:latin typeface="Calibri"/>
              </a:rPr>
              <a:t>přenos a záznam výstupních dat</a:t>
            </a:r>
          </a:p>
          <a:p>
            <a:pPr marL="91440" indent="-91080">
              <a:lnSpc>
                <a:spcPct val="100000"/>
              </a:lnSpc>
              <a:spcBef>
                <a:spcPts val="400"/>
              </a:spcBef>
              <a:spcAft>
                <a:spcPts val="201"/>
              </a:spcAft>
              <a:buClr>
                <a:srgbClr val="E48312"/>
              </a:buClr>
              <a:buFont typeface="Wingdings" charset="2"/>
              <a:buChar char=""/>
            </a:pPr>
            <a:r>
              <a:rPr lang="cs-CZ" sz="2000" b="0" strike="noStrike" spc="-1" dirty="0">
                <a:solidFill>
                  <a:srgbClr val="404040"/>
                </a:solidFill>
                <a:latin typeface="Calibri"/>
              </a:rPr>
              <a:t>diagnostika celého zařízení</a:t>
            </a: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endParaRPr lang="cs-CZ" sz="2000" b="0" strike="noStrike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58" name="Obrázek 5"/>
          <p:cNvPicPr/>
          <p:nvPr/>
        </p:nvPicPr>
        <p:blipFill>
          <a:blip r:embed="rId3"/>
          <a:stretch/>
        </p:blipFill>
        <p:spPr>
          <a:xfrm>
            <a:off x="5575320" y="4123440"/>
            <a:ext cx="3356280" cy="2182320"/>
          </a:xfrm>
          <a:prstGeom prst="rect">
            <a:avLst/>
          </a:prstGeom>
          <a:ln>
            <a:noFill/>
          </a:ln>
        </p:spPr>
      </p:pic>
      <p:pic>
        <p:nvPicPr>
          <p:cNvPr id="59" name="Zástupný symbol pro obsah 4"/>
          <p:cNvPicPr/>
          <p:nvPr/>
        </p:nvPicPr>
        <p:blipFill>
          <a:blip r:embed="rId4"/>
          <a:stretch/>
        </p:blipFill>
        <p:spPr>
          <a:xfrm>
            <a:off x="9093960" y="1951560"/>
            <a:ext cx="2597400" cy="3262680"/>
          </a:xfrm>
          <a:prstGeom prst="rect">
            <a:avLst/>
          </a:prstGeom>
          <a:ln>
            <a:noFill/>
          </a:ln>
          <a:effectLst>
            <a:softEdge rad="101600"/>
          </a:effectLst>
        </p:spPr>
      </p:pic>
      <p:sp>
        <p:nvSpPr>
          <p:cNvPr id="60" name="TextShape 3"/>
          <p:cNvSpPr txBox="1"/>
          <p:nvPr/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cs-CZ" sz="900" b="0" strike="noStrike" cap="all" spc="-1">
                <a:solidFill>
                  <a:srgbClr val="FFFFFF"/>
                </a:solidFill>
                <a:latin typeface="Calibri"/>
              </a:rPr>
              <a:t>8.1.2019 Veronika Rychlá</a:t>
            </a:r>
            <a:endParaRPr lang="cs-CZ" sz="900" b="0" strike="noStrike" spc="-1"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200" dirty="0" smtClean="0"/>
              <a:t>SIAC – </a:t>
            </a:r>
            <a:r>
              <a:rPr lang="cs-CZ" sz="4200" dirty="0" err="1" smtClean="0"/>
              <a:t>Signal</a:t>
            </a:r>
            <a:r>
              <a:rPr lang="cs-CZ" sz="4200" dirty="0" smtClean="0"/>
              <a:t> </a:t>
            </a:r>
            <a:r>
              <a:rPr lang="cs-CZ" sz="4200" dirty="0" err="1" smtClean="0"/>
              <a:t>Identification</a:t>
            </a:r>
            <a:r>
              <a:rPr lang="cs-CZ" sz="4200" dirty="0" smtClean="0"/>
              <a:t> </a:t>
            </a:r>
            <a:r>
              <a:rPr lang="cs-CZ" sz="4200" dirty="0" err="1" smtClean="0"/>
              <a:t>Authority</a:t>
            </a:r>
            <a:r>
              <a:rPr lang="cs-CZ" sz="4200" dirty="0" smtClean="0"/>
              <a:t> Cell</a:t>
            </a:r>
            <a:endParaRPr lang="cs-CZ" sz="4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4294967295"/>
          </p:nvPr>
        </p:nvSpPr>
        <p:spPr>
          <a:xfrm>
            <a:off x="1097279" y="1845734"/>
            <a:ext cx="4937760" cy="402336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cs-CZ" sz="2000" b="1" dirty="0" smtClean="0">
                <a:latin typeface="Calibri" panose="020F0502020204030204" pitchFamily="34" charset="0"/>
              </a:rPr>
              <a:t>Určení prostředku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000" dirty="0">
                <a:latin typeface="Calibri" panose="020F0502020204030204" pitchFamily="34" charset="0"/>
              </a:rPr>
              <a:t>i</a:t>
            </a:r>
            <a:r>
              <a:rPr lang="cs-CZ" sz="2000" dirty="0" smtClean="0">
                <a:latin typeface="Calibri" panose="020F0502020204030204" pitchFamily="34" charset="0"/>
              </a:rPr>
              <a:t>ntegruje rádiové i radiotechnické pasivní sledovací prostředky</a:t>
            </a:r>
          </a:p>
          <a:p>
            <a:pPr marL="0" indent="0">
              <a:buNone/>
            </a:pPr>
            <a:r>
              <a:rPr lang="cs-CZ" sz="2000" b="1" dirty="0" smtClean="0">
                <a:latin typeface="Calibri" panose="020F0502020204030204" pitchFamily="34" charset="0"/>
              </a:rPr>
              <a:t>Základní činnosti prototypu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000" dirty="0">
                <a:latin typeface="Calibri" panose="020F0502020204030204" pitchFamily="34" charset="0"/>
              </a:rPr>
              <a:t>s</a:t>
            </a:r>
            <a:r>
              <a:rPr lang="cs-CZ" sz="2000" dirty="0" smtClean="0">
                <a:latin typeface="Calibri" panose="020F0502020204030204" pitchFamily="34" charset="0"/>
              </a:rPr>
              <a:t>práva zájmových signálů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000" dirty="0">
                <a:latin typeface="Calibri" panose="020F0502020204030204" pitchFamily="34" charset="0"/>
              </a:rPr>
              <a:t>k</a:t>
            </a:r>
            <a:r>
              <a:rPr lang="cs-CZ" sz="2000" dirty="0" smtClean="0">
                <a:latin typeface="Calibri" panose="020F0502020204030204" pitchFamily="34" charset="0"/>
              </a:rPr>
              <a:t>orelace výsledků zaměřování kooperujících senzorových prostředků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000" dirty="0">
                <a:latin typeface="Calibri" panose="020F0502020204030204" pitchFamily="34" charset="0"/>
              </a:rPr>
              <a:t>v</a:t>
            </a:r>
            <a:r>
              <a:rPr lang="cs-CZ" sz="2000" dirty="0" smtClean="0">
                <a:latin typeface="Calibri" panose="020F0502020204030204" pitchFamily="34" charset="0"/>
              </a:rPr>
              <a:t>ýpočet a distribuce </a:t>
            </a:r>
            <a:r>
              <a:rPr lang="cs-CZ" sz="2000" dirty="0" err="1" smtClean="0">
                <a:latin typeface="Calibri" panose="020F0502020204030204" pitchFamily="34" charset="0"/>
              </a:rPr>
              <a:t>geolokací</a:t>
            </a:r>
            <a:r>
              <a:rPr lang="cs-CZ" sz="2000" dirty="0" smtClean="0">
                <a:latin typeface="Calibri" panose="020F0502020204030204" pitchFamily="34" charset="0"/>
              </a:rPr>
              <a:t> emitorů zájmových signálů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xmlns="" id="{635818D8-79CF-401C-945F-922E5E9AB34B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6916315" y="1780161"/>
            <a:ext cx="3529841" cy="23537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Zástupný symbol pro obsah 4">
            <a:extLst>
              <a:ext uri="{FF2B5EF4-FFF2-40B4-BE49-F238E27FC236}">
                <a16:creationId xmlns:a16="http://schemas.microsoft.com/office/drawing/2014/main" xmlns="" id="{45833386-C24E-4959-8D38-3D0A170D2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6315" y="4133881"/>
            <a:ext cx="3529841" cy="2148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sp>
        <p:nvSpPr>
          <p:cNvPr id="7" name="Zástupný symbol pro zápatí 6"/>
          <p:cNvSpPr>
            <a:spLocks noGrp="1"/>
          </p:cNvSpPr>
          <p:nvPr>
            <p:ph type="ftr" sz="quarter" idx="4294967295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cs-CZ" sz="900" dirty="0" smtClean="0"/>
              <a:t>8.1.2019 Veronika Rychlá</a:t>
            </a:r>
            <a:endParaRPr lang="cs-CZ" sz="900" dirty="0"/>
          </a:p>
        </p:txBody>
      </p:sp>
    </p:spTree>
    <p:extLst>
      <p:ext uri="{BB962C8B-B14F-4D97-AF65-F5344CB8AC3E}">
        <p14:creationId xmlns:p14="http://schemas.microsoft.com/office/powerpoint/2010/main" val="3461090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155</Words>
  <Application>Microsoft Office PowerPoint</Application>
  <PresentationFormat>Širokoúhlá obrazovka</PresentationFormat>
  <Paragraphs>34</Paragraphs>
  <Slides>3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DejaVu Sans</vt:lpstr>
      <vt:lpstr>Times New Roman</vt:lpstr>
      <vt:lpstr>Wingdings</vt:lpstr>
      <vt:lpstr>Office Theme</vt:lpstr>
      <vt:lpstr>Prezentace aplikace PowerPoint</vt:lpstr>
      <vt:lpstr>Prezentace aplikace PowerPoint</vt:lpstr>
      <vt:lpstr>SIAC – Signal Identification Authority Cell</vt:lpstr>
    </vt:vector>
  </TitlesOfParts>
  <Company>Škoda Auto a.s.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Rychla, Veronika (ES)</dc:creator>
  <dc:description/>
  <cp:lastModifiedBy>Machan, Jaroslav Doc. 2 (ES)</cp:lastModifiedBy>
  <cp:revision>12</cp:revision>
  <cp:lastPrinted>2019-01-08T14:10:01Z</cp:lastPrinted>
  <dcterms:created xsi:type="dcterms:W3CDTF">2019-01-08T13:14:58Z</dcterms:created>
  <dcterms:modified xsi:type="dcterms:W3CDTF">2019-01-10T14:40:33Z</dcterms:modified>
  <dc:language>cs-CZ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Škoda Auto a.s.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2</vt:i4>
  </property>
  <property fmtid="{D5CDD505-2E9C-101B-9397-08002B2CF9AE}" pid="9" name="PresentationFormat">
    <vt:lpwstr>Širokoúhlá obrazovka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</vt:i4>
  </property>
</Properties>
</file>