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4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5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5.xml" ContentType="application/vnd.openxmlformats-officedocument.presentationml.notesSlide+xml"/>
  <Override PartName="/ppt/charts/chart16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7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8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8.xml" ContentType="application/vnd.openxmlformats-officedocument.presentationml.notesSlide+xml"/>
  <Override PartName="/ppt/charts/chart19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9.xml" ContentType="application/vnd.openxmlformats-officedocument.presentationml.notesSlide+xml"/>
  <Override PartName="/ppt/charts/chart20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1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2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notesSlides/notesSlide25.xml" ContentType="application/vnd.openxmlformats-officedocument.presentationml.notesSlide+xml"/>
  <Override PartName="/ppt/charts/chart25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71" r:id="rId5"/>
    <p:sldId id="610" r:id="rId6"/>
    <p:sldId id="599" r:id="rId7"/>
    <p:sldId id="642" r:id="rId8"/>
    <p:sldId id="667" r:id="rId9"/>
    <p:sldId id="685" r:id="rId10"/>
    <p:sldId id="668" r:id="rId11"/>
    <p:sldId id="686" r:id="rId12"/>
    <p:sldId id="649" r:id="rId13"/>
    <p:sldId id="650" r:id="rId14"/>
    <p:sldId id="643" r:id="rId15"/>
    <p:sldId id="670" r:id="rId16"/>
    <p:sldId id="662" r:id="rId17"/>
    <p:sldId id="672" r:id="rId18"/>
    <p:sldId id="674" r:id="rId19"/>
    <p:sldId id="671" r:id="rId20"/>
    <p:sldId id="640" r:id="rId21"/>
    <p:sldId id="663" r:id="rId22"/>
    <p:sldId id="677" r:id="rId23"/>
    <p:sldId id="673" r:id="rId24"/>
    <p:sldId id="675" r:id="rId25"/>
    <p:sldId id="679" r:id="rId26"/>
    <p:sldId id="683" r:id="rId27"/>
    <p:sldId id="629" r:id="rId28"/>
    <p:sldId id="585" r:id="rId29"/>
    <p:sldId id="279" r:id="rId30"/>
  </p:sldIdLst>
  <p:sldSz cx="10693400" cy="7561263"/>
  <p:notesSz cx="6797675" cy="9926638"/>
  <p:defaultTextStyle>
    <a:defPPr>
      <a:defRPr lang="en-US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66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perator" initials="O" lastIdx="2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7083"/>
    <a:srgbClr val="CD6209"/>
    <a:srgbClr val="0071BC"/>
    <a:srgbClr val="7DBB2D"/>
    <a:srgbClr val="006AAF"/>
    <a:srgbClr val="F8A124"/>
    <a:srgbClr val="A01220"/>
    <a:srgbClr val="BD1B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5" autoAdjust="0"/>
    <p:restoredTop sz="93979" autoAdjust="0"/>
  </p:normalViewPr>
  <p:slideViewPr>
    <p:cSldViewPr>
      <p:cViewPr varScale="1">
        <p:scale>
          <a:sx n="98" d="100"/>
          <a:sy n="98" d="100"/>
        </p:scale>
        <p:origin x="1578" y="96"/>
      </p:cViewPr>
      <p:guideLst>
        <p:guide orient="horz" pos="794"/>
        <p:guide pos="667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na4961\Documents\2_Prezentace%20a%20vystupy%20odboru_nov&#225;\Prezentace\V&#253;zkum%20a%20v&#253;voj\Danova%20podpora_Urad%20vlady%20&#268;R\&#268;S&#218;_Mana_RVVI_Da&#328;ov&#225;%20podpora%20VaV_GTARD_2024_Grafy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na4961\Documents\2_Prezentace%20a%20vystupy%20odboru_nov&#225;\Prezentace\V&#253;zkum%20a%20v&#253;voj\Danova%20podpora_Urad%20vlady%20&#268;R\&#268;S&#218;_Mana_RVVI_Da&#328;ov&#225;%20podpora%20VaV_GTARD_2024_Grafy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8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9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0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1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na4961\Documents\2_Prezentace%20a%20vystupy%20odboru_nov&#225;\Prezentace\V&#253;zkum%20a%20v&#253;voj\Danova%20podpora_Urad%20vlady%20&#268;R\211003-24_GRAFY_3-1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na4961\Documents\2_Prezentace%20a%20vystupy%20odboru_nov&#225;\Prezentace\V&#253;zkum%20a%20v&#253;voj\Danova%20podpora_Urad%20vlady%20&#268;R\211003-24_GRAFY_3-1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2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3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na4961\Documents\4_Vyzkum%20a%20vyvoj\4_Nep&#345;&#237;m&#225;%20ve&#345;ejna%20podpora\2024\NVPVV_RR2022_nov&#225;\Anal&#253;za\211003-24_GRAFY_3-2-3_Final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na4961\Documents\4_Vyzkum%20a%20vyvoj\4_Nep&#345;&#237;m&#225;%20ve&#345;ejna%20podpora\2024\NVPVV_RR2022_nov&#225;\Anal&#253;za\211003-24_GRAFY_3-2-3_Final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Excel14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Excel15.xlsx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6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istorova35338\AppData\Local\Microsoft\Windows\INetCache\Content.Outlook\3J86IJPR\211003-24_GRAFY_3-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pistorova35338\AppData\Local\Microsoft\Windows\INetCache\Content.Outlook\3J86IJPR\211003-24_GRAFY_3-1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Excel3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Excel4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Excel5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474091600284182E-2"/>
          <c:y val="4.1474656180612163E-2"/>
          <c:w val="0.97051816799431634"/>
          <c:h val="0.721084396707244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'G1'!$A$4</c:f>
              <c:strCache>
                <c:ptCount val="1"/>
                <c:pt idx="0">
                  <c:v> Daňová podpora VaV (mld. Kč)</c:v>
                </c:pt>
              </c:strCache>
            </c:strRef>
          </c:tx>
          <c:spPr>
            <a:solidFill>
              <a:srgbClr val="7DBB2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'G1'!$B$3:$S$3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'G1'!$B$4:$S$4</c:f>
              <c:numCache>
                <c:formatCode>0.0</c:formatCode>
                <c:ptCount val="13"/>
                <c:pt idx="0">
                  <c:v>1.31685559461</c:v>
                </c:pt>
                <c:pt idx="1">
                  <c:v>1.8364267862200001</c:v>
                </c:pt>
                <c:pt idx="2">
                  <c:v>1.9826727428099997</c:v>
                </c:pt>
                <c:pt idx="3">
                  <c:v>2.2970599027800001</c:v>
                </c:pt>
                <c:pt idx="4">
                  <c:v>2.2633171474700009</c:v>
                </c:pt>
                <c:pt idx="5">
                  <c:v>2.5245865907399989</c:v>
                </c:pt>
                <c:pt idx="6">
                  <c:v>2.3844497657099977</c:v>
                </c:pt>
                <c:pt idx="7">
                  <c:v>2.5158111914600023</c:v>
                </c:pt>
                <c:pt idx="8">
                  <c:v>2.5830670887900005</c:v>
                </c:pt>
                <c:pt idx="9">
                  <c:v>2.7279852947900043</c:v>
                </c:pt>
                <c:pt idx="10">
                  <c:v>2.1045853251100044</c:v>
                </c:pt>
                <c:pt idx="11">
                  <c:v>2.430430684360001</c:v>
                </c:pt>
                <c:pt idx="12">
                  <c:v>3.1042158304500012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ED-43C5-B112-E22F4F41A1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70393728"/>
        <c:axId val="270395264"/>
      </c:barChart>
      <c:lineChart>
        <c:grouping val="standard"/>
        <c:varyColors val="0"/>
        <c:ser>
          <c:idx val="1"/>
          <c:order val="1"/>
          <c:tx>
            <c:strRef>
              <c:f>'G1'!$A$5</c:f>
              <c:strCache>
                <c:ptCount val="1"/>
                <c:pt idx="0">
                  <c:v> Podniky, které uplatnilily daňový odpočet na VaV (počet)</c:v>
                </c:pt>
              </c:strCache>
            </c:strRef>
          </c:tx>
          <c:spPr>
            <a:ln w="41275" cap="rnd" cmpd="sng" algn="ctr">
              <a:solidFill>
                <a:srgbClr val="00B050"/>
              </a:solidFill>
              <a:prstDash val="solid"/>
              <a:round/>
            </a:ln>
            <a:effectLst/>
          </c:spPr>
          <c:marker>
            <c:symbol val="diamond"/>
            <c:size val="10"/>
            <c:spPr>
              <a:solidFill>
                <a:schemeClr val="tx1"/>
              </a:solidFill>
              <a:ln w="9525" cap="flat" cmpd="sng" algn="ctr">
                <a:noFill/>
                <a:prstDash val="solid"/>
                <a:round/>
              </a:ln>
              <a:effectLst/>
            </c:spPr>
          </c:marker>
          <c:dLbls>
            <c:dLbl>
              <c:idx val="5"/>
              <c:numFmt formatCode="#,##0" sourceLinked="0"/>
              <c:spPr>
                <a:solidFill>
                  <a:srgbClr val="00B0F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03ED-43C5-B112-E22F4F41A19A}"/>
                </c:ext>
              </c:extLst>
            </c:dLbl>
            <c:dLbl>
              <c:idx val="12"/>
              <c:numFmt formatCode="#,##0" sourceLinked="0"/>
              <c:spPr>
                <a:solidFill>
                  <a:srgbClr val="FF000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8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cs-CZ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03ED-43C5-B112-E22F4F41A19A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'G1'!$B$3:$S$3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'G1'!$B$5:$S$5</c:f>
              <c:numCache>
                <c:formatCode>#,##0</c:formatCode>
                <c:ptCount val="13"/>
                <c:pt idx="0">
                  <c:v>716</c:v>
                </c:pt>
                <c:pt idx="1">
                  <c:v>859</c:v>
                </c:pt>
                <c:pt idx="2">
                  <c:v>1021</c:v>
                </c:pt>
                <c:pt idx="3">
                  <c:v>1120</c:v>
                </c:pt>
                <c:pt idx="4">
                  <c:v>1264</c:v>
                </c:pt>
                <c:pt idx="5">
                  <c:v>1306</c:v>
                </c:pt>
                <c:pt idx="6" formatCode="General">
                  <c:v>1248</c:v>
                </c:pt>
                <c:pt idx="7" formatCode="General">
                  <c:v>1135</c:v>
                </c:pt>
                <c:pt idx="8" formatCode="General">
                  <c:v>1037</c:v>
                </c:pt>
                <c:pt idx="9" formatCode="General">
                  <c:v>940</c:v>
                </c:pt>
                <c:pt idx="10" formatCode="General">
                  <c:v>829</c:v>
                </c:pt>
                <c:pt idx="11" formatCode="General">
                  <c:v>835</c:v>
                </c:pt>
                <c:pt idx="12" formatCode="General">
                  <c:v>745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3ED-43C5-B112-E22F4F41A1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0665216"/>
        <c:axId val="270663680"/>
      </c:lineChart>
      <c:catAx>
        <c:axId val="270393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270395264"/>
        <c:crosses val="autoZero"/>
        <c:auto val="1"/>
        <c:lblAlgn val="ctr"/>
        <c:lblOffset val="100"/>
        <c:tickLblSkip val="1"/>
        <c:noMultiLvlLbl val="0"/>
      </c:catAx>
      <c:valAx>
        <c:axId val="270395264"/>
        <c:scaling>
          <c:orientation val="minMax"/>
          <c:max val="5"/>
        </c:scaling>
        <c:delete val="0"/>
        <c:axPos val="l"/>
        <c:numFmt formatCode="0.0" sourceLinked="1"/>
        <c:majorTickMark val="none"/>
        <c:minorTickMark val="none"/>
        <c:tickLblPos val="none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270393728"/>
        <c:crosses val="autoZero"/>
        <c:crossBetween val="between"/>
        <c:minorUnit val="0.25"/>
      </c:valAx>
      <c:valAx>
        <c:axId val="270663680"/>
        <c:scaling>
          <c:orientation val="minMax"/>
          <c:max val="1500"/>
        </c:scaling>
        <c:delete val="0"/>
        <c:axPos val="r"/>
        <c:numFmt formatCode="#,##0" sourceLinked="1"/>
        <c:majorTickMark val="none"/>
        <c:minorTickMark val="none"/>
        <c:tickLblPos val="none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270665216"/>
        <c:crosses val="max"/>
        <c:crossBetween val="between"/>
        <c:majorUnit val="100"/>
      </c:valAx>
      <c:catAx>
        <c:axId val="2706652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0663680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3.6527657789267198E-2"/>
          <c:y val="0.86252968420175535"/>
          <c:w val="0.92500750331223558"/>
          <c:h val="0.11618327130318855"/>
        </c:manualLayout>
      </c:layout>
      <c:overlay val="0"/>
      <c:spPr>
        <a:noFill/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sz="1800" baseline="0"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957226237131313E-2"/>
          <c:y val="2.8212847525798262E-2"/>
          <c:w val="0.86228346456692917"/>
          <c:h val="0.8277087569980146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'24G6'!$T$3</c:f>
              <c:strCache>
                <c:ptCount val="1"/>
                <c:pt idx="0">
                  <c:v> domácí soukromé podniky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'24G6'!$U$2:$X$2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2022</c:v>
                </c:pt>
              </c:numCache>
            </c:numRef>
          </c:cat>
          <c:val>
            <c:numRef>
              <c:f>'24G6'!$U$3:$X$3</c:f>
              <c:numCache>
                <c:formatCode>0%</c:formatCode>
                <c:ptCount val="4"/>
                <c:pt idx="0">
                  <c:v>0.71787709497206709</c:v>
                </c:pt>
                <c:pt idx="1">
                  <c:v>0.7182235834609495</c:v>
                </c:pt>
                <c:pt idx="2">
                  <c:v>0.72014475271411338</c:v>
                </c:pt>
                <c:pt idx="3">
                  <c:v>0.71140939597315433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0-1168-4C86-A3DD-DE2EDB5EA36C}"/>
            </c:ext>
          </c:extLst>
        </c:ser>
        <c:ser>
          <c:idx val="1"/>
          <c:order val="1"/>
          <c:tx>
            <c:strRef>
              <c:f>'24G6'!$T$4</c:f>
              <c:strCache>
                <c:ptCount val="1"/>
                <c:pt idx="0">
                  <c:v> podniky pod zahraniční kontrolou</c:v>
                </c:pt>
              </c:strCache>
            </c:strRef>
          </c:tx>
          <c:spPr>
            <a:solidFill>
              <a:srgbClr val="7DBB2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'24G6'!$U$2:$X$2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2022</c:v>
                </c:pt>
              </c:numCache>
            </c:numRef>
          </c:cat>
          <c:val>
            <c:numRef>
              <c:f>'24G6'!$U$4:$X$4</c:f>
              <c:numCache>
                <c:formatCode>0%</c:formatCode>
                <c:ptCount val="4"/>
                <c:pt idx="0">
                  <c:v>0.28212290502793297</c:v>
                </c:pt>
                <c:pt idx="1">
                  <c:v>0.28177641653905056</c:v>
                </c:pt>
                <c:pt idx="2">
                  <c:v>0.27985524728588662</c:v>
                </c:pt>
                <c:pt idx="3">
                  <c:v>0.28859060402684567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68-4C86-A3DD-DE2EDB5EA3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855746704"/>
        <c:axId val="855744208"/>
        <c:extLst/>
      </c:barChart>
      <c:catAx>
        <c:axId val="85574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tickLblSkip val="1"/>
        <c:noMultiLvlLbl val="0"/>
      </c:catAx>
      <c:valAx>
        <c:axId val="855744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957226237131313E-2"/>
          <c:y val="3.726603604090778E-2"/>
          <c:w val="0.63392398567736552"/>
          <c:h val="0.73592637855053133"/>
        </c:manualLayout>
      </c:layout>
      <c:lineChart>
        <c:grouping val="standard"/>
        <c:varyColors val="0"/>
        <c:ser>
          <c:idx val="0"/>
          <c:order val="0"/>
          <c:tx>
            <c:strRef>
              <c:f>'24G9'!$A$10</c:f>
              <c:strCache>
                <c:ptCount val="1"/>
                <c:pt idx="0">
                  <c:v> malé podniky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8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4AF-48AA-ACEA-893C88AF1625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4AF-48AA-ACEA-893C88AF1625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4AF-48AA-ACEA-893C88AF1625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AF-48AA-ACEA-893C88AF1625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4AF-48AA-ACEA-893C88AF1625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4AF-48AA-ACEA-893C88AF1625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4AF-48AA-ACEA-893C88AF1625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4AF-48AA-ACEA-893C88AF1625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B4AF-48AA-ACEA-893C88AF1625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4AF-48AA-ACEA-893C88AF1625}"/>
                </c:ext>
              </c:extLst>
            </c:dLbl>
            <c:dLbl>
              <c:idx val="12"/>
              <c:layout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B4AF-48AA-ACEA-893C88AF1625}"/>
                </c:ext>
              </c:extLst>
            </c:dLbl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'24G9'!$C$9:$Q$9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'24G9'!$C$10:$Q$10</c:f>
              <c:numCache>
                <c:formatCode>General</c:formatCode>
                <c:ptCount val="13"/>
                <c:pt idx="0">
                  <c:v>324</c:v>
                </c:pt>
                <c:pt idx="1">
                  <c:v>370</c:v>
                </c:pt>
                <c:pt idx="2">
                  <c:v>445</c:v>
                </c:pt>
                <c:pt idx="3">
                  <c:v>473</c:v>
                </c:pt>
                <c:pt idx="4">
                  <c:v>512</c:v>
                </c:pt>
                <c:pt idx="5">
                  <c:v>521</c:v>
                </c:pt>
                <c:pt idx="6">
                  <c:v>487</c:v>
                </c:pt>
                <c:pt idx="7">
                  <c:v>444</c:v>
                </c:pt>
                <c:pt idx="8">
                  <c:v>407</c:v>
                </c:pt>
                <c:pt idx="9">
                  <c:v>367</c:v>
                </c:pt>
                <c:pt idx="10">
                  <c:v>309</c:v>
                </c:pt>
                <c:pt idx="11">
                  <c:v>324</c:v>
                </c:pt>
                <c:pt idx="12">
                  <c:v>289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B4AF-48AA-ACEA-893C88AF1625}"/>
            </c:ext>
          </c:extLst>
        </c:ser>
        <c:ser>
          <c:idx val="1"/>
          <c:order val="1"/>
          <c:tx>
            <c:strRef>
              <c:f>'24G9'!$A$11</c:f>
              <c:strCache>
                <c:ptCount val="1"/>
                <c:pt idx="0">
                  <c:v> střední podniky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plus"/>
            <c:size val="8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dLbl>
              <c:idx val="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B4AF-48AA-ACEA-893C88AF1625}"/>
                </c:ext>
              </c:extLst>
            </c:dLbl>
            <c:dLbl>
              <c:idx val="5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B4AF-48AA-ACEA-893C88AF1625}"/>
                </c:ext>
              </c:extLst>
            </c:dLbl>
            <c:dLbl>
              <c:idx val="12"/>
              <c:layout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B4AF-48AA-ACEA-893C88AF1625}"/>
                </c:ext>
              </c:extLst>
            </c:dLbl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'24G9'!$C$9:$Q$9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'24G9'!$C$11:$Q$11</c:f>
              <c:numCache>
                <c:formatCode>General</c:formatCode>
                <c:ptCount val="13"/>
                <c:pt idx="0">
                  <c:v>242</c:v>
                </c:pt>
                <c:pt idx="1">
                  <c:v>301</c:v>
                </c:pt>
                <c:pt idx="2">
                  <c:v>345</c:v>
                </c:pt>
                <c:pt idx="3">
                  <c:v>396</c:v>
                </c:pt>
                <c:pt idx="4">
                  <c:v>449</c:v>
                </c:pt>
                <c:pt idx="5">
                  <c:v>471</c:v>
                </c:pt>
                <c:pt idx="6">
                  <c:v>460</c:v>
                </c:pt>
                <c:pt idx="7">
                  <c:v>408</c:v>
                </c:pt>
                <c:pt idx="8">
                  <c:v>366</c:v>
                </c:pt>
                <c:pt idx="9">
                  <c:v>321</c:v>
                </c:pt>
                <c:pt idx="10">
                  <c:v>294</c:v>
                </c:pt>
                <c:pt idx="11">
                  <c:v>280</c:v>
                </c:pt>
                <c:pt idx="12">
                  <c:v>248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B4AF-48AA-ACEA-893C88AF1625}"/>
            </c:ext>
          </c:extLst>
        </c:ser>
        <c:ser>
          <c:idx val="2"/>
          <c:order val="2"/>
          <c:tx>
            <c:strRef>
              <c:f>'24G9'!$A$12</c:f>
              <c:strCache>
                <c:ptCount val="1"/>
                <c:pt idx="0">
                  <c:v> velké podniky</c:v>
                </c:pt>
              </c:strCache>
            </c:strRef>
          </c:tx>
          <c:spPr>
            <a:ln w="28575" cap="rnd">
              <a:solidFill>
                <a:srgbClr val="0071BC"/>
              </a:solidFill>
              <a:round/>
            </a:ln>
            <a:effectLst/>
          </c:spPr>
          <c:marker>
            <c:symbol val="diamond"/>
            <c:size val="8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dLbl>
              <c:idx val="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B4AF-48AA-ACEA-893C88AF1625}"/>
                </c:ext>
              </c:extLst>
            </c:dLbl>
            <c:dLbl>
              <c:idx val="5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B4AF-48AA-ACEA-893C88AF1625}"/>
                </c:ext>
              </c:extLst>
            </c:dLbl>
            <c:dLbl>
              <c:idx val="12"/>
              <c:layout/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B4AF-48AA-ACEA-893C88AF1625}"/>
                </c:ext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'24G9'!$C$9:$Q$9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'24G9'!$C$12:$Q$12</c:f>
              <c:numCache>
                <c:formatCode>General</c:formatCode>
                <c:ptCount val="13"/>
                <c:pt idx="0">
                  <c:v>150</c:v>
                </c:pt>
                <c:pt idx="1">
                  <c:v>188</c:v>
                </c:pt>
                <c:pt idx="2">
                  <c:v>231</c:v>
                </c:pt>
                <c:pt idx="3">
                  <c:v>251</c:v>
                </c:pt>
                <c:pt idx="4">
                  <c:v>303</c:v>
                </c:pt>
                <c:pt idx="5">
                  <c:v>314</c:v>
                </c:pt>
                <c:pt idx="6">
                  <c:v>301</c:v>
                </c:pt>
                <c:pt idx="7">
                  <c:v>283</c:v>
                </c:pt>
                <c:pt idx="8">
                  <c:v>264</c:v>
                </c:pt>
                <c:pt idx="9">
                  <c:v>252</c:v>
                </c:pt>
                <c:pt idx="10">
                  <c:v>226</c:v>
                </c:pt>
                <c:pt idx="11">
                  <c:v>231</c:v>
                </c:pt>
                <c:pt idx="12">
                  <c:v>208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3-B4AF-48AA-ACEA-893C88AF16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5746704"/>
        <c:axId val="855744208"/>
      </c:lineChart>
      <c:catAx>
        <c:axId val="85574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tickLblSkip val="1"/>
        <c:noMultiLvlLbl val="0"/>
      </c:catAx>
      <c:valAx>
        <c:axId val="855744208"/>
        <c:scaling>
          <c:orientation val="minMax"/>
          <c:max val="550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  <c:majorUnit val="50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14677086532868894"/>
          <c:y val="0.91488158798917352"/>
          <c:w val="0.67496045751633993"/>
          <c:h val="5.5128362573099415E-2"/>
        </c:manualLayout>
      </c:layout>
      <c:overlay val="0"/>
      <c:spPr>
        <a:noFill/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507388940133779E-2"/>
          <c:y val="4.5176817549235922E-2"/>
          <c:w val="0.89457868309450339"/>
          <c:h val="0.8103977359684778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'24G9'!$A$16</c:f>
              <c:strCache>
                <c:ptCount val="1"/>
                <c:pt idx="0">
                  <c:v>malé podniky</c:v>
                </c:pt>
              </c:strCache>
            </c:strRef>
          </c:tx>
          <c:spPr>
            <a:solidFill>
              <a:srgbClr val="7DBB2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'24G9'!$C$15:$Q$15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2022</c:v>
                </c:pt>
              </c:numCache>
            </c:numRef>
          </c:cat>
          <c:val>
            <c:numRef>
              <c:f>'24G9'!$C$16:$Q$16</c:f>
              <c:numCache>
                <c:formatCode>0%</c:formatCode>
                <c:ptCount val="4"/>
                <c:pt idx="0">
                  <c:v>0.45251396648044695</c:v>
                </c:pt>
                <c:pt idx="1">
                  <c:v>0.39892802450229708</c:v>
                </c:pt>
                <c:pt idx="2">
                  <c:v>0.37273823884197826</c:v>
                </c:pt>
                <c:pt idx="3">
                  <c:v>0.38791946308724834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0-1BF2-4233-8585-538A56E87377}"/>
            </c:ext>
          </c:extLst>
        </c:ser>
        <c:ser>
          <c:idx val="1"/>
          <c:order val="1"/>
          <c:tx>
            <c:strRef>
              <c:f>'24G9'!$A$17</c:f>
              <c:strCache>
                <c:ptCount val="1"/>
                <c:pt idx="0">
                  <c:v>střední podniky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'24G9'!$C$15:$Q$15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2022</c:v>
                </c:pt>
              </c:numCache>
            </c:numRef>
          </c:cat>
          <c:val>
            <c:numRef>
              <c:f>'24G9'!$C$17:$Q$17</c:f>
              <c:numCache>
                <c:formatCode>0%</c:formatCode>
                <c:ptCount val="4"/>
                <c:pt idx="0">
                  <c:v>0.33798882681564246</c:v>
                </c:pt>
                <c:pt idx="1">
                  <c:v>0.36064318529862177</c:v>
                </c:pt>
                <c:pt idx="2">
                  <c:v>0.3546441495778046</c:v>
                </c:pt>
                <c:pt idx="3">
                  <c:v>0.33288590604026846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F2-4233-8585-538A56E87377}"/>
            </c:ext>
          </c:extLst>
        </c:ser>
        <c:ser>
          <c:idx val="2"/>
          <c:order val="2"/>
          <c:tx>
            <c:strRef>
              <c:f>'24G9'!$A$18</c:f>
              <c:strCache>
                <c:ptCount val="1"/>
                <c:pt idx="0">
                  <c:v>velké podniky</c:v>
                </c:pt>
              </c:strCache>
            </c:strRef>
          </c:tx>
          <c:spPr>
            <a:solidFill>
              <a:srgbClr val="006AA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'24G9'!$C$15:$Q$15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2022</c:v>
                </c:pt>
              </c:numCache>
            </c:numRef>
          </c:cat>
          <c:val>
            <c:numRef>
              <c:f>'24G9'!$C$18:$Q$18</c:f>
              <c:numCache>
                <c:formatCode>0%</c:formatCode>
                <c:ptCount val="4"/>
                <c:pt idx="0">
                  <c:v>0.20949720670391062</c:v>
                </c:pt>
                <c:pt idx="1">
                  <c:v>0.24042879019908117</c:v>
                </c:pt>
                <c:pt idx="2">
                  <c:v>0.27261761158021713</c:v>
                </c:pt>
                <c:pt idx="3">
                  <c:v>0.2791946308724832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F2-4233-8585-538A56E873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855746704"/>
        <c:axId val="855744208"/>
        <c:extLst/>
      </c:barChart>
      <c:catAx>
        <c:axId val="85574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tickLblSkip val="1"/>
        <c:noMultiLvlLbl val="0"/>
      </c:catAx>
      <c:valAx>
        <c:axId val="855744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957226237131313E-2"/>
          <c:y val="2.4604650973740046E-2"/>
          <c:w val="0.65531988215301185"/>
          <c:h val="0.71899294387344481"/>
        </c:manualLayout>
      </c:layout>
      <c:lineChart>
        <c:grouping val="standard"/>
        <c:varyColors val="0"/>
        <c:ser>
          <c:idx val="0"/>
          <c:order val="0"/>
          <c:tx>
            <c:strRef>
              <c:f>'24G12'!$A$2</c:f>
              <c:strCache>
                <c:ptCount val="1"/>
                <c:pt idx="0">
                  <c:v>NACE C - Zpracovatelský průmysl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'24G12'!$D$1:$Q$1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'24G12'!$D$2:$Q$2</c:f>
              <c:numCache>
                <c:formatCode>General</c:formatCode>
                <c:ptCount val="13"/>
                <c:pt idx="0">
                  <c:v>413</c:v>
                </c:pt>
                <c:pt idx="1">
                  <c:v>486</c:v>
                </c:pt>
                <c:pt idx="2">
                  <c:v>603</c:v>
                </c:pt>
                <c:pt idx="3">
                  <c:v>664</c:v>
                </c:pt>
                <c:pt idx="4">
                  <c:v>767</c:v>
                </c:pt>
                <c:pt idx="5">
                  <c:v>785</c:v>
                </c:pt>
                <c:pt idx="6">
                  <c:v>755</c:v>
                </c:pt>
                <c:pt idx="7">
                  <c:v>658</c:v>
                </c:pt>
                <c:pt idx="8">
                  <c:v>593</c:v>
                </c:pt>
                <c:pt idx="9">
                  <c:v>545</c:v>
                </c:pt>
                <c:pt idx="10">
                  <c:v>476</c:v>
                </c:pt>
                <c:pt idx="11">
                  <c:v>469</c:v>
                </c:pt>
                <c:pt idx="12">
                  <c:v>426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524-4F9F-A751-9ED74F81F74B}"/>
            </c:ext>
          </c:extLst>
        </c:ser>
        <c:ser>
          <c:idx val="1"/>
          <c:order val="1"/>
          <c:tx>
            <c:strRef>
              <c:f>'24G12'!$A$3</c:f>
              <c:strCache>
                <c:ptCount val="1"/>
                <c:pt idx="0">
                  <c:v>NACE J - Informační a komunikační činnosti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1490686274509801E-2"/>
                  <c:y val="-9.3418439873225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524-4F9F-A751-9ED74F81F74B}"/>
                </c:ext>
              </c:extLst>
            </c:dLbl>
            <c:dLbl>
              <c:idx val="4"/>
              <c:layout>
                <c:manualLayout>
                  <c:x val="-3.1490686274509801E-2"/>
                  <c:y val="-9.3418439873225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524-4F9F-A751-9ED74F81F74B}"/>
                </c:ext>
              </c:extLst>
            </c:dLbl>
            <c:dLbl>
              <c:idx val="5"/>
              <c:layout>
                <c:manualLayout>
                  <c:x val="-3.1490686274509801E-2"/>
                  <c:y val="-0.1039553522536824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524-4F9F-A751-9ED74F81F74B}"/>
                </c:ext>
              </c:extLst>
            </c:dLbl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'24G12'!$D$1:$Q$1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'24G12'!$D$3:$Q$3</c:f>
              <c:numCache>
                <c:formatCode>General</c:formatCode>
                <c:ptCount val="13"/>
                <c:pt idx="0">
                  <c:v>105</c:v>
                </c:pt>
                <c:pt idx="1">
                  <c:v>128</c:v>
                </c:pt>
                <c:pt idx="2">
                  <c:v>139</c:v>
                </c:pt>
                <c:pt idx="3">
                  <c:v>136</c:v>
                </c:pt>
                <c:pt idx="4">
                  <c:v>155</c:v>
                </c:pt>
                <c:pt idx="5">
                  <c:v>161</c:v>
                </c:pt>
                <c:pt idx="6">
                  <c:v>180</c:v>
                </c:pt>
                <c:pt idx="7">
                  <c:v>168</c:v>
                </c:pt>
                <c:pt idx="8">
                  <c:v>175</c:v>
                </c:pt>
                <c:pt idx="9">
                  <c:v>156</c:v>
                </c:pt>
                <c:pt idx="10">
                  <c:v>151</c:v>
                </c:pt>
                <c:pt idx="11">
                  <c:v>150</c:v>
                </c:pt>
                <c:pt idx="12">
                  <c:v>133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524-4F9F-A751-9ED74F81F74B}"/>
            </c:ext>
          </c:extLst>
        </c:ser>
        <c:ser>
          <c:idx val="2"/>
          <c:order val="2"/>
          <c:tx>
            <c:strRef>
              <c:f>'24G12'!$A$4</c:f>
              <c:strCache>
                <c:ptCount val="1"/>
                <c:pt idx="0">
                  <c:v>NACE M - Profesní, vědecké a technické činnosti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spPr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'24G12'!$D$1:$Q$1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'24G12'!$D$4:$Q$4</c:f>
              <c:numCache>
                <c:formatCode>General</c:formatCode>
                <c:ptCount val="13"/>
                <c:pt idx="0">
                  <c:v>85</c:v>
                </c:pt>
                <c:pt idx="1">
                  <c:v>108</c:v>
                </c:pt>
                <c:pt idx="2">
                  <c:v>124</c:v>
                </c:pt>
                <c:pt idx="3">
                  <c:v>133</c:v>
                </c:pt>
                <c:pt idx="4">
                  <c:v>137</c:v>
                </c:pt>
                <c:pt idx="5">
                  <c:v>151</c:v>
                </c:pt>
                <c:pt idx="6">
                  <c:v>140</c:v>
                </c:pt>
                <c:pt idx="7">
                  <c:v>146</c:v>
                </c:pt>
                <c:pt idx="8">
                  <c:v>126</c:v>
                </c:pt>
                <c:pt idx="9">
                  <c:v>119</c:v>
                </c:pt>
                <c:pt idx="10">
                  <c:v>102</c:v>
                </c:pt>
                <c:pt idx="11">
                  <c:v>95</c:v>
                </c:pt>
                <c:pt idx="12">
                  <c:v>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524-4F9F-A751-9ED74F81F74B}"/>
            </c:ext>
          </c:extLst>
        </c:ser>
        <c:ser>
          <c:idx val="3"/>
          <c:order val="3"/>
          <c:tx>
            <c:strRef>
              <c:f>'24G12'!$A$5</c:f>
              <c:strCache>
                <c:ptCount val="1"/>
                <c:pt idx="0">
                  <c:v>Ostatní odvětvové sekce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'24G12'!$D$1:$Q$1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'24G12'!$D$5:$Q$5</c:f>
              <c:numCache>
                <c:formatCode>General</c:formatCode>
                <c:ptCount val="13"/>
                <c:pt idx="0">
                  <c:v>113</c:v>
                </c:pt>
                <c:pt idx="1">
                  <c:v>137</c:v>
                </c:pt>
                <c:pt idx="2">
                  <c:v>155</c:v>
                </c:pt>
                <c:pt idx="3">
                  <c:v>187</c:v>
                </c:pt>
                <c:pt idx="4">
                  <c:v>205</c:v>
                </c:pt>
                <c:pt idx="5">
                  <c:v>209</c:v>
                </c:pt>
                <c:pt idx="6">
                  <c:v>173</c:v>
                </c:pt>
                <c:pt idx="7">
                  <c:v>163</c:v>
                </c:pt>
                <c:pt idx="8">
                  <c:v>143</c:v>
                </c:pt>
                <c:pt idx="9">
                  <c:v>120</c:v>
                </c:pt>
                <c:pt idx="10">
                  <c:v>100</c:v>
                </c:pt>
                <c:pt idx="11">
                  <c:v>121</c:v>
                </c:pt>
                <c:pt idx="12">
                  <c:v>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524-4F9F-A751-9ED74F81F7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5746704"/>
        <c:axId val="855744208"/>
      </c:lineChart>
      <c:catAx>
        <c:axId val="85574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tickLblSkip val="1"/>
        <c:noMultiLvlLbl val="0"/>
      </c:catAx>
      <c:valAx>
        <c:axId val="855744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</c:valAx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1.4161038067951898E-2"/>
          <c:y val="0.87887355334502126"/>
          <c:w val="0.98202501019756927"/>
          <c:h val="0.10692121607084308"/>
        </c:manualLayout>
      </c:layout>
      <c:overlay val="0"/>
      <c:spPr>
        <a:noFill/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957226237131313E-2"/>
          <c:y val="2.4481043577317698E-2"/>
          <c:w val="0.86228346456692917"/>
          <c:h val="0.8335010898632547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'24G12'!$A$9</c:f>
              <c:strCache>
                <c:ptCount val="1"/>
                <c:pt idx="0">
                  <c:v>NACE C - Zpracovatelský průmysl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'24G12'!$E$8:$Q$8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2022</c:v>
                </c:pt>
              </c:numCache>
            </c:numRef>
          </c:cat>
          <c:val>
            <c:numRef>
              <c:f>'24G12'!$E$9:$Q$9</c:f>
              <c:numCache>
                <c:formatCode>0%</c:formatCode>
                <c:ptCount val="4"/>
                <c:pt idx="0">
                  <c:v>0.57681564245810057</c:v>
                </c:pt>
                <c:pt idx="1">
                  <c:v>0.60107197549770286</c:v>
                </c:pt>
                <c:pt idx="2">
                  <c:v>0.57418576598311222</c:v>
                </c:pt>
                <c:pt idx="3">
                  <c:v>0.57181208053691279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0-C5CE-4359-844D-5A4FE4D6420A}"/>
            </c:ext>
          </c:extLst>
        </c:ser>
        <c:ser>
          <c:idx val="1"/>
          <c:order val="1"/>
          <c:tx>
            <c:strRef>
              <c:f>'24G12'!$A$10</c:f>
              <c:strCache>
                <c:ptCount val="1"/>
                <c:pt idx="0">
                  <c:v>NACE J - Informační a komunikační činnosti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'24G12'!$E$8:$Q$8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2022</c:v>
                </c:pt>
              </c:numCache>
            </c:numRef>
          </c:cat>
          <c:val>
            <c:numRef>
              <c:f>'24G12'!$E$10:$Q$10</c:f>
              <c:numCache>
                <c:formatCode>0%</c:formatCode>
                <c:ptCount val="4"/>
                <c:pt idx="0">
                  <c:v>0.14664804469273743</c:v>
                </c:pt>
                <c:pt idx="1">
                  <c:v>0.12327718223583461</c:v>
                </c:pt>
                <c:pt idx="2">
                  <c:v>0.18214716525934863</c:v>
                </c:pt>
                <c:pt idx="3">
                  <c:v>0.17852348993288591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CE-4359-844D-5A4FE4D6420A}"/>
            </c:ext>
          </c:extLst>
        </c:ser>
        <c:ser>
          <c:idx val="2"/>
          <c:order val="2"/>
          <c:tx>
            <c:strRef>
              <c:f>'24G12'!$A$11</c:f>
              <c:strCache>
                <c:ptCount val="1"/>
                <c:pt idx="0">
                  <c:v>NACE M - Profesní, vědecké a technické činnosti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'24G12'!$E$8:$Q$8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2022</c:v>
                </c:pt>
              </c:numCache>
            </c:numRef>
          </c:cat>
          <c:val>
            <c:numRef>
              <c:f>'24G12'!$E$11:$Q$11</c:f>
              <c:numCache>
                <c:formatCode>0%</c:formatCode>
                <c:ptCount val="4"/>
                <c:pt idx="0">
                  <c:v>0.11871508379888268</c:v>
                </c:pt>
                <c:pt idx="1">
                  <c:v>0.11562021439509954</c:v>
                </c:pt>
                <c:pt idx="2">
                  <c:v>0.12303980699638119</c:v>
                </c:pt>
                <c:pt idx="3">
                  <c:v>0.12483221476510067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CE-4359-844D-5A4FE4D6420A}"/>
            </c:ext>
          </c:extLst>
        </c:ser>
        <c:ser>
          <c:idx val="3"/>
          <c:order val="3"/>
          <c:tx>
            <c:strRef>
              <c:f>'24G12'!$A$12</c:f>
              <c:strCache>
                <c:ptCount val="1"/>
                <c:pt idx="0">
                  <c:v>Ostatní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'24G12'!$E$8:$Q$8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2022</c:v>
                </c:pt>
              </c:numCache>
            </c:numRef>
          </c:cat>
          <c:val>
            <c:numRef>
              <c:f>'24G12'!$E$12:$Q$12</c:f>
              <c:numCache>
                <c:formatCode>0%</c:formatCode>
                <c:ptCount val="4"/>
                <c:pt idx="0">
                  <c:v>0.15782122905027932</c:v>
                </c:pt>
                <c:pt idx="1">
                  <c:v>0.16003062787136293</c:v>
                </c:pt>
                <c:pt idx="2">
                  <c:v>0.12062726176115803</c:v>
                </c:pt>
                <c:pt idx="3">
                  <c:v>0.12483221476510067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5CE-4359-844D-5A4FE4D642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855746704"/>
        <c:axId val="855744208"/>
        <c:extLst/>
      </c:barChart>
      <c:catAx>
        <c:axId val="85574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tickLblSkip val="1"/>
        <c:noMultiLvlLbl val="0"/>
      </c:catAx>
      <c:valAx>
        <c:axId val="855744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8222924836601307"/>
          <c:y val="3.1500002824890669E-2"/>
          <c:w val="0.58792617569855421"/>
          <c:h val="0.8837705793285799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'24G14'!$B$3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'24G14'!$A$4:$A$17</c:f>
              <c:strCache>
                <c:ptCount val="14"/>
                <c:pt idx="0">
                  <c:v>Metalurgický průmysl (24)</c:v>
                </c:pt>
                <c:pt idx="1">
                  <c:v>Průmysl skla a stavebních hmot (23)</c:v>
                </c:pt>
                <c:pt idx="2">
                  <c:v>Dřevozpracující průmysl (16-17, 31)</c:v>
                </c:pt>
                <c:pt idx="3">
                  <c:v>Textilní a obuvnický průmysl (13-15)</c:v>
                </c:pt>
                <c:pt idx="4">
                  <c:v>Potravinářský průmysl (10-12)</c:v>
                </c:pt>
                <c:pt idx="5">
                  <c:v>Farmaceutický průmysl (21)</c:v>
                </c:pt>
                <c:pt idx="6">
                  <c:v>Výroba ost. dopravních prostředků (30)</c:v>
                </c:pt>
                <c:pt idx="7">
                  <c:v>Automobilový průmysl (29)</c:v>
                </c:pt>
                <c:pt idx="8">
                  <c:v>Chemický průmysl (19-20)</c:v>
                </c:pt>
                <c:pt idx="9">
                  <c:v>Gumárenský a plastový průmysl (22)</c:v>
                </c:pt>
                <c:pt idx="10">
                  <c:v>Elektronický průmysl (26)</c:v>
                </c:pt>
                <c:pt idx="11">
                  <c:v>Elektrotechnický průmysl (27)</c:v>
                </c:pt>
                <c:pt idx="12">
                  <c:v>Kovozpracující průmysl (25)</c:v>
                </c:pt>
                <c:pt idx="13">
                  <c:v>Strojírenský průmysl (28)</c:v>
                </c:pt>
              </c:strCache>
            </c:strRef>
          </c:cat>
          <c:val>
            <c:numRef>
              <c:f>'24G14'!$B$4:$B$17</c:f>
              <c:numCache>
                <c:formatCode>#\ ##0" "</c:formatCode>
                <c:ptCount val="14"/>
                <c:pt idx="0">
                  <c:v>16</c:v>
                </c:pt>
                <c:pt idx="1">
                  <c:v>27</c:v>
                </c:pt>
                <c:pt idx="2">
                  <c:v>14</c:v>
                </c:pt>
                <c:pt idx="3">
                  <c:v>19</c:v>
                </c:pt>
                <c:pt idx="4">
                  <c:v>29</c:v>
                </c:pt>
                <c:pt idx="5">
                  <c:v>16</c:v>
                </c:pt>
                <c:pt idx="6">
                  <c:v>22</c:v>
                </c:pt>
                <c:pt idx="7">
                  <c:v>46</c:v>
                </c:pt>
                <c:pt idx="8">
                  <c:v>41</c:v>
                </c:pt>
                <c:pt idx="9">
                  <c:v>48</c:v>
                </c:pt>
                <c:pt idx="10">
                  <c:v>67</c:v>
                </c:pt>
                <c:pt idx="11">
                  <c:v>74</c:v>
                </c:pt>
                <c:pt idx="12">
                  <c:v>122</c:v>
                </c:pt>
                <c:pt idx="13">
                  <c:v>176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DD-41CA-A330-3FB9C77D8A2B}"/>
            </c:ext>
          </c:extLst>
        </c:ser>
        <c:ser>
          <c:idx val="1"/>
          <c:order val="1"/>
          <c:tx>
            <c:strRef>
              <c:f>'24G14'!$C$3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'24G14'!$A$4:$A$17</c:f>
              <c:strCache>
                <c:ptCount val="14"/>
                <c:pt idx="0">
                  <c:v>Metalurgický průmysl (24)</c:v>
                </c:pt>
                <c:pt idx="1">
                  <c:v>Průmysl skla a stavebních hmot (23)</c:v>
                </c:pt>
                <c:pt idx="2">
                  <c:v>Dřevozpracující průmysl (16-17, 31)</c:v>
                </c:pt>
                <c:pt idx="3">
                  <c:v>Textilní a obuvnický průmysl (13-15)</c:v>
                </c:pt>
                <c:pt idx="4">
                  <c:v>Potravinářský průmysl (10-12)</c:v>
                </c:pt>
                <c:pt idx="5">
                  <c:v>Farmaceutický průmysl (21)</c:v>
                </c:pt>
                <c:pt idx="6">
                  <c:v>Výroba ost. dopravních prostředků (30)</c:v>
                </c:pt>
                <c:pt idx="7">
                  <c:v>Automobilový průmysl (29)</c:v>
                </c:pt>
                <c:pt idx="8">
                  <c:v>Chemický průmysl (19-20)</c:v>
                </c:pt>
                <c:pt idx="9">
                  <c:v>Gumárenský a plastový průmysl (22)</c:v>
                </c:pt>
                <c:pt idx="10">
                  <c:v>Elektronický průmysl (26)</c:v>
                </c:pt>
                <c:pt idx="11">
                  <c:v>Elektrotechnický průmysl (27)</c:v>
                </c:pt>
                <c:pt idx="12">
                  <c:v>Kovozpracující průmysl (25)</c:v>
                </c:pt>
                <c:pt idx="13">
                  <c:v>Strojírenský průmysl (28)</c:v>
                </c:pt>
              </c:strCache>
            </c:strRef>
          </c:cat>
          <c:val>
            <c:numRef>
              <c:f>'24G14'!$C$4:$C$17</c:f>
              <c:numCache>
                <c:formatCode>#\ ##0" "</c:formatCode>
                <c:ptCount val="14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12</c:v>
                </c:pt>
                <c:pt idx="5">
                  <c:v>12</c:v>
                </c:pt>
                <c:pt idx="6">
                  <c:v>15</c:v>
                </c:pt>
                <c:pt idx="7">
                  <c:v>23</c:v>
                </c:pt>
                <c:pt idx="8">
                  <c:v>25</c:v>
                </c:pt>
                <c:pt idx="9">
                  <c:v>26</c:v>
                </c:pt>
                <c:pt idx="10">
                  <c:v>45</c:v>
                </c:pt>
                <c:pt idx="11">
                  <c:v>51</c:v>
                </c:pt>
                <c:pt idx="12">
                  <c:v>54</c:v>
                </c:pt>
                <c:pt idx="13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DD-41CA-A330-3FB9C77D8A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4"/>
        <c:axId val="855746704"/>
        <c:axId val="855744208"/>
      </c:barChart>
      <c:catAx>
        <c:axId val="8557467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noMultiLvlLbl val="0"/>
      </c:catAx>
      <c:valAx>
        <c:axId val="855744208"/>
        <c:scaling>
          <c:orientation val="minMax"/>
          <c:max val="2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#\ ##0&quot; &quot;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6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  <c:majorUnit val="20"/>
      </c:valAx>
      <c:spPr>
        <a:noFill/>
        <a:ln>
          <a:solidFill>
            <a:schemeClr val="bg1">
              <a:lumMod val="6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0.87026330441711219"/>
          <c:y val="0.76188364197530867"/>
          <c:w val="8.7081956357898116E-2"/>
          <c:h val="0.13384296715217123"/>
        </c:manualLayout>
      </c:layout>
      <c:overlay val="0"/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5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54931003074705"/>
          <c:y val="3.1500002824890669E-2"/>
          <c:w val="0.77153078307959699"/>
          <c:h val="0.8837705793285799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'24G16'!$B$57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13"/>
              <c:layout>
                <c:manualLayout>
                  <c:x val="-5.187332126495749E-3"/>
                  <c:y val="2.1034712409933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884-4138-A866-27E26C2946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'24G16'!$A$58:$A$71</c:f>
              <c:strCache>
                <c:ptCount val="14"/>
                <c:pt idx="0">
                  <c:v>Karlovarský</c:v>
                </c:pt>
                <c:pt idx="1">
                  <c:v>Ústecký</c:v>
                </c:pt>
                <c:pt idx="2">
                  <c:v>Plzeňský</c:v>
                </c:pt>
                <c:pt idx="3">
                  <c:v>Jihočeský</c:v>
                </c:pt>
                <c:pt idx="4">
                  <c:v>Vysočina</c:v>
                </c:pt>
                <c:pt idx="5">
                  <c:v>Královéhradecký</c:v>
                </c:pt>
                <c:pt idx="6">
                  <c:v>Olomoucký</c:v>
                </c:pt>
                <c:pt idx="7">
                  <c:v>Liberecký</c:v>
                </c:pt>
                <c:pt idx="8">
                  <c:v>Pardubický</c:v>
                </c:pt>
                <c:pt idx="9">
                  <c:v>Středočeský</c:v>
                </c:pt>
                <c:pt idx="10">
                  <c:v>Moravskoslezský</c:v>
                </c:pt>
                <c:pt idx="11">
                  <c:v>Zlínský</c:v>
                </c:pt>
                <c:pt idx="12">
                  <c:v>Jihomoravský</c:v>
                </c:pt>
                <c:pt idx="13">
                  <c:v>Praha</c:v>
                </c:pt>
              </c:strCache>
            </c:strRef>
          </c:cat>
          <c:val>
            <c:numRef>
              <c:f>'24G16'!$B$58:$B$71</c:f>
              <c:numCache>
                <c:formatCode>General</c:formatCode>
                <c:ptCount val="14"/>
                <c:pt idx="0">
                  <c:v>14</c:v>
                </c:pt>
                <c:pt idx="1">
                  <c:v>37</c:v>
                </c:pt>
                <c:pt idx="2">
                  <c:v>51</c:v>
                </c:pt>
                <c:pt idx="3">
                  <c:v>51</c:v>
                </c:pt>
                <c:pt idx="4">
                  <c:v>49</c:v>
                </c:pt>
                <c:pt idx="5">
                  <c:v>62</c:v>
                </c:pt>
                <c:pt idx="6">
                  <c:v>56</c:v>
                </c:pt>
                <c:pt idx="7">
                  <c:v>43</c:v>
                </c:pt>
                <c:pt idx="8">
                  <c:v>74</c:v>
                </c:pt>
                <c:pt idx="9">
                  <c:v>113</c:v>
                </c:pt>
                <c:pt idx="10">
                  <c:v>114</c:v>
                </c:pt>
                <c:pt idx="11">
                  <c:v>122</c:v>
                </c:pt>
                <c:pt idx="12">
                  <c:v>187</c:v>
                </c:pt>
                <c:pt idx="13">
                  <c:v>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DC-45C8-923B-97E97EE7957F}"/>
            </c:ext>
          </c:extLst>
        </c:ser>
        <c:ser>
          <c:idx val="1"/>
          <c:order val="1"/>
          <c:tx>
            <c:strRef>
              <c:f>'24G16'!$C$57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5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'24G16'!$A$58:$A$71</c:f>
              <c:strCache>
                <c:ptCount val="14"/>
                <c:pt idx="0">
                  <c:v>Karlovarský</c:v>
                </c:pt>
                <c:pt idx="1">
                  <c:v>Ústecký</c:v>
                </c:pt>
                <c:pt idx="2">
                  <c:v>Plzeňský</c:v>
                </c:pt>
                <c:pt idx="3">
                  <c:v>Jihočeský</c:v>
                </c:pt>
                <c:pt idx="4">
                  <c:v>Vysočina</c:v>
                </c:pt>
                <c:pt idx="5">
                  <c:v>Královéhradecký</c:v>
                </c:pt>
                <c:pt idx="6">
                  <c:v>Olomoucký</c:v>
                </c:pt>
                <c:pt idx="7">
                  <c:v>Liberecký</c:v>
                </c:pt>
                <c:pt idx="8">
                  <c:v>Pardubický</c:v>
                </c:pt>
                <c:pt idx="9">
                  <c:v>Středočeský</c:v>
                </c:pt>
                <c:pt idx="10">
                  <c:v>Moravskoslezský</c:v>
                </c:pt>
                <c:pt idx="11">
                  <c:v>Zlínský</c:v>
                </c:pt>
                <c:pt idx="12">
                  <c:v>Jihomoravský</c:v>
                </c:pt>
                <c:pt idx="13">
                  <c:v>Praha</c:v>
                </c:pt>
              </c:strCache>
            </c:strRef>
          </c:cat>
          <c:val>
            <c:numRef>
              <c:f>'24G16'!$C$58:$C$71</c:f>
              <c:numCache>
                <c:formatCode>General</c:formatCode>
                <c:ptCount val="14"/>
                <c:pt idx="0">
                  <c:v>6</c:v>
                </c:pt>
                <c:pt idx="1">
                  <c:v>16</c:v>
                </c:pt>
                <c:pt idx="2">
                  <c:v>27</c:v>
                </c:pt>
                <c:pt idx="3">
                  <c:v>29</c:v>
                </c:pt>
                <c:pt idx="4">
                  <c:v>30</c:v>
                </c:pt>
                <c:pt idx="5">
                  <c:v>32</c:v>
                </c:pt>
                <c:pt idx="6">
                  <c:v>32</c:v>
                </c:pt>
                <c:pt idx="7">
                  <c:v>35</c:v>
                </c:pt>
                <c:pt idx="8">
                  <c:v>35</c:v>
                </c:pt>
                <c:pt idx="9">
                  <c:v>62</c:v>
                </c:pt>
                <c:pt idx="10">
                  <c:v>68</c:v>
                </c:pt>
                <c:pt idx="11">
                  <c:v>72</c:v>
                </c:pt>
                <c:pt idx="12">
                  <c:v>94</c:v>
                </c:pt>
                <c:pt idx="13">
                  <c:v>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DC-45C8-923B-97E97EE795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40"/>
        <c:axId val="855746704"/>
        <c:axId val="855744208"/>
      </c:barChart>
      <c:catAx>
        <c:axId val="8557467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noMultiLvlLbl val="0"/>
      </c:catAx>
      <c:valAx>
        <c:axId val="855744208"/>
        <c:scaling>
          <c:orientation val="minMax"/>
          <c:max val="35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6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  <c:majorUnit val="25"/>
      </c:valAx>
      <c:spPr>
        <a:noFill/>
        <a:ln>
          <a:solidFill>
            <a:schemeClr val="bg1">
              <a:lumMod val="6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0.87026330441711219"/>
          <c:y val="0.76188364197530867"/>
          <c:w val="8.7081956357898116E-2"/>
          <c:h val="0.13384296715217123"/>
        </c:manualLayout>
      </c:layout>
      <c:overlay val="0"/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5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+mj-lt"/>
                <a:ea typeface="+mn-ea"/>
                <a:cs typeface="Arial" panose="020B0604020202020204" pitchFamily="34" charset="0"/>
              </a:defRPr>
            </a:pPr>
            <a:r>
              <a:rPr lang="cs-CZ" sz="1800" b="1"/>
              <a:t>a) soukromé podniky domácí</a:t>
            </a:r>
          </a:p>
        </c:rich>
      </c:tx>
      <c:layout>
        <c:manualLayout>
          <c:xMode val="edge"/>
          <c:yMode val="edge"/>
          <c:x val="0.13249736088863212"/>
          <c:y val="2.3450277676601841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+mj-lt"/>
              <a:ea typeface="+mn-ea"/>
              <a:cs typeface="Arial" panose="020B0604020202020204" pitchFamily="34" charset="0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5.3647234652321858E-2"/>
          <c:y val="7.3596522885742352E-2"/>
          <c:w val="0.4541862602735961"/>
          <c:h val="0.69964477899066402"/>
        </c:manualLayout>
      </c:layout>
      <c:lineChart>
        <c:grouping val="standard"/>
        <c:varyColors val="0"/>
        <c:ser>
          <c:idx val="0"/>
          <c:order val="0"/>
          <c:tx>
            <c:strRef>
              <c:f>'24G9'!$A$51</c:f>
              <c:strCache>
                <c:ptCount val="1"/>
                <c:pt idx="0">
                  <c:v>malé podniky (0-49 zam.)</c:v>
                </c:pt>
              </c:strCache>
            </c:strRef>
          </c:tx>
          <c:spPr>
            <a:ln w="28575" cap="rnd">
              <a:solidFill>
                <a:srgbClr val="7DBB2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202-4360-8C42-2357E20CBB63}"/>
                </c:ext>
              </c:extLst>
            </c:dLbl>
            <c:dLbl>
              <c:idx val="7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202-4360-8C42-2357E20CBB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j-lt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'24G9'!$B$50:$N$50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'24G9'!$B$51:$N$51</c:f>
              <c:numCache>
                <c:formatCode>General</c:formatCode>
                <c:ptCount val="8"/>
                <c:pt idx="0">
                  <c:v>460</c:v>
                </c:pt>
                <c:pt idx="1">
                  <c:v>434</c:v>
                </c:pt>
                <c:pt idx="2">
                  <c:v>395</c:v>
                </c:pt>
                <c:pt idx="3">
                  <c:v>366</c:v>
                </c:pt>
                <c:pt idx="4">
                  <c:v>328</c:v>
                </c:pt>
                <c:pt idx="5">
                  <c:v>281</c:v>
                </c:pt>
                <c:pt idx="6">
                  <c:v>294</c:v>
                </c:pt>
                <c:pt idx="7">
                  <c:v>258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1F4-4B7A-87C3-F014A88605CE}"/>
            </c:ext>
          </c:extLst>
        </c:ser>
        <c:ser>
          <c:idx val="1"/>
          <c:order val="1"/>
          <c:tx>
            <c:strRef>
              <c:f>'24G9'!$A$52</c:f>
              <c:strCache>
                <c:ptCount val="1"/>
                <c:pt idx="0">
                  <c:v>střední podniky (50-249 zam.)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202-4360-8C42-2357E20CBB63}"/>
                </c:ext>
              </c:extLst>
            </c:dLbl>
            <c:dLbl>
              <c:idx val="7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202-4360-8C42-2357E20CBB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j-lt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'24G9'!$B$50:$N$50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'24G9'!$B$52:$N$52</c:f>
              <c:numCache>
                <c:formatCode>General</c:formatCode>
                <c:ptCount val="8"/>
                <c:pt idx="0">
                  <c:v>341</c:v>
                </c:pt>
                <c:pt idx="1">
                  <c:v>327</c:v>
                </c:pt>
                <c:pt idx="2">
                  <c:v>290</c:v>
                </c:pt>
                <c:pt idx="3">
                  <c:v>261</c:v>
                </c:pt>
                <c:pt idx="4">
                  <c:v>242</c:v>
                </c:pt>
                <c:pt idx="5">
                  <c:v>220</c:v>
                </c:pt>
                <c:pt idx="6">
                  <c:v>208</c:v>
                </c:pt>
                <c:pt idx="7">
                  <c:v>176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1F4-4B7A-87C3-F014A88605CE}"/>
            </c:ext>
          </c:extLst>
        </c:ser>
        <c:ser>
          <c:idx val="2"/>
          <c:order val="2"/>
          <c:tx>
            <c:strRef>
              <c:f>'24G9'!$A$53</c:f>
              <c:strCache>
                <c:ptCount val="1"/>
                <c:pt idx="0">
                  <c:v>velké podniky (250 a více zam.)</c:v>
                </c:pt>
              </c:strCache>
            </c:strRef>
          </c:tx>
          <c:spPr>
            <a:ln w="28575" cap="rnd">
              <a:solidFill>
                <a:srgbClr val="006AA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202-4360-8C42-2357E20CBB63}"/>
                </c:ext>
              </c:extLst>
            </c:dLbl>
            <c:dLbl>
              <c:idx val="7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202-4360-8C42-2357E20CBB6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j-lt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'24G9'!$B$50:$N$50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'24G9'!$B$53:$N$53</c:f>
              <c:numCache>
                <c:formatCode>General</c:formatCode>
                <c:ptCount val="8"/>
                <c:pt idx="0">
                  <c:v>137</c:v>
                </c:pt>
                <c:pt idx="1">
                  <c:v>128</c:v>
                </c:pt>
                <c:pt idx="2">
                  <c:v>113</c:v>
                </c:pt>
                <c:pt idx="3">
                  <c:v>108</c:v>
                </c:pt>
                <c:pt idx="4">
                  <c:v>107</c:v>
                </c:pt>
                <c:pt idx="5">
                  <c:v>96</c:v>
                </c:pt>
                <c:pt idx="6">
                  <c:v>105</c:v>
                </c:pt>
                <c:pt idx="7">
                  <c:v>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1F4-4B7A-87C3-F014A8860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5746704"/>
        <c:axId val="855744208"/>
      </c:lineChart>
      <c:catAx>
        <c:axId val="85574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+mj-lt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tickLblSkip val="1"/>
        <c:noMultiLvlLbl val="0"/>
      </c:catAx>
      <c:valAx>
        <c:axId val="855744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+mj-lt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</c:valAx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6.295404138664934E-2"/>
          <c:y val="0.88459878331837016"/>
          <c:w val="0.91239397475769068"/>
          <c:h val="8.13455036527473E-2"/>
        </c:manualLayout>
      </c:layout>
      <c:overlay val="0"/>
      <c:spPr>
        <a:noFill/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ysClr val="windowText" lastClr="000000"/>
              </a:solidFill>
              <a:latin typeface="+mj-lt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 b="0">
          <a:solidFill>
            <a:sysClr val="windowText" lastClr="000000"/>
          </a:solidFill>
          <a:latin typeface="+mj-lt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r>
              <a:rPr lang="cs-CZ" sz="1800" b="1"/>
              <a:t>b) podniky pod zahraniční kontrolou</a:t>
            </a:r>
          </a:p>
        </c:rich>
      </c:tx>
      <c:layout>
        <c:manualLayout>
          <c:xMode val="edge"/>
          <c:yMode val="edge"/>
          <c:x val="0.12706761971777514"/>
          <c:y val="2.98940099222584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4.2967624992415382E-2"/>
          <c:y val="8.5461674965800594E-2"/>
          <c:w val="0.91258754897585947"/>
          <c:h val="0.82560359454008669"/>
        </c:manualLayout>
      </c:layout>
      <c:lineChart>
        <c:grouping val="standard"/>
        <c:varyColors val="0"/>
        <c:ser>
          <c:idx val="0"/>
          <c:order val="0"/>
          <c:tx>
            <c:strRef>
              <c:f>'24G9'!$A$58</c:f>
              <c:strCache>
                <c:ptCount val="1"/>
                <c:pt idx="0">
                  <c:v>malé podniky (0-49 zam.)</c:v>
                </c:pt>
              </c:strCache>
            </c:strRef>
          </c:tx>
          <c:spPr>
            <a:ln w="28575" cap="rnd">
              <a:solidFill>
                <a:srgbClr val="7DBB2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AC7-4A0D-84D5-A52739F9D025}"/>
                </c:ext>
              </c:extLst>
            </c:dLbl>
            <c:dLbl>
              <c:idx val="7"/>
              <c:layout>
                <c:manualLayout>
                  <c:x val="-1.9622246374188409E-2"/>
                  <c:y val="2.589550003496911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AC7-4A0D-84D5-A52739F9D0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'24G9'!$B$57:$N$57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'24G9'!$B$58:$N$58</c:f>
              <c:numCache>
                <c:formatCode>General</c:formatCode>
                <c:ptCount val="8"/>
                <c:pt idx="0">
                  <c:v>61</c:v>
                </c:pt>
                <c:pt idx="1">
                  <c:v>53</c:v>
                </c:pt>
                <c:pt idx="2">
                  <c:v>49</c:v>
                </c:pt>
                <c:pt idx="3">
                  <c:v>41</c:v>
                </c:pt>
                <c:pt idx="4">
                  <c:v>39</c:v>
                </c:pt>
                <c:pt idx="5">
                  <c:v>28</c:v>
                </c:pt>
                <c:pt idx="6">
                  <c:v>30</c:v>
                </c:pt>
                <c:pt idx="7">
                  <c:v>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D85-4FEB-B1BC-F530B4760186}"/>
            </c:ext>
          </c:extLst>
        </c:ser>
        <c:ser>
          <c:idx val="1"/>
          <c:order val="1"/>
          <c:tx>
            <c:strRef>
              <c:f>'24G9'!$A$59</c:f>
              <c:strCache>
                <c:ptCount val="1"/>
                <c:pt idx="0">
                  <c:v>střední podniky (50-249 zam.)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dLbl>
              <c:idx val="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AC7-4A0D-84D5-A52739F9D025}"/>
                </c:ext>
              </c:extLst>
            </c:dLbl>
            <c:dLbl>
              <c:idx val="7"/>
              <c:layout>
                <c:manualLayout>
                  <c:x val="-1.9622246374188409E-2"/>
                  <c:y val="1.0195078744429944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286616347781251E-2"/>
                      <c:h val="5.834256157878541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AC7-4A0D-84D5-A52739F9D0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'24G9'!$B$57:$N$57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'24G9'!$B$59:$N$59</c:f>
              <c:numCache>
                <c:formatCode>General</c:formatCode>
                <c:ptCount val="8"/>
                <c:pt idx="0">
                  <c:v>130</c:v>
                </c:pt>
                <c:pt idx="1">
                  <c:v>133</c:v>
                </c:pt>
                <c:pt idx="2">
                  <c:v>118</c:v>
                </c:pt>
                <c:pt idx="3">
                  <c:v>105</c:v>
                </c:pt>
                <c:pt idx="4">
                  <c:v>79</c:v>
                </c:pt>
                <c:pt idx="5">
                  <c:v>74</c:v>
                </c:pt>
                <c:pt idx="6">
                  <c:v>72</c:v>
                </c:pt>
                <c:pt idx="7">
                  <c:v>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D85-4FEB-B1BC-F530B4760186}"/>
            </c:ext>
          </c:extLst>
        </c:ser>
        <c:ser>
          <c:idx val="2"/>
          <c:order val="2"/>
          <c:tx>
            <c:strRef>
              <c:f>'24G9'!$A$60</c:f>
              <c:strCache>
                <c:ptCount val="1"/>
                <c:pt idx="0">
                  <c:v>velké podniky (250 a více zam.)</c:v>
                </c:pt>
              </c:strCache>
            </c:strRef>
          </c:tx>
          <c:spPr>
            <a:ln w="28575" cap="rnd">
              <a:solidFill>
                <a:srgbClr val="006AA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AC7-4A0D-84D5-A52739F9D025}"/>
                </c:ext>
              </c:extLst>
            </c:dLbl>
            <c:dLbl>
              <c:idx val="7"/>
              <c:layout>
                <c:manualLayout>
                  <c:x val="-4.4850848855287929E-2"/>
                  <c:y val="-3.62537000489567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AC7-4A0D-84D5-A52739F9D0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'24G9'!$B$57:$N$57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'24G9'!$B$60:$N$60</c:f>
              <c:numCache>
                <c:formatCode>General</c:formatCode>
                <c:ptCount val="8"/>
                <c:pt idx="0">
                  <c:v>177</c:v>
                </c:pt>
                <c:pt idx="1">
                  <c:v>173</c:v>
                </c:pt>
                <c:pt idx="2">
                  <c:v>170</c:v>
                </c:pt>
                <c:pt idx="3">
                  <c:v>156</c:v>
                </c:pt>
                <c:pt idx="4">
                  <c:v>145</c:v>
                </c:pt>
                <c:pt idx="5">
                  <c:v>130</c:v>
                </c:pt>
                <c:pt idx="6">
                  <c:v>126</c:v>
                </c:pt>
                <c:pt idx="7">
                  <c:v>112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D85-4FEB-B1BC-F530B47601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5746704"/>
        <c:axId val="855744208"/>
      </c:lineChart>
      <c:catAx>
        <c:axId val="85574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tickLblSkip val="1"/>
        <c:noMultiLvlLbl val="0"/>
      </c:catAx>
      <c:valAx>
        <c:axId val="855744208"/>
        <c:scaling>
          <c:orientation val="minMax"/>
          <c:max val="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  <c:majorUnit val="50"/>
      </c:valAx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ysClr val="windowText" lastClr="000000"/>
          </a:solidFill>
          <a:latin typeface="+mn-lt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957226237131313E-2"/>
          <c:y val="3.726603604090778E-2"/>
          <c:w val="0.89660707633792325"/>
          <c:h val="0.73034449938909585"/>
        </c:manualLayout>
      </c:layout>
      <c:lineChart>
        <c:grouping val="standard"/>
        <c:varyColors val="0"/>
        <c:ser>
          <c:idx val="0"/>
          <c:order val="0"/>
          <c:tx>
            <c:strRef>
              <c:f>'24G9'!$A$65</c:f>
              <c:strCache>
                <c:ptCount val="1"/>
                <c:pt idx="0">
                  <c:v> Malé podniky 
(0-49 zam.)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8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68A-4643-9037-4FFE33805344}"/>
                </c:ext>
              </c:extLst>
            </c:dLbl>
            <c:dLbl>
              <c:idx val="7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68A-4643-9037-4FFE33805344}"/>
                </c:ext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'24G9'!$B$64:$I$64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'24G9'!$B$65:$I$65</c:f>
              <c:numCache>
                <c:formatCode>#,##0</c:formatCode>
                <c:ptCount val="8"/>
                <c:pt idx="0">
                  <c:v>521</c:v>
                </c:pt>
                <c:pt idx="1">
                  <c:v>332</c:v>
                </c:pt>
                <c:pt idx="2">
                  <c:v>240</c:v>
                </c:pt>
                <c:pt idx="3">
                  <c:v>191</c:v>
                </c:pt>
                <c:pt idx="4">
                  <c:v>152</c:v>
                </c:pt>
                <c:pt idx="5">
                  <c:v>124</c:v>
                </c:pt>
                <c:pt idx="6">
                  <c:v>107</c:v>
                </c:pt>
                <c:pt idx="7">
                  <c:v>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68A-4643-9037-4FFE33805344}"/>
            </c:ext>
          </c:extLst>
        </c:ser>
        <c:ser>
          <c:idx val="1"/>
          <c:order val="1"/>
          <c:tx>
            <c:strRef>
              <c:f>'24G9'!$A$66</c:f>
              <c:strCache>
                <c:ptCount val="1"/>
                <c:pt idx="0">
                  <c:v> Střední podniky 
(50-249 zam.)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plus"/>
            <c:size val="8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dLbl>
              <c:idx val="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68A-4643-9037-4FFE33805344}"/>
                </c:ext>
              </c:extLst>
            </c:dLbl>
            <c:dLbl>
              <c:idx val="7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68A-4643-9037-4FFE33805344}"/>
                </c:ext>
              </c:extLst>
            </c:dLbl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'24G9'!$B$64:$I$64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'24G9'!$B$66:$I$66</c:f>
              <c:numCache>
                <c:formatCode>#,##0</c:formatCode>
                <c:ptCount val="8"/>
                <c:pt idx="0">
                  <c:v>471</c:v>
                </c:pt>
                <c:pt idx="1">
                  <c:v>371</c:v>
                </c:pt>
                <c:pt idx="2">
                  <c:v>313</c:v>
                </c:pt>
                <c:pt idx="3">
                  <c:v>252</c:v>
                </c:pt>
                <c:pt idx="4">
                  <c:v>221</c:v>
                </c:pt>
                <c:pt idx="5">
                  <c:v>196</c:v>
                </c:pt>
                <c:pt idx="6">
                  <c:v>174</c:v>
                </c:pt>
                <c:pt idx="7">
                  <c:v>151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68A-4643-9037-4FFE33805344}"/>
            </c:ext>
          </c:extLst>
        </c:ser>
        <c:ser>
          <c:idx val="2"/>
          <c:order val="2"/>
          <c:tx>
            <c:strRef>
              <c:f>'24G9'!$A$67</c:f>
              <c:strCache>
                <c:ptCount val="1"/>
                <c:pt idx="0">
                  <c:v> Velké podniky 
(250+ zam.)</c:v>
                </c:pt>
              </c:strCache>
            </c:strRef>
          </c:tx>
          <c:spPr>
            <a:ln w="28575" cap="rnd">
              <a:solidFill>
                <a:srgbClr val="0071BC"/>
              </a:solidFill>
              <a:round/>
            </a:ln>
            <a:effectLst/>
          </c:spPr>
          <c:marker>
            <c:symbol val="diamond"/>
            <c:size val="8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68A-4643-9037-4FFE33805344}"/>
                </c:ext>
              </c:extLst>
            </c:dLbl>
            <c:dLbl>
              <c:idx val="7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68A-4643-9037-4FFE33805344}"/>
                </c:ext>
              </c:extLst>
            </c:dLbl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'24G9'!$B$64:$I$64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</c:numRef>
          </c:cat>
          <c:val>
            <c:numRef>
              <c:f>'24G9'!$B$67:$I$67</c:f>
              <c:numCache>
                <c:formatCode>#,##0</c:formatCode>
                <c:ptCount val="8"/>
                <c:pt idx="0">
                  <c:v>314</c:v>
                </c:pt>
                <c:pt idx="1">
                  <c:v>267</c:v>
                </c:pt>
                <c:pt idx="2">
                  <c:v>244</c:v>
                </c:pt>
                <c:pt idx="3">
                  <c:v>223</c:v>
                </c:pt>
                <c:pt idx="4">
                  <c:v>200</c:v>
                </c:pt>
                <c:pt idx="5">
                  <c:v>171</c:v>
                </c:pt>
                <c:pt idx="6">
                  <c:v>169</c:v>
                </c:pt>
                <c:pt idx="7">
                  <c:v>154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A68A-4643-9037-4FFE338053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5746704"/>
        <c:axId val="855744208"/>
      </c:lineChart>
      <c:catAx>
        <c:axId val="85574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tickLblSkip val="1"/>
        <c:noMultiLvlLbl val="0"/>
      </c:catAx>
      <c:valAx>
        <c:axId val="855744208"/>
        <c:scaling>
          <c:orientation val="minMax"/>
          <c:max val="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  <c:majorUnit val="100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9.7491210126979339E-2"/>
          <c:y val="0.87015824603824665"/>
          <c:w val="0.86170439804074073"/>
          <c:h val="9.9851663847580804E-2"/>
        </c:manualLayout>
      </c:layout>
      <c:overlay val="0"/>
      <c:spPr>
        <a:noFill/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ysClr val="windowText" lastClr="000000"/>
          </a:solidFill>
          <a:latin typeface="+mn-lt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1894692587533527E-2"/>
          <c:y val="2.2960662028543369E-2"/>
          <c:w val="0.90258921396356884"/>
          <c:h val="0.895929168530823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'24G2'!$A$17</c:f>
              <c:strCache>
                <c:ptCount val="1"/>
                <c:pt idx="0">
                  <c:v> Celkem (mld. Kč)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'24G2'!$E$16:$Q$16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'24G2'!$E$17:$Q$17</c:f>
              <c:numCache>
                <c:formatCode>0.0</c:formatCode>
                <c:ptCount val="13"/>
                <c:pt idx="0">
                  <c:v>6.9308189189999982</c:v>
                </c:pt>
                <c:pt idx="1">
                  <c:v>9.6654041380000031</c:v>
                </c:pt>
                <c:pt idx="2">
                  <c:v>10.435119698999999</c:v>
                </c:pt>
                <c:pt idx="3">
                  <c:v>12.089788961999998</c:v>
                </c:pt>
                <c:pt idx="4">
                  <c:v>11.912195513000002</c:v>
                </c:pt>
                <c:pt idx="5">
                  <c:v>13.287297845999998</c:v>
                </c:pt>
                <c:pt idx="6">
                  <c:v>12.549735608999999</c:v>
                </c:pt>
                <c:pt idx="7">
                  <c:v>13.241111534</c:v>
                </c:pt>
                <c:pt idx="8">
                  <c:v>13.595089941000001</c:v>
                </c:pt>
                <c:pt idx="9">
                  <c:v>14.357817341000008</c:v>
                </c:pt>
                <c:pt idx="10">
                  <c:v>11.076764869000003</c:v>
                </c:pt>
                <c:pt idx="11">
                  <c:v>12.791740443999982</c:v>
                </c:pt>
                <c:pt idx="12">
                  <c:v>16.337978055000004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3D-4718-A610-9CDD975DB8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276529536"/>
        <c:axId val="276531072"/>
      </c:barChart>
      <c:lineChart>
        <c:grouping val="standard"/>
        <c:varyColors val="0"/>
        <c:ser>
          <c:idx val="1"/>
          <c:order val="1"/>
          <c:tx>
            <c:strRef>
              <c:f>'24G2'!$A$18</c:f>
              <c:strCache>
                <c:ptCount val="1"/>
                <c:pt idx="0">
                  <c:v> Průměr na jeden podnik, který uplatnil odpočet (mil. Kč)</c:v>
                </c:pt>
              </c:strCache>
            </c:strRef>
          </c:tx>
          <c:spPr>
            <a:ln w="28575" cap="rnd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dLbls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'24G2'!$E$16:$Q$16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'24G2'!$E$18:$Q$18</c:f>
              <c:numCache>
                <c:formatCode>#\ ##0.0</c:formatCode>
                <c:ptCount val="13"/>
                <c:pt idx="0">
                  <c:v>9.6799146913407803</c:v>
                </c:pt>
                <c:pt idx="1">
                  <c:v>11.251925655413276</c:v>
                </c:pt>
                <c:pt idx="2">
                  <c:v>10.220489421155728</c:v>
                </c:pt>
                <c:pt idx="3">
                  <c:v>10.794454430357142</c:v>
                </c:pt>
                <c:pt idx="4">
                  <c:v>9.4242053109177242</c:v>
                </c:pt>
                <c:pt idx="5">
                  <c:v>10.174041229709033</c:v>
                </c:pt>
                <c:pt idx="6">
                  <c:v>10.055877891826922</c:v>
                </c:pt>
                <c:pt idx="7">
                  <c:v>11.666177562995594</c:v>
                </c:pt>
                <c:pt idx="8">
                  <c:v>13.110019229508199</c:v>
                </c:pt>
                <c:pt idx="9">
                  <c:v>15.274273767021285</c:v>
                </c:pt>
                <c:pt idx="10">
                  <c:v>13.361598153196628</c:v>
                </c:pt>
                <c:pt idx="11">
                  <c:v>15.319449633532914</c:v>
                </c:pt>
                <c:pt idx="12">
                  <c:v>21.930171885906045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C3D-4718-A610-9CDD975DB8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6539264"/>
        <c:axId val="276537344"/>
      </c:lineChart>
      <c:catAx>
        <c:axId val="276529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cs-CZ"/>
          </a:p>
        </c:txPr>
        <c:crossAx val="276531072"/>
        <c:crosses val="autoZero"/>
        <c:auto val="1"/>
        <c:lblAlgn val="ctr"/>
        <c:lblOffset val="100"/>
        <c:noMultiLvlLbl val="0"/>
      </c:catAx>
      <c:valAx>
        <c:axId val="276531072"/>
        <c:scaling>
          <c:orientation val="minMax"/>
          <c:max val="2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r>
                  <a:rPr lang="cs-CZ"/>
                  <a:t>mld. </a:t>
                </a:r>
                <a:r>
                  <a:rPr lang="en-US"/>
                  <a:t>Kč</a:t>
                </a:r>
              </a:p>
            </c:rich>
          </c:tx>
          <c:layout>
            <c:manualLayout>
              <c:xMode val="edge"/>
              <c:yMode val="edge"/>
              <c:x val="5.5328011735515659E-3"/>
              <c:y val="0.3995137766228454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pPr>
              <a:endParaRPr lang="cs-CZ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cs-CZ"/>
          </a:p>
        </c:txPr>
        <c:crossAx val="276529536"/>
        <c:crosses val="autoZero"/>
        <c:crossBetween val="between"/>
        <c:majorUnit val="2"/>
        <c:minorUnit val="1"/>
      </c:valAx>
      <c:valAx>
        <c:axId val="276537344"/>
        <c:scaling>
          <c:orientation val="minMax"/>
          <c:max val="24"/>
          <c:min val="-2"/>
        </c:scaling>
        <c:delete val="0"/>
        <c:axPos val="r"/>
        <c:numFmt formatCode="#,##0" sourceLinked="0"/>
        <c:majorTickMark val="none"/>
        <c:minorTickMark val="none"/>
        <c:tickLblPos val="none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cs-CZ"/>
          </a:p>
        </c:txPr>
        <c:crossAx val="276539264"/>
        <c:crosses val="max"/>
        <c:crossBetween val="between"/>
        <c:majorUnit val="1"/>
      </c:valAx>
      <c:catAx>
        <c:axId val="276539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6537344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  <a:effectLst/>
      </c:spPr>
    </c:plotArea>
    <c:legend>
      <c:legendPos val="t"/>
      <c:layout>
        <c:manualLayout>
          <c:xMode val="edge"/>
          <c:yMode val="edge"/>
          <c:x val="0.11488568253941457"/>
          <c:y val="6.6734326816539902E-2"/>
          <c:w val="0.69687946630674835"/>
          <c:h val="0.11844442209123911"/>
        </c:manualLayout>
      </c:layout>
      <c:overlay val="0"/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sz="1600" baseline="0">
          <a:latin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2659006326076635E-2"/>
          <c:y val="5.5436507936507937E-2"/>
          <c:w val="0.92914611431318717"/>
          <c:h val="0.84245119047619044"/>
        </c:manualLayout>
      </c:layout>
      <c:lineChart>
        <c:grouping val="standard"/>
        <c:varyColors val="0"/>
        <c:ser>
          <c:idx val="0"/>
          <c:order val="0"/>
          <c:tx>
            <c:strRef>
              <c:f>'g19'!$A$31</c:f>
              <c:strCache>
                <c:ptCount val="1"/>
                <c:pt idx="0">
                  <c:v> přímá domácí - dotace ze SR ČR</c:v>
                </c:pt>
              </c:strCache>
            </c:strRef>
          </c:tx>
          <c:spPr>
            <a:ln w="28575" cap="rnd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dLbls>
            <c:dLbl>
              <c:idx val="1"/>
              <c:layout>
                <c:manualLayout>
                  <c:x val="-4.7697313269395254E-2"/>
                  <c:y val="4.31738562091502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E89-4BC0-A4AD-0BEEAC2CAE01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'g19'!$B$30:$N$30</c:f>
              <c:numCache>
                <c:formatCode>General</c:formatCod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</c:numCache>
            </c:numRef>
          </c:cat>
          <c:val>
            <c:numRef>
              <c:f>'g19'!$B$31:$N$31</c:f>
              <c:numCache>
                <c:formatCode>#,##0</c:formatCode>
                <c:ptCount val="11"/>
                <c:pt idx="0">
                  <c:v>1061</c:v>
                </c:pt>
                <c:pt idx="1">
                  <c:v>999</c:v>
                </c:pt>
                <c:pt idx="2">
                  <c:v>1009</c:v>
                </c:pt>
                <c:pt idx="3">
                  <c:v>913</c:v>
                </c:pt>
                <c:pt idx="4">
                  <c:v>816</c:v>
                </c:pt>
                <c:pt idx="5">
                  <c:v>846</c:v>
                </c:pt>
                <c:pt idx="6">
                  <c:v>861</c:v>
                </c:pt>
                <c:pt idx="7">
                  <c:v>988</c:v>
                </c:pt>
                <c:pt idx="8">
                  <c:v>996</c:v>
                </c:pt>
                <c:pt idx="9">
                  <c:v>981</c:v>
                </c:pt>
                <c:pt idx="10" formatCode="General">
                  <c:v>964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E89-4BC0-A4AD-0BEEAC2CAE01}"/>
            </c:ext>
          </c:extLst>
        </c:ser>
        <c:ser>
          <c:idx val="1"/>
          <c:order val="1"/>
          <c:tx>
            <c:strRef>
              <c:f>'g19'!$A$32</c:f>
              <c:strCache>
                <c:ptCount val="1"/>
                <c:pt idx="0">
                  <c:v> nepřímá domácí  - daňová podpora</c:v>
                </c:pt>
              </c:strCache>
            </c:strRef>
          </c:tx>
          <c:spPr>
            <a:ln w="28575" cap="rnd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>
                <c:manualLayout>
                  <c:x val="-3.9222506550875488E-2"/>
                  <c:y val="7.2226143790849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E89-4BC0-A4AD-0BEEAC2CAE01}"/>
                </c:ext>
              </c:extLst>
            </c:dLbl>
            <c:dLbl>
              <c:idx val="3"/>
              <c:layout>
                <c:manualLayout>
                  <c:x val="-3.922250655087553E-2"/>
                  <c:y val="-3.983267973856208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E89-4BC0-A4AD-0BEEAC2CAE01}"/>
                </c:ext>
              </c:extLst>
            </c:dLbl>
            <c:dLbl>
              <c:idx val="7"/>
              <c:layout>
                <c:manualLayout>
                  <c:x val="-3.8507486440726393E-2"/>
                  <c:y val="3.90235294117647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E89-4BC0-A4AD-0BEEAC2CAE01}"/>
                </c:ext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'g19'!$B$30:$N$30</c:f>
              <c:numCache>
                <c:formatCode>General</c:formatCod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</c:numCache>
            </c:numRef>
          </c:cat>
          <c:val>
            <c:numRef>
              <c:f>'g19'!$B$32:$N$32</c:f>
              <c:numCache>
                <c:formatCode>#,##0</c:formatCode>
                <c:ptCount val="11"/>
                <c:pt idx="0">
                  <c:v>1021</c:v>
                </c:pt>
                <c:pt idx="1">
                  <c:v>1120</c:v>
                </c:pt>
                <c:pt idx="2">
                  <c:v>1264</c:v>
                </c:pt>
                <c:pt idx="3">
                  <c:v>1306</c:v>
                </c:pt>
                <c:pt idx="4">
                  <c:v>1248</c:v>
                </c:pt>
                <c:pt idx="5">
                  <c:v>1135</c:v>
                </c:pt>
                <c:pt idx="6">
                  <c:v>1037</c:v>
                </c:pt>
                <c:pt idx="7">
                  <c:v>940</c:v>
                </c:pt>
                <c:pt idx="8">
                  <c:v>829</c:v>
                </c:pt>
                <c:pt idx="9">
                  <c:v>835</c:v>
                </c:pt>
                <c:pt idx="10" formatCode="General">
                  <c:v>745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E89-4BC0-A4AD-0BEEAC2CAE01}"/>
            </c:ext>
          </c:extLst>
        </c:ser>
        <c:ser>
          <c:idx val="2"/>
          <c:order val="2"/>
          <c:tx>
            <c:strRef>
              <c:f>'g19'!$A$33</c:f>
              <c:strCache>
                <c:ptCount val="1"/>
                <c:pt idx="0">
                  <c:v> přímá zahraniční  - dotace z EU</c:v>
                </c:pt>
              </c:strCache>
            </c:strRef>
          </c:tx>
          <c:spPr>
            <a:ln w="28575" cap="rnd" cmpd="sng" algn="ctr">
              <a:solidFill>
                <a:schemeClr val="accent4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chemeClr val="accent4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dLbls>
            <c:spPr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'g19'!$B$30:$N$30</c:f>
              <c:numCache>
                <c:formatCode>General</c:formatCode>
                <c:ptCount val="11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</c:numCache>
            </c:numRef>
          </c:cat>
          <c:val>
            <c:numRef>
              <c:f>'g19'!$B$33:$N$33</c:f>
              <c:numCache>
                <c:formatCode>#,##0</c:formatCode>
                <c:ptCount val="11"/>
                <c:pt idx="0">
                  <c:v>189</c:v>
                </c:pt>
                <c:pt idx="1">
                  <c:v>169</c:v>
                </c:pt>
                <c:pt idx="2">
                  <c:v>207</c:v>
                </c:pt>
                <c:pt idx="3">
                  <c:v>195</c:v>
                </c:pt>
                <c:pt idx="4">
                  <c:v>121</c:v>
                </c:pt>
                <c:pt idx="5">
                  <c:v>264</c:v>
                </c:pt>
                <c:pt idx="6">
                  <c:v>379</c:v>
                </c:pt>
                <c:pt idx="7">
                  <c:v>401</c:v>
                </c:pt>
                <c:pt idx="8">
                  <c:v>374</c:v>
                </c:pt>
                <c:pt idx="9">
                  <c:v>487</c:v>
                </c:pt>
                <c:pt idx="10" formatCode="General">
                  <c:v>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8E89-4BC0-A4AD-0BEEAC2CAE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7586304"/>
        <c:axId val="277587840"/>
      </c:lineChart>
      <c:catAx>
        <c:axId val="277586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cs-CZ"/>
          </a:p>
        </c:txPr>
        <c:crossAx val="277587840"/>
        <c:crosses val="autoZero"/>
        <c:auto val="1"/>
        <c:lblAlgn val="ctr"/>
        <c:lblOffset val="100"/>
        <c:noMultiLvlLbl val="0"/>
      </c:catAx>
      <c:valAx>
        <c:axId val="277587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cs-CZ"/>
          </a:p>
        </c:txPr>
        <c:crossAx val="277586304"/>
        <c:crosses val="autoZero"/>
        <c:crossBetween val="between"/>
      </c:valAx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  <a:effectLst/>
      </c:spPr>
    </c:plotArea>
    <c:legend>
      <c:legendPos val="r"/>
      <c:layout>
        <c:manualLayout>
          <c:xMode val="edge"/>
          <c:yMode val="edge"/>
          <c:x val="7.975548127255784E-2"/>
          <c:y val="0.51499000111098769"/>
          <c:w val="0.42992192281650238"/>
          <c:h val="0.20820485354876711"/>
        </c:manualLayout>
      </c:layout>
      <c:overlay val="0"/>
      <c:spPr>
        <a:solidFill>
          <a:schemeClr val="bg1"/>
        </a:solidFill>
        <a:ln>
          <a:solidFill>
            <a:schemeClr val="bg1">
              <a:lumMod val="6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j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sz="1400" baseline="0">
          <a:latin typeface="+mj-lt"/>
        </a:defRPr>
      </a:pPr>
      <a:endParaRPr lang="cs-CZ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9322537692395797E-2"/>
          <c:y val="4.4904057566786844E-2"/>
          <c:w val="0.40448631790695139"/>
          <c:h val="0.75128063675893575"/>
        </c:manualLayout>
      </c:layout>
      <c:lineChart>
        <c:grouping val="standard"/>
        <c:varyColors val="0"/>
        <c:ser>
          <c:idx val="0"/>
          <c:order val="0"/>
          <c:tx>
            <c:strRef>
              <c:f>List1!$B$4</c:f>
              <c:strCache>
                <c:ptCount val="1"/>
                <c:pt idx="0">
                  <c:v>podíl na inkasu DPPO</c:v>
                </c:pt>
              </c:strCache>
            </c:strRef>
          </c:tx>
          <c:spPr>
            <a:ln w="28575" cap="rnd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dLbls>
            <c:dLbl>
              <c:idx val="1"/>
              <c:layout>
                <c:manualLayout>
                  <c:x val="-4.9815753978724571E-2"/>
                  <c:y val="4.70146783098845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AF5-4F98-9426-8EB26BD36379}"/>
                </c:ext>
              </c:extLst>
            </c:dLbl>
            <c:dLbl>
              <c:idx val="2"/>
              <c:layout>
                <c:manualLayout>
                  <c:x val="-4.5682098690423313E-2"/>
                  <c:y val="5.54405748717207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AF5-4F98-9426-8EB26BD36379}"/>
                </c:ext>
              </c:extLst>
            </c:dLbl>
            <c:dLbl>
              <c:idx val="3"/>
              <c:layout>
                <c:manualLayout>
                  <c:x val="-4.1548443402121986E-2"/>
                  <c:y val="5.54405748717207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AF5-4F98-9426-8EB26BD36379}"/>
                </c:ext>
              </c:extLst>
            </c:dLbl>
            <c:dLbl>
              <c:idx val="7"/>
              <c:layout>
                <c:manualLayout>
                  <c:x val="-3.4659017921619822E-2"/>
                  <c:y val="2.17369886243761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AF5-4F98-9426-8EB26BD363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204000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List1!$C$3:$O$3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  <c:extLst/>
            </c:numRef>
          </c:cat>
          <c:val>
            <c:numRef>
              <c:f>List1!$C$4:$O$4</c:f>
              <c:numCache>
                <c:formatCode>0.00%</c:formatCode>
                <c:ptCount val="8"/>
                <c:pt idx="0">
                  <c:v>1.8275605579981639E-2</c:v>
                </c:pt>
                <c:pt idx="1">
                  <c:v>1.5245730630045079E-2</c:v>
                </c:pt>
                <c:pt idx="2">
                  <c:v>1.5548603530668259E-2</c:v>
                </c:pt>
                <c:pt idx="3">
                  <c:v>1.554838847675671E-2</c:v>
                </c:pt>
                <c:pt idx="4">
                  <c:v>1.5530917232191471E-2</c:v>
                </c:pt>
                <c:pt idx="5">
                  <c:v>1.3491120910752745E-2</c:v>
                </c:pt>
                <c:pt idx="6">
                  <c:v>1.2402427207774508E-2</c:v>
                </c:pt>
                <c:pt idx="7">
                  <c:v>1.3574757959100381E-2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C58D-406F-A418-A775A5F66D1B}"/>
            </c:ext>
          </c:extLst>
        </c:ser>
        <c:ser>
          <c:idx val="1"/>
          <c:order val="1"/>
          <c:tx>
            <c:strRef>
              <c:f>List1!$B$5</c:f>
              <c:strCache>
                <c:ptCount val="1"/>
                <c:pt idx="0">
                  <c:v>podíl na státním rozpočtu</c:v>
                </c:pt>
              </c:strCache>
            </c:strRef>
          </c:tx>
          <c:spPr>
            <a:ln w="28575" cap="rnd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List1!$C$3:$O$3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  <c:extLst/>
            </c:numRef>
          </c:cat>
          <c:val>
            <c:numRef>
              <c:f>List1!$C$5:$O$5</c:f>
              <c:numCache>
                <c:formatCode>0.00%</c:formatCode>
                <c:ptCount val="8"/>
                <c:pt idx="0">
                  <c:v>1.9460014420035162E-3</c:v>
                </c:pt>
                <c:pt idx="1">
                  <c:v>1.9547177402658663E-3</c:v>
                </c:pt>
                <c:pt idx="2">
                  <c:v>1.965791319565497E-3</c:v>
                </c:pt>
                <c:pt idx="3">
                  <c:v>1.8437646691309558E-3</c:v>
                </c:pt>
                <c:pt idx="4">
                  <c:v>1.7580190192003501E-3</c:v>
                </c:pt>
                <c:pt idx="5">
                  <c:v>1.1419782789838791E-3</c:v>
                </c:pt>
                <c:pt idx="6">
                  <c:v>1.2745286190045857E-3</c:v>
                </c:pt>
                <c:pt idx="7">
                  <c:v>1.5639872406034005E-3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C58D-406F-A418-A775A5F66D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7586304"/>
        <c:axId val="277587840"/>
      </c:lineChart>
      <c:catAx>
        <c:axId val="277586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77587840"/>
        <c:crosses val="autoZero"/>
        <c:auto val="1"/>
        <c:lblAlgn val="ctr"/>
        <c:lblOffset val="100"/>
        <c:noMultiLvlLbl val="0"/>
      </c:catAx>
      <c:valAx>
        <c:axId val="277587840"/>
        <c:scaling>
          <c:orientation val="minMax"/>
          <c:max val="2.0000000000000004E-2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c:spPr>
        </c:majorGridlines>
        <c:numFmt formatCode="0.0%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77586304"/>
        <c:crosses val="autoZero"/>
        <c:crossBetween val="between"/>
        <c:majorUnit val="2.0000000000000005E-3"/>
      </c:valAx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6.1407020719468373E-2"/>
          <c:y val="0.87426742924410994"/>
          <c:w val="0.38535928257293911"/>
          <c:h val="9.9224876045218902E-2"/>
        </c:manualLayout>
      </c:layout>
      <c:overlay val="0"/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sz="1400" baseline="0">
          <a:latin typeface="+mn-lt"/>
        </a:defRPr>
      </a:pPr>
      <a:endParaRPr lang="cs-CZ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040842733030307"/>
          <c:y val="1.8157453723348007E-2"/>
          <c:w val="0.86365758643999879"/>
          <c:h val="0.76913776648645482"/>
        </c:manualLayout>
      </c:layout>
      <c:lineChart>
        <c:grouping val="standard"/>
        <c:varyColors val="0"/>
        <c:ser>
          <c:idx val="0"/>
          <c:order val="0"/>
          <c:tx>
            <c:strRef>
              <c:f>List1!$B$10</c:f>
              <c:strCache>
                <c:ptCount val="1"/>
                <c:pt idx="0">
                  <c:v>podíl na veřejné podpoře VaV v Česku</c:v>
                </c:pt>
              </c:strCache>
            </c:strRef>
          </c:tx>
          <c:spPr>
            <a:ln w="28575" cap="rnd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chemeClr val="accent6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List1!$C$9:$O$9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  <c:extLst/>
            </c:numRef>
          </c:cat>
          <c:val>
            <c:numRef>
              <c:f>List1!$C$10:$O$10</c:f>
              <c:numCache>
                <c:formatCode>0.0%</c:formatCode>
                <c:ptCount val="8"/>
                <c:pt idx="0">
                  <c:v>5.6218610098192109E-2</c:v>
                </c:pt>
                <c:pt idx="1">
                  <c:v>7.0995383164930342E-2</c:v>
                </c:pt>
                <c:pt idx="2">
                  <c:v>6.6108922951866239E-2</c:v>
                </c:pt>
                <c:pt idx="3">
                  <c:v>5.8387346986686225E-2</c:v>
                </c:pt>
                <c:pt idx="4">
                  <c:v>5.6394606671337069E-2</c:v>
                </c:pt>
                <c:pt idx="5">
                  <c:v>4.3928223288902224E-2</c:v>
                </c:pt>
                <c:pt idx="6">
                  <c:v>4.8406627275060413E-2</c:v>
                </c:pt>
                <c:pt idx="7">
                  <c:v>5.8568932474542007E-2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9F2E-4502-8AD3-7E71B248F90A}"/>
            </c:ext>
          </c:extLst>
        </c:ser>
        <c:ser>
          <c:idx val="1"/>
          <c:order val="1"/>
          <c:tx>
            <c:strRef>
              <c:f>List1!$B$11</c:f>
              <c:strCache>
                <c:ptCount val="1"/>
                <c:pt idx="0">
                  <c:v>podíl na výdajích na VaV v podnicích</c:v>
                </c:pt>
              </c:strCache>
            </c:strRef>
          </c:tx>
          <c:spPr>
            <a:ln w="28575" cap="rnd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dLbls>
            <c:dLbl>
              <c:idx val="0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F2E-4502-8AD3-7E71B248F90A}"/>
                </c:ext>
              </c:extLst>
            </c:dLbl>
            <c:dLbl>
              <c:idx val="1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F2E-4502-8AD3-7E71B248F90A}"/>
                </c:ext>
              </c:extLst>
            </c:dLbl>
            <c:dLbl>
              <c:idx val="2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F2E-4502-8AD3-7E71B248F90A}"/>
                </c:ext>
              </c:extLst>
            </c:dLbl>
            <c:dLbl>
              <c:idx val="3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F2E-4502-8AD3-7E71B248F90A}"/>
                </c:ext>
              </c:extLst>
            </c:dLbl>
            <c:dLbl>
              <c:idx val="4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F2E-4502-8AD3-7E71B248F90A}"/>
                </c:ext>
              </c:extLst>
            </c:dLbl>
            <c:dLbl>
              <c:idx val="5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F2E-4502-8AD3-7E71B248F90A}"/>
                </c:ext>
              </c:extLst>
            </c:dLbl>
            <c:dLbl>
              <c:idx val="6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9F2E-4502-8AD3-7E71B248F90A}"/>
                </c:ext>
              </c:extLst>
            </c:dLbl>
            <c:dLbl>
              <c:idx val="7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9F2E-4502-8AD3-7E71B248F9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List1!$C$9:$O$9</c:f>
              <c:numCache>
                <c:formatCode>General</c:formatCod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</c:numCache>
              <c:extLst/>
            </c:numRef>
          </c:cat>
          <c:val>
            <c:numRef>
              <c:f>List1!$C$11:$O$11</c:f>
              <c:numCache>
                <c:formatCode>0.0%</c:formatCode>
                <c:ptCount val="8"/>
                <c:pt idx="0">
                  <c:v>5.5761752640642662E-2</c:v>
                </c:pt>
                <c:pt idx="1">
                  <c:v>5.1247044472709412E-2</c:v>
                </c:pt>
                <c:pt idx="2">
                  <c:v>4.6727769092502057E-2</c:v>
                </c:pt>
                <c:pt idx="3">
                  <c:v>4.233276596352939E-2</c:v>
                </c:pt>
                <c:pt idx="4">
                  <c:v>4.1187596662844508E-2</c:v>
                </c:pt>
                <c:pt idx="5">
                  <c:v>3.1734081823736188E-2</c:v>
                </c:pt>
                <c:pt idx="6">
                  <c:v>3.3112950103340956E-2</c:v>
                </c:pt>
                <c:pt idx="7">
                  <c:v>3.7567510628459547E-2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9-9F2E-4502-8AD3-7E71B248F9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7586304"/>
        <c:axId val="277587840"/>
      </c:lineChart>
      <c:catAx>
        <c:axId val="277586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77587840"/>
        <c:crosses val="autoZero"/>
        <c:auto val="1"/>
        <c:lblAlgn val="ctr"/>
        <c:lblOffset val="100"/>
        <c:noMultiLvlLbl val="0"/>
      </c:catAx>
      <c:valAx>
        <c:axId val="277587840"/>
        <c:scaling>
          <c:orientation val="minMax"/>
          <c:max val="0.1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77586304"/>
        <c:crosses val="autoZero"/>
        <c:crossBetween val="between"/>
        <c:majorUnit val="1.0000000000000002E-2"/>
      </c:valAx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  <a:effectLst/>
      </c:spPr>
    </c:plotArea>
    <c:legend>
      <c:legendPos val="r"/>
      <c:layout>
        <c:manualLayout>
          <c:xMode val="edge"/>
          <c:yMode val="edge"/>
          <c:x val="0.1726033345847747"/>
          <c:y val="0.85687787987676478"/>
          <c:w val="0.77280149669872578"/>
          <c:h val="0.10594286176742643"/>
        </c:manualLayout>
      </c:layout>
      <c:overlay val="0"/>
      <c:spPr>
        <a:solidFill>
          <a:schemeClr val="bg1"/>
        </a:solidFill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sz="1400" baseline="0">
          <a:latin typeface="+mn-lt"/>
        </a:defRPr>
      </a:pPr>
      <a:endParaRPr lang="cs-CZ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cs-CZ" sz="1600"/>
              <a:t>Daňová podpora VaV</a:t>
            </a:r>
            <a:endParaRPr lang="en-US" sz="1600"/>
          </a:p>
        </c:rich>
      </c:tx>
      <c:layout>
        <c:manualLayout>
          <c:xMode val="edge"/>
          <c:yMode val="edge"/>
          <c:x val="0.29710171092100873"/>
          <c:y val="1.244959710358979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7557430259243754"/>
          <c:y val="6.6204860484871994E-2"/>
          <c:w val="0.68045025660328595"/>
          <c:h val="0.9139722242250526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5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7CD-4CF9-AFF8-EFF1FB2372DF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7CD-4CF9-AFF8-EFF1FB2372DF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97CD-4CF9-AFF8-EFF1FB2372DF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97CD-4CF9-AFF8-EFF1FB2372DF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97CD-4CF9-AFF8-EFF1FB2372DF}"/>
              </c:ext>
            </c:extLst>
          </c:dPt>
          <c:dLbls>
            <c:dLbl>
              <c:idx val="0"/>
              <c:spPr>
                <a:noFill/>
              </c:spPr>
              <c:txPr>
                <a:bodyPr rot="0" vert="horz"/>
                <a:lstStyle/>
                <a:p>
                  <a:pPr>
                    <a:defRPr/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97CD-4CF9-AFF8-EFF1FB2372DF}"/>
                </c:ext>
              </c:extLst>
            </c:dLbl>
            <c:dLbl>
              <c:idx val="10"/>
              <c:spPr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/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97CD-4CF9-AFF8-EFF1FB2372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extLst>
                <c:ext xmlns:c15="http://schemas.microsoft.com/office/drawing/2012/chart" uri="{02D57815-91ED-43cb-92C2-25804820EDAC}">
                  <c15:fullRef>
                    <c15:sqref>'g27'!$J$3:$J$29</c15:sqref>
                  </c15:fullRef>
                </c:ext>
              </c:extLst>
              <c:f>('g27'!$J$3:$J$8,'g27'!$J$11:$J$29)</c:f>
              <c:strCache>
                <c:ptCount val="25"/>
                <c:pt idx="0">
                  <c:v>Jižní Korea</c:v>
                </c:pt>
                <c:pt idx="1">
                  <c:v>Japonsko</c:v>
                </c:pt>
                <c:pt idx="2">
                  <c:v>Spojené státy</c:v>
                </c:pt>
                <c:pt idx="3">
                  <c:v>Norsko</c:v>
                </c:pt>
                <c:pt idx="4">
                  <c:v>Velká Británie</c:v>
                </c:pt>
                <c:pt idx="6">
                  <c:v>Chorvatsko</c:v>
                </c:pt>
                <c:pt idx="7">
                  <c:v>Švédsko</c:v>
                </c:pt>
                <c:pt idx="8">
                  <c:v>Maďarsko</c:v>
                </c:pt>
                <c:pt idx="9">
                  <c:v>Rumunsko</c:v>
                </c:pt>
                <c:pt idx="10">
                  <c:v>Česko</c:v>
                </c:pt>
                <c:pt idx="11">
                  <c:v>Polsko</c:v>
                </c:pt>
                <c:pt idx="12">
                  <c:v>Řecko</c:v>
                </c:pt>
                <c:pt idx="13">
                  <c:v>Dánsko</c:v>
                </c:pt>
                <c:pt idx="14">
                  <c:v>Slovinsko</c:v>
                </c:pt>
                <c:pt idx="15">
                  <c:v>Itálie</c:v>
                </c:pt>
                <c:pt idx="16">
                  <c:v>Belgie</c:v>
                </c:pt>
                <c:pt idx="17">
                  <c:v>Litva</c:v>
                </c:pt>
                <c:pt idx="18">
                  <c:v>Rakousko</c:v>
                </c:pt>
                <c:pt idx="19">
                  <c:v>Nizozemsko</c:v>
                </c:pt>
                <c:pt idx="20">
                  <c:v>Slovensko</c:v>
                </c:pt>
                <c:pt idx="21">
                  <c:v>Španělsko</c:v>
                </c:pt>
                <c:pt idx="22">
                  <c:v>Irsko</c:v>
                </c:pt>
                <c:pt idx="23">
                  <c:v>Francie</c:v>
                </c:pt>
                <c:pt idx="24">
                  <c:v>Portugalsko</c:v>
                </c:pt>
              </c:strCache>
            </c:strRef>
          </c:cat>
          <c:val>
            <c:numRef>
              <c:extLst>
                <c:ext xmlns:c15="http://schemas.microsoft.com/office/drawing/2012/chart" uri="{02D57815-91ED-43cb-92C2-25804820EDAC}">
                  <c15:fullRef>
                    <c15:sqref>'g27'!$K$3:$K$29</c15:sqref>
                  </c15:fullRef>
                </c:ext>
              </c:extLst>
              <c:f>('g27'!$K$3:$K$8,'g27'!$K$11:$K$29)</c:f>
              <c:numCache>
                <c:formatCode>0.0</c:formatCode>
                <c:ptCount val="25"/>
                <c:pt idx="0">
                  <c:v>3.38</c:v>
                </c:pt>
                <c:pt idx="1">
                  <c:v>4.59</c:v>
                </c:pt>
                <c:pt idx="2">
                  <c:v>4.72</c:v>
                </c:pt>
                <c:pt idx="3">
                  <c:v>8.67</c:v>
                </c:pt>
                <c:pt idx="4">
                  <c:v>16.14</c:v>
                </c:pt>
                <c:pt idx="6">
                  <c:v>0.62</c:v>
                </c:pt>
                <c:pt idx="7">
                  <c:v>1.55</c:v>
                </c:pt>
                <c:pt idx="8">
                  <c:v>2.85</c:v>
                </c:pt>
                <c:pt idx="9">
                  <c:v>3.05</c:v>
                </c:pt>
                <c:pt idx="10">
                  <c:v>3.19</c:v>
                </c:pt>
                <c:pt idx="11">
                  <c:v>3.74</c:v>
                </c:pt>
                <c:pt idx="12">
                  <c:v>4.18</c:v>
                </c:pt>
                <c:pt idx="13">
                  <c:v>5.84</c:v>
                </c:pt>
                <c:pt idx="14">
                  <c:v>6.79</c:v>
                </c:pt>
                <c:pt idx="15">
                  <c:v>7.9</c:v>
                </c:pt>
                <c:pt idx="16" formatCode="0.00">
                  <c:v>9.1</c:v>
                </c:pt>
                <c:pt idx="17">
                  <c:v>9.2100000000000009</c:v>
                </c:pt>
                <c:pt idx="18">
                  <c:v>9.7799999999999994</c:v>
                </c:pt>
                <c:pt idx="19">
                  <c:v>10.81</c:v>
                </c:pt>
                <c:pt idx="20">
                  <c:v>11.61</c:v>
                </c:pt>
                <c:pt idx="21">
                  <c:v>18.420000000000002</c:v>
                </c:pt>
                <c:pt idx="22">
                  <c:v>19.41</c:v>
                </c:pt>
                <c:pt idx="23">
                  <c:v>19.48</c:v>
                </c:pt>
                <c:pt idx="24">
                  <c:v>25.11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97CD-4CF9-AFF8-EFF1FB2372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71622528"/>
        <c:axId val="271624064"/>
      </c:barChart>
      <c:catAx>
        <c:axId val="2716225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cs-CZ"/>
          </a:p>
        </c:txPr>
        <c:crossAx val="271624064"/>
        <c:crosses val="autoZero"/>
        <c:auto val="1"/>
        <c:lblAlgn val="ctr"/>
        <c:lblOffset val="100"/>
        <c:noMultiLvlLbl val="0"/>
      </c:catAx>
      <c:valAx>
        <c:axId val="271624064"/>
        <c:scaling>
          <c:orientation val="minMax"/>
        </c:scaling>
        <c:delete val="1"/>
        <c:axPos val="b"/>
        <c:numFmt formatCode="0.0" sourceLinked="1"/>
        <c:majorTickMark val="out"/>
        <c:minorTickMark val="none"/>
        <c:tickLblPos val="nextTo"/>
        <c:crossAx val="27162252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400" baseline="0"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cs-CZ"/>
              <a:t>Veřejná domácí podpora VaV</a:t>
            </a:r>
            <a:endParaRPr lang="en-US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27557430259243754"/>
          <c:y val="6.6204860484871994E-2"/>
          <c:w val="0.68045025660328595"/>
          <c:h val="0.9139722242250526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'g27'!$N$2</c:f>
              <c:strCache>
                <c:ptCount val="1"/>
                <c:pt idx="0">
                  <c:v> Veřejná domácí podpora VaV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D23-413C-8394-B7F3ED13838B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D23-413C-8394-B7F3ED13838B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1D23-413C-8394-B7F3ED13838B}"/>
              </c:ext>
            </c:extLst>
          </c:dPt>
          <c:dPt>
            <c:idx val="2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D23-413C-8394-B7F3ED13838B}"/>
              </c:ext>
            </c:extLst>
          </c:dPt>
          <c:dPt>
            <c:idx val="2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1D23-413C-8394-B7F3ED13838B}"/>
              </c:ext>
            </c:extLst>
          </c:dPt>
          <c:dLbls>
            <c:dLbl>
              <c:idx val="0"/>
              <c:spPr>
                <a:noFill/>
              </c:spPr>
              <c:txPr>
                <a:bodyPr rot="0" vert="horz"/>
                <a:lstStyle/>
                <a:p>
                  <a:pPr>
                    <a:defRPr/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1D23-413C-8394-B7F3ED13838B}"/>
                </c:ext>
              </c:extLst>
            </c:dLbl>
            <c:dLbl>
              <c:idx val="6"/>
              <c:layout>
                <c:manualLayout>
                  <c:x val="-1.0008094782544705E-4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1D23-413C-8394-B7F3ED13838B}"/>
                </c:ext>
              </c:extLst>
            </c:dLbl>
            <c:dLbl>
              <c:idx val="22"/>
              <c:spPr>
                <a:solidFill>
                  <a:schemeClr val="accent6">
                    <a:lumMod val="20000"/>
                    <a:lumOff val="80000"/>
                  </a:schemeClr>
                </a:solidFill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/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1D23-413C-8394-B7F3ED1383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'g27'!$M$3:$M$35</c:f>
              <c:strCache>
                <c:ptCount val="33"/>
                <c:pt idx="0">
                  <c:v>Japonsko</c:v>
                </c:pt>
                <c:pt idx="1">
                  <c:v>Spojené státy</c:v>
                </c:pt>
                <c:pt idx="2">
                  <c:v>Jižní Korea</c:v>
                </c:pt>
                <c:pt idx="3">
                  <c:v>Velká Británie</c:v>
                </c:pt>
                <c:pt idx="4">
                  <c:v>Norsko</c:v>
                </c:pt>
                <c:pt idx="6">
                  <c:v>Bulharsko</c:v>
                </c:pt>
                <c:pt idx="7">
                  <c:v>Chorvatsko</c:v>
                </c:pt>
                <c:pt idx="8">
                  <c:v>Litva</c:v>
                </c:pt>
                <c:pt idx="9">
                  <c:v>Lotyšsko</c:v>
                </c:pt>
                <c:pt idx="10">
                  <c:v>Dánsko</c:v>
                </c:pt>
                <c:pt idx="11">
                  <c:v>Irsko</c:v>
                </c:pt>
                <c:pt idx="12">
                  <c:v>Finsko</c:v>
                </c:pt>
                <c:pt idx="13">
                  <c:v>Finsko</c:v>
                </c:pt>
                <c:pt idx="14">
                  <c:v>Německo</c:v>
                </c:pt>
                <c:pt idx="15">
                  <c:v>Švédsko</c:v>
                </c:pt>
                <c:pt idx="16">
                  <c:v>Belgie</c:v>
                </c:pt>
                <c:pt idx="17">
                  <c:v>Itálie</c:v>
                </c:pt>
                <c:pt idx="18">
                  <c:v>Rakousko</c:v>
                </c:pt>
                <c:pt idx="19">
                  <c:v>Slovensko</c:v>
                </c:pt>
                <c:pt idx="20">
                  <c:v>Slovinsko</c:v>
                </c:pt>
                <c:pt idx="21">
                  <c:v>Rumunsko</c:v>
                </c:pt>
                <c:pt idx="22">
                  <c:v>Česko</c:v>
                </c:pt>
                <c:pt idx="23">
                  <c:v>Nizozemsko</c:v>
                </c:pt>
                <c:pt idx="24">
                  <c:v>Estonsko</c:v>
                </c:pt>
                <c:pt idx="25">
                  <c:v>Lucembursko</c:v>
                </c:pt>
                <c:pt idx="26">
                  <c:v>Portugalsko</c:v>
                </c:pt>
                <c:pt idx="27">
                  <c:v>Kypr</c:v>
                </c:pt>
                <c:pt idx="28">
                  <c:v>Španělsko</c:v>
                </c:pt>
                <c:pt idx="29">
                  <c:v>Francie</c:v>
                </c:pt>
                <c:pt idx="30">
                  <c:v>Řecko</c:v>
                </c:pt>
                <c:pt idx="31">
                  <c:v>Polsko</c:v>
                </c:pt>
                <c:pt idx="32">
                  <c:v>Maďarsko</c:v>
                </c:pt>
              </c:strCache>
            </c:strRef>
          </c:cat>
          <c:val>
            <c:numRef>
              <c:f>'g27'!$N$3:$N$35</c:f>
              <c:numCache>
                <c:formatCode>0.0</c:formatCode>
                <c:ptCount val="33"/>
                <c:pt idx="0">
                  <c:v>0.99</c:v>
                </c:pt>
                <c:pt idx="1">
                  <c:v>3.9</c:v>
                </c:pt>
                <c:pt idx="2">
                  <c:v>5.75</c:v>
                </c:pt>
                <c:pt idx="3">
                  <c:v>7.08</c:v>
                </c:pt>
                <c:pt idx="4">
                  <c:v>11.06</c:v>
                </c:pt>
                <c:pt idx="6">
                  <c:v>0.81</c:v>
                </c:pt>
                <c:pt idx="7">
                  <c:v>1.84</c:v>
                </c:pt>
                <c:pt idx="8">
                  <c:v>1.95</c:v>
                </c:pt>
                <c:pt idx="9">
                  <c:v>2.17</c:v>
                </c:pt>
                <c:pt idx="10">
                  <c:v>2.46</c:v>
                </c:pt>
                <c:pt idx="11">
                  <c:v>3.13</c:v>
                </c:pt>
                <c:pt idx="12">
                  <c:v>3.31</c:v>
                </c:pt>
                <c:pt idx="13">
                  <c:v>3.31</c:v>
                </c:pt>
                <c:pt idx="14">
                  <c:v>3.52</c:v>
                </c:pt>
                <c:pt idx="15">
                  <c:v>3.55</c:v>
                </c:pt>
                <c:pt idx="16">
                  <c:v>3.6</c:v>
                </c:pt>
                <c:pt idx="17">
                  <c:v>4.3899999999999997</c:v>
                </c:pt>
                <c:pt idx="18">
                  <c:v>4.41</c:v>
                </c:pt>
                <c:pt idx="19">
                  <c:v>5.22</c:v>
                </c:pt>
                <c:pt idx="20">
                  <c:v>5.63</c:v>
                </c:pt>
                <c:pt idx="21">
                  <c:v>5.82</c:v>
                </c:pt>
                <c:pt idx="22">
                  <c:v>5.93</c:v>
                </c:pt>
                <c:pt idx="23">
                  <c:v>6.19</c:v>
                </c:pt>
                <c:pt idx="24">
                  <c:v>6.71</c:v>
                </c:pt>
                <c:pt idx="25">
                  <c:v>7.65</c:v>
                </c:pt>
                <c:pt idx="26">
                  <c:v>7.78</c:v>
                </c:pt>
                <c:pt idx="27">
                  <c:v>8.33</c:v>
                </c:pt>
                <c:pt idx="28">
                  <c:v>8.73</c:v>
                </c:pt>
                <c:pt idx="29">
                  <c:v>9.39</c:v>
                </c:pt>
                <c:pt idx="30">
                  <c:v>12.51</c:v>
                </c:pt>
                <c:pt idx="31">
                  <c:v>12.67</c:v>
                </c:pt>
                <c:pt idx="32">
                  <c:v>17.489999999999998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D23-413C-8394-B7F3ED1383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71622528"/>
        <c:axId val="271624064"/>
      </c:barChart>
      <c:catAx>
        <c:axId val="2716225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/>
            </a:pPr>
            <a:endParaRPr lang="cs-CZ"/>
          </a:p>
        </c:txPr>
        <c:crossAx val="271624064"/>
        <c:crosses val="autoZero"/>
        <c:auto val="1"/>
        <c:lblAlgn val="ctr"/>
        <c:lblOffset val="100"/>
        <c:noMultiLvlLbl val="0"/>
      </c:catAx>
      <c:valAx>
        <c:axId val="271624064"/>
        <c:scaling>
          <c:orientation val="minMax"/>
          <c:max val="25"/>
          <c:min val="0"/>
        </c:scaling>
        <c:delete val="1"/>
        <c:axPos val="b"/>
        <c:numFmt formatCode="0.0" sourceLinked="1"/>
        <c:majorTickMark val="out"/>
        <c:minorTickMark val="none"/>
        <c:tickLblPos val="nextTo"/>
        <c:crossAx val="27162252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400" baseline="0"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'g30'!$J$2</c:f>
              <c:strCache>
                <c:ptCount val="1"/>
                <c:pt idx="0">
                  <c:v> Daňová podpora VaV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976-4127-9083-31E17F653A40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8976-4127-9083-31E17F653A40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976-4127-9083-31E17F653A40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8976-4127-9083-31E17F653A40}"/>
              </c:ext>
            </c:extLst>
          </c:dPt>
          <c:dPt>
            <c:idx val="13"/>
            <c:invertIfNegative val="0"/>
            <c:bubble3D val="0"/>
            <c:spPr>
              <a:solidFill>
                <a:srgbClr val="2970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8976-4127-9083-31E17F653A40}"/>
              </c:ext>
            </c:extLst>
          </c:dPt>
          <c:dLbls>
            <c:dLbl>
              <c:idx val="5"/>
              <c:layout>
                <c:manualLayout>
                  <c:x val="0"/>
                  <c:y val="-1.35668686385274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9C3E-45F7-B19B-A9328CC49F18}"/>
                </c:ext>
              </c:extLst>
            </c:dLbl>
            <c:dLbl>
              <c:idx val="9"/>
              <c:layout>
                <c:manualLayout>
                  <c:x val="0"/>
                  <c:y val="-1.35668686385274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976-4127-9083-31E17F653A40}"/>
                </c:ext>
              </c:extLst>
            </c:dLbl>
            <c:dLbl>
              <c:idx val="11"/>
              <c:layout>
                <c:manualLayout>
                  <c:x val="-4.1992688643061335E-3"/>
                  <c:y val="-1.1305723865439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8976-4127-9083-31E17F653A40}"/>
                </c:ext>
              </c:extLst>
            </c:dLbl>
            <c:dLbl>
              <c:idx val="13"/>
              <c:layout>
                <c:manualLayout>
                  <c:x val="0"/>
                  <c:y val="-9.044579092351562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8976-4127-9083-31E17F653A40}"/>
                </c:ext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9C3E-45F7-B19B-A9328CC49F18}"/>
                </c:ext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9C3E-45F7-B19B-A9328CC49F18}"/>
                </c:ext>
              </c:extLst>
            </c:dLbl>
            <c:dLbl>
              <c:idx val="1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9C3E-45F7-B19B-A9328CC49F18}"/>
                </c:ext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9C3E-45F7-B19B-A9328CC49F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'g30'!$I$3:$I$29</c:f>
              <c:strCache>
                <c:ptCount val="27"/>
                <c:pt idx="0">
                  <c:v>Francie</c:v>
                </c:pt>
                <c:pt idx="1">
                  <c:v>Portugalsko</c:v>
                </c:pt>
                <c:pt idx="2">
                  <c:v>Belgie</c:v>
                </c:pt>
                <c:pt idx="3">
                  <c:v>Rakousko</c:v>
                </c:pt>
                <c:pt idx="4">
                  <c:v>Nizozemsko</c:v>
                </c:pt>
                <c:pt idx="5">
                  <c:v>Maďarsko</c:v>
                </c:pt>
                <c:pt idx="6">
                  <c:v>Španělsko</c:v>
                </c:pt>
                <c:pt idx="7">
                  <c:v>Irsko</c:v>
                </c:pt>
                <c:pt idx="8">
                  <c:v>Slovinsko</c:v>
                </c:pt>
                <c:pt idx="9">
                  <c:v>Polsko</c:v>
                </c:pt>
                <c:pt idx="10">
                  <c:v>Dánsko</c:v>
                </c:pt>
                <c:pt idx="11">
                  <c:v>Švédsko</c:v>
                </c:pt>
                <c:pt idx="12">
                  <c:v>Řecko</c:v>
                </c:pt>
                <c:pt idx="13">
                  <c:v>Česko</c:v>
                </c:pt>
                <c:pt idx="14">
                  <c:v>Itálie</c:v>
                </c:pt>
                <c:pt idx="15">
                  <c:v>Slovensko</c:v>
                </c:pt>
                <c:pt idx="16">
                  <c:v>Německo</c:v>
                </c:pt>
                <c:pt idx="17">
                  <c:v>Finsko</c:v>
                </c:pt>
                <c:pt idx="18">
                  <c:v>Litva</c:v>
                </c:pt>
                <c:pt idx="19">
                  <c:v>Rumunsko</c:v>
                </c:pt>
                <c:pt idx="20">
                  <c:v>Chorvatsko</c:v>
                </c:pt>
                <c:pt idx="22">
                  <c:v>Velká Británie</c:v>
                </c:pt>
                <c:pt idx="23">
                  <c:v>Jižní Korea</c:v>
                </c:pt>
                <c:pt idx="24">
                  <c:v>Spojené státy</c:v>
                </c:pt>
                <c:pt idx="25">
                  <c:v>Norsko</c:v>
                </c:pt>
                <c:pt idx="26">
                  <c:v>Japonsko</c:v>
                </c:pt>
              </c:strCache>
            </c:strRef>
          </c:cat>
          <c:val>
            <c:numRef>
              <c:f>'g30'!$J$3:$J$29</c:f>
              <c:numCache>
                <c:formatCode>0.00%</c:formatCode>
                <c:ptCount val="27"/>
                <c:pt idx="0">
                  <c:v>2.8399999999999996E-3</c:v>
                </c:pt>
                <c:pt idx="1">
                  <c:v>2.503E-3</c:v>
                </c:pt>
                <c:pt idx="2">
                  <c:v>2.3059999999999999E-3</c:v>
                </c:pt>
                <c:pt idx="3">
                  <c:v>2.1979999999999999E-3</c:v>
                </c:pt>
                <c:pt idx="4">
                  <c:v>1.621E-3</c:v>
                </c:pt>
                <c:pt idx="5">
                  <c:v>3.5399999999999999E-4</c:v>
                </c:pt>
                <c:pt idx="6">
                  <c:v>1.4610000000000001E-3</c:v>
                </c:pt>
                <c:pt idx="7">
                  <c:v>1.7349999999999998E-3</c:v>
                </c:pt>
                <c:pt idx="8">
                  <c:v>1.059E-3</c:v>
                </c:pt>
                <c:pt idx="9">
                  <c:v>3.3799999999999998E-4</c:v>
                </c:pt>
                <c:pt idx="10">
                  <c:v>1.003E-3</c:v>
                </c:pt>
                <c:pt idx="11">
                  <c:v>3.8100000000000005E-4</c:v>
                </c:pt>
                <c:pt idx="12">
                  <c:v>2.8699999999999998E-4</c:v>
                </c:pt>
                <c:pt idx="13">
                  <c:v>4.0000000000000002E-4</c:v>
                </c:pt>
                <c:pt idx="14">
                  <c:v>6.7900000000000002E-4</c:v>
                </c:pt>
                <c:pt idx="15">
                  <c:v>5.9599999999999996E-4</c:v>
                </c:pt>
                <c:pt idx="16">
                  <c:v>5.0000000000000004E-6</c:v>
                </c:pt>
                <c:pt idx="17">
                  <c:v>3.9999999999999998E-6</c:v>
                </c:pt>
                <c:pt idx="18">
                  <c:v>5.0000000000000001E-4</c:v>
                </c:pt>
                <c:pt idx="19">
                  <c:v>8.3999999999999995E-5</c:v>
                </c:pt>
                <c:pt idx="20">
                  <c:v>3.6000000000000001E-5</c:v>
                </c:pt>
                <c:pt idx="22">
                  <c:v>3.3159999999999999E-3</c:v>
                </c:pt>
                <c:pt idx="23">
                  <c:v>1.312E-3</c:v>
                </c:pt>
                <c:pt idx="24">
                  <c:v>1.2280000000000001E-3</c:v>
                </c:pt>
                <c:pt idx="25">
                  <c:v>8.8099999999999995E-4</c:v>
                </c:pt>
                <c:pt idx="26">
                  <c:v>1.181E-3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976-4127-9083-31E17F653A40}"/>
            </c:ext>
          </c:extLst>
        </c:ser>
        <c:ser>
          <c:idx val="1"/>
          <c:order val="1"/>
          <c:tx>
            <c:strRef>
              <c:f>'g30'!$K$2</c:f>
              <c:strCache>
                <c:ptCount val="1"/>
                <c:pt idx="0">
                  <c:v> Veřejná domácí podpora VaV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976-4127-9083-31E17F653A40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8976-4127-9083-31E17F653A40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8976-4127-9083-31E17F653A40}"/>
              </c:ext>
            </c:extLst>
          </c:dPt>
          <c:dPt>
            <c:idx val="13"/>
            <c:invertIfNegative val="0"/>
            <c:bubble3D val="0"/>
            <c:spPr>
              <a:solidFill>
                <a:srgbClr val="CD620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976-4127-9083-31E17F653A40}"/>
              </c:ext>
            </c:extLst>
          </c:dPt>
          <c:dLbls>
            <c:dLbl>
              <c:idx val="13"/>
              <c:layout>
                <c:manualLayout>
                  <c:x val="-1.3997562881021301E-3"/>
                  <c:y val="-1.13057238654395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ellipsis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8976-4127-9083-31E17F653A40}"/>
                </c:ext>
              </c:extLst>
            </c:dLbl>
            <c:dLbl>
              <c:idx val="1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9C3E-45F7-B19B-A9328CC49F18}"/>
                </c:ext>
              </c:extLst>
            </c:dLbl>
            <c:dLbl>
              <c:idx val="1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9C3E-45F7-B19B-A9328CC49F18}"/>
                </c:ext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9C3E-45F7-B19B-A9328CC49F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'g30'!$I$3:$I$29</c:f>
              <c:strCache>
                <c:ptCount val="27"/>
                <c:pt idx="0">
                  <c:v>Francie</c:v>
                </c:pt>
                <c:pt idx="1">
                  <c:v>Portugalsko</c:v>
                </c:pt>
                <c:pt idx="2">
                  <c:v>Belgie</c:v>
                </c:pt>
                <c:pt idx="3">
                  <c:v>Rakousko</c:v>
                </c:pt>
                <c:pt idx="4">
                  <c:v>Nizozemsko</c:v>
                </c:pt>
                <c:pt idx="5">
                  <c:v>Maďarsko</c:v>
                </c:pt>
                <c:pt idx="6">
                  <c:v>Španělsko</c:v>
                </c:pt>
                <c:pt idx="7">
                  <c:v>Irsko</c:v>
                </c:pt>
                <c:pt idx="8">
                  <c:v>Slovinsko</c:v>
                </c:pt>
                <c:pt idx="9">
                  <c:v>Polsko</c:v>
                </c:pt>
                <c:pt idx="10">
                  <c:v>Dánsko</c:v>
                </c:pt>
                <c:pt idx="11">
                  <c:v>Švédsko</c:v>
                </c:pt>
                <c:pt idx="12">
                  <c:v>Řecko</c:v>
                </c:pt>
                <c:pt idx="13">
                  <c:v>Česko</c:v>
                </c:pt>
                <c:pt idx="14">
                  <c:v>Itálie</c:v>
                </c:pt>
                <c:pt idx="15">
                  <c:v>Slovensko</c:v>
                </c:pt>
                <c:pt idx="16">
                  <c:v>Německo</c:v>
                </c:pt>
                <c:pt idx="17">
                  <c:v>Finsko</c:v>
                </c:pt>
                <c:pt idx="18">
                  <c:v>Litva</c:v>
                </c:pt>
                <c:pt idx="19">
                  <c:v>Rumunsko</c:v>
                </c:pt>
                <c:pt idx="20">
                  <c:v>Chorvatsko</c:v>
                </c:pt>
                <c:pt idx="22">
                  <c:v>Velká Británie</c:v>
                </c:pt>
                <c:pt idx="23">
                  <c:v>Jižní Korea</c:v>
                </c:pt>
                <c:pt idx="24">
                  <c:v>Spojené státy</c:v>
                </c:pt>
                <c:pt idx="25">
                  <c:v>Norsko</c:v>
                </c:pt>
                <c:pt idx="26">
                  <c:v>Japonsko</c:v>
                </c:pt>
              </c:strCache>
            </c:strRef>
          </c:cat>
          <c:val>
            <c:numRef>
              <c:f>'g30'!$K$3:$K$29</c:f>
              <c:numCache>
                <c:formatCode>0.00%</c:formatCode>
                <c:ptCount val="27"/>
                <c:pt idx="0">
                  <c:v>1.369E-3</c:v>
                </c:pt>
                <c:pt idx="1">
                  <c:v>7.7499999999999997E-4</c:v>
                </c:pt>
                <c:pt idx="2">
                  <c:v>9.1300000000000007E-4</c:v>
                </c:pt>
                <c:pt idx="3">
                  <c:v>9.8999999999999999E-4</c:v>
                </c:pt>
                <c:pt idx="4">
                  <c:v>9.279999999999999E-4</c:v>
                </c:pt>
                <c:pt idx="5">
                  <c:v>2.1689999999999999E-3</c:v>
                </c:pt>
                <c:pt idx="6">
                  <c:v>6.9200000000000002E-4</c:v>
                </c:pt>
                <c:pt idx="7">
                  <c:v>2.7900000000000001E-4</c:v>
                </c:pt>
                <c:pt idx="8">
                  <c:v>8.7799999999999998E-4</c:v>
                </c:pt>
                <c:pt idx="9">
                  <c:v>1.145E-3</c:v>
                </c:pt>
                <c:pt idx="10">
                  <c:v>4.5100000000000001E-4</c:v>
                </c:pt>
                <c:pt idx="11">
                  <c:v>8.740000000000001E-4</c:v>
                </c:pt>
                <c:pt idx="12">
                  <c:v>8.5800000000000004E-4</c:v>
                </c:pt>
                <c:pt idx="13">
                  <c:v>7.4300000000000006E-4</c:v>
                </c:pt>
                <c:pt idx="14">
                  <c:v>3.7699999999999995E-4</c:v>
                </c:pt>
                <c:pt idx="15">
                  <c:v>2.6800000000000001E-4</c:v>
                </c:pt>
                <c:pt idx="16">
                  <c:v>7.3700000000000002E-4</c:v>
                </c:pt>
                <c:pt idx="17">
                  <c:v>6.8000000000000005E-4</c:v>
                </c:pt>
                <c:pt idx="18">
                  <c:v>1.06E-4</c:v>
                </c:pt>
                <c:pt idx="19">
                  <c:v>1.66E-4</c:v>
                </c:pt>
                <c:pt idx="20">
                  <c:v>1.06E-4</c:v>
                </c:pt>
                <c:pt idx="22">
                  <c:v>1.4549999999999999E-3</c:v>
                </c:pt>
                <c:pt idx="23">
                  <c:v>2.235E-3</c:v>
                </c:pt>
                <c:pt idx="24">
                  <c:v>1.059E-3</c:v>
                </c:pt>
                <c:pt idx="25">
                  <c:v>1.1250000000000001E-3</c:v>
                </c:pt>
                <c:pt idx="26">
                  <c:v>2.5499999999999996E-4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8976-4127-9083-31E17F653A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271110528"/>
        <c:axId val="271112064"/>
      </c:barChart>
      <c:catAx>
        <c:axId val="271110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cs-CZ"/>
          </a:p>
        </c:txPr>
        <c:crossAx val="271112064"/>
        <c:crosses val="autoZero"/>
        <c:auto val="1"/>
        <c:lblAlgn val="ctr"/>
        <c:lblOffset val="100"/>
        <c:noMultiLvlLbl val="0"/>
      </c:catAx>
      <c:valAx>
        <c:axId val="271112064"/>
        <c:scaling>
          <c:orientation val="minMax"/>
          <c:max val="5.000000000000001E-3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c:spPr>
        </c:majorGridlines>
        <c:numFmt formatCode="0.0%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cs-CZ"/>
          </a:p>
        </c:txPr>
        <c:crossAx val="271110528"/>
        <c:crosses val="autoZero"/>
        <c:crossBetween val="between"/>
        <c:majorUnit val="1.0000000000000002E-3"/>
      </c:valAx>
      <c:spPr>
        <a:solidFill>
          <a:schemeClr val="bg1"/>
        </a:solidFill>
        <a:ln>
          <a:solidFill>
            <a:schemeClr val="bg1">
              <a:lumMod val="65000"/>
            </a:schemeClr>
          </a:solidFill>
        </a:ln>
        <a:effectLst/>
      </c:spPr>
    </c:plotArea>
    <c:legend>
      <c:legendPos val="t"/>
      <c:layout>
        <c:manualLayout>
          <c:xMode val="edge"/>
          <c:yMode val="edge"/>
          <c:x val="0.20594636310251238"/>
          <c:y val="2.3659295308651341E-2"/>
          <c:w val="0.59370618873035275"/>
          <c:h val="4.6207941665018251E-2"/>
        </c:manualLayout>
      </c:layout>
      <c:overlay val="0"/>
      <c:spPr>
        <a:noFill/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sz="800" baseline="0">
          <a:latin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902563014883862E-2"/>
          <c:y val="6.3747385620915045E-2"/>
          <c:w val="0.89675947201152739"/>
          <c:h val="0.7590169934640522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'24G5'!$A$18</c:f>
              <c:strCache>
                <c:ptCount val="1"/>
                <c:pt idx="0">
                  <c:v> méně než 1 mil. Kč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'24G5'!$B$17:$Q$17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  <c:extLst/>
            </c:numRef>
          </c:cat>
          <c:val>
            <c:numRef>
              <c:f>'24G5'!$B$18:$Q$18</c:f>
              <c:numCache>
                <c:formatCode>General</c:formatCode>
                <c:ptCount val="13"/>
                <c:pt idx="0">
                  <c:v>542</c:v>
                </c:pt>
                <c:pt idx="1">
                  <c:v>630</c:v>
                </c:pt>
                <c:pt idx="2">
                  <c:v>734</c:v>
                </c:pt>
                <c:pt idx="3">
                  <c:v>784</c:v>
                </c:pt>
                <c:pt idx="4">
                  <c:v>884</c:v>
                </c:pt>
                <c:pt idx="5">
                  <c:v>917</c:v>
                </c:pt>
                <c:pt idx="6">
                  <c:v>856</c:v>
                </c:pt>
                <c:pt idx="7">
                  <c:v>786</c:v>
                </c:pt>
                <c:pt idx="8">
                  <c:v>719</c:v>
                </c:pt>
                <c:pt idx="9">
                  <c:v>604</c:v>
                </c:pt>
                <c:pt idx="10">
                  <c:v>534</c:v>
                </c:pt>
                <c:pt idx="11">
                  <c:v>514</c:v>
                </c:pt>
                <c:pt idx="12">
                  <c:v>451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3A4B-4AD4-9B71-99094B0436E7}"/>
            </c:ext>
          </c:extLst>
        </c:ser>
        <c:ser>
          <c:idx val="1"/>
          <c:order val="1"/>
          <c:tx>
            <c:strRef>
              <c:f>'24G5'!$A$19</c:f>
              <c:strCache>
                <c:ptCount val="1"/>
                <c:pt idx="0">
                  <c:v> 1-9,99 mil. Kč</c:v>
                </c:pt>
              </c:strCache>
            </c:strRef>
          </c:tx>
          <c:spPr>
            <a:solidFill>
              <a:srgbClr val="0071B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'24G5'!$B$17:$Q$17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  <c:extLst/>
            </c:numRef>
          </c:cat>
          <c:val>
            <c:numRef>
              <c:f>'24G5'!$B$19:$Q$19</c:f>
              <c:numCache>
                <c:formatCode>General</c:formatCode>
                <c:ptCount val="13"/>
                <c:pt idx="0">
                  <c:v>157</c:v>
                </c:pt>
                <c:pt idx="1">
                  <c:v>210</c:v>
                </c:pt>
                <c:pt idx="2">
                  <c:v>264</c:v>
                </c:pt>
                <c:pt idx="3">
                  <c:v>304</c:v>
                </c:pt>
                <c:pt idx="4">
                  <c:v>340</c:v>
                </c:pt>
                <c:pt idx="5">
                  <c:v>350</c:v>
                </c:pt>
                <c:pt idx="6">
                  <c:v>353</c:v>
                </c:pt>
                <c:pt idx="7">
                  <c:v>316</c:v>
                </c:pt>
                <c:pt idx="8">
                  <c:v>275</c:v>
                </c:pt>
                <c:pt idx="9">
                  <c:v>292</c:v>
                </c:pt>
                <c:pt idx="10">
                  <c:v>255</c:v>
                </c:pt>
                <c:pt idx="11">
                  <c:v>268</c:v>
                </c:pt>
                <c:pt idx="12">
                  <c:v>245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3A4B-4AD4-9B71-99094B0436E7}"/>
            </c:ext>
          </c:extLst>
        </c:ser>
        <c:ser>
          <c:idx val="2"/>
          <c:order val="2"/>
          <c:tx>
            <c:strRef>
              <c:f>'24G5'!$A$20</c:f>
              <c:strCache>
                <c:ptCount val="1"/>
                <c:pt idx="0">
                  <c:v> 10 mil. Kč a více</c:v>
                </c:pt>
              </c:strCache>
            </c:strRef>
          </c:tx>
          <c:spPr>
            <a:solidFill>
              <a:srgbClr val="7DBB2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cs-CZ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'24G5'!$B$17:$Q$17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  <c:extLst/>
            </c:numRef>
          </c:cat>
          <c:val>
            <c:numRef>
              <c:f>'24G5'!$B$20:$Q$20</c:f>
              <c:numCache>
                <c:formatCode>General</c:formatCode>
                <c:ptCount val="13"/>
                <c:pt idx="0">
                  <c:v>17</c:v>
                </c:pt>
                <c:pt idx="1">
                  <c:v>19</c:v>
                </c:pt>
                <c:pt idx="2">
                  <c:v>23</c:v>
                </c:pt>
                <c:pt idx="3">
                  <c:v>32</c:v>
                </c:pt>
                <c:pt idx="4">
                  <c:v>40</c:v>
                </c:pt>
                <c:pt idx="5">
                  <c:v>39</c:v>
                </c:pt>
                <c:pt idx="6">
                  <c:v>39</c:v>
                </c:pt>
                <c:pt idx="7">
                  <c:v>33</c:v>
                </c:pt>
                <c:pt idx="8">
                  <c:v>43</c:v>
                </c:pt>
                <c:pt idx="9">
                  <c:v>44</c:v>
                </c:pt>
                <c:pt idx="10">
                  <c:v>40</c:v>
                </c:pt>
                <c:pt idx="11">
                  <c:v>53</c:v>
                </c:pt>
                <c:pt idx="12">
                  <c:v>49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3A4B-4AD4-9B71-99094B043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1029031408"/>
        <c:axId val="1029032656"/>
      </c:barChart>
      <c:catAx>
        <c:axId val="1029031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cs-CZ"/>
          </a:p>
        </c:txPr>
        <c:crossAx val="1029032656"/>
        <c:crosses val="autoZero"/>
        <c:auto val="1"/>
        <c:lblAlgn val="ctr"/>
        <c:lblOffset val="100"/>
        <c:noMultiLvlLbl val="0"/>
      </c:catAx>
      <c:valAx>
        <c:axId val="1029032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cs-CZ"/>
          </a:p>
        </c:txPr>
        <c:crossAx val="1029031408"/>
        <c:crosses val="autoZero"/>
        <c:crossBetween val="between"/>
      </c:valAx>
      <c:spPr>
        <a:noFill/>
        <a:ln>
          <a:solidFill>
            <a:schemeClr val="tx1">
              <a:lumMod val="15000"/>
              <a:lumOff val="85000"/>
            </a:schemeClr>
          </a:solidFill>
        </a:ln>
        <a:effectLst/>
      </c:spPr>
    </c:plotArea>
    <c:legend>
      <c:legendPos val="b"/>
      <c:layout/>
      <c:overlay val="0"/>
      <c:spPr>
        <a:noFill/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 baseline="0">
          <a:solidFill>
            <a:sysClr val="windowText" lastClr="000000"/>
          </a:solidFill>
          <a:latin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2834989930108002E-2"/>
          <c:y val="0.15069021286858081"/>
          <c:w val="0.90257807612019736"/>
          <c:h val="0.77140829668546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'24G3_G4'!$A$9</c:f>
              <c:strCache>
                <c:ptCount val="1"/>
                <c:pt idx="0">
                  <c:v> Celkem (mld. Kč)</c:v>
                </c:pt>
              </c:strCache>
            </c:strRef>
          </c:tx>
          <c:spPr>
            <a:solidFill>
              <a:srgbClr val="0071B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260849045176981E-3"/>
                  <c:y val="3.8914426293390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D9E-4A73-9A75-46C4DA4EEFE5}"/>
                </c:ext>
              </c:extLst>
            </c:dLbl>
            <c:dLbl>
              <c:idx val="1"/>
              <c:layout>
                <c:manualLayout>
                  <c:x val="0"/>
                  <c:y val="5.951618138989209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D9E-4A73-9A75-46C4DA4EEFE5}"/>
                </c:ext>
              </c:extLst>
            </c:dLbl>
            <c:dLbl>
              <c:idx val="2"/>
              <c:layout>
                <c:manualLayout>
                  <c:x val="-1.3260849045177102E-3"/>
                  <c:y val="5.035984579144715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D9E-4A73-9A75-46C4DA4EEFE5}"/>
                </c:ext>
              </c:extLst>
            </c:dLbl>
            <c:dLbl>
              <c:idx val="3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D9E-4A73-9A75-46C4DA4EEFE5}"/>
                </c:ext>
              </c:extLst>
            </c:dLbl>
            <c:dLbl>
              <c:idx val="4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D9E-4A73-9A75-46C4DA4EEFE5}"/>
                </c:ext>
              </c:extLst>
            </c:dLbl>
            <c:dLbl>
              <c:idx val="5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D9E-4A73-9A75-46C4DA4EEFE5}"/>
                </c:ext>
              </c:extLst>
            </c:dLbl>
            <c:dLbl>
              <c:idx val="6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D9E-4A73-9A75-46C4DA4EEFE5}"/>
                </c:ext>
              </c:extLst>
            </c:dLbl>
            <c:dLbl>
              <c:idx val="7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1D9E-4A73-9A75-46C4DA4EEFE5}"/>
                </c:ext>
              </c:extLst>
            </c:dLbl>
            <c:dLbl>
              <c:idx val="8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1D9E-4A73-9A75-46C4DA4EEFE5}"/>
                </c:ext>
              </c:extLst>
            </c:dLbl>
            <c:dLbl>
              <c:idx val="9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1D9E-4A73-9A75-46C4DA4EEFE5}"/>
                </c:ext>
              </c:extLst>
            </c:dLbl>
            <c:dLbl>
              <c:idx val="10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1D9E-4A73-9A75-46C4DA4EEFE5}"/>
                </c:ext>
              </c:extLst>
            </c:dLbl>
            <c:dLbl>
              <c:idx val="1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1D9E-4A73-9A75-46C4DA4EEFE5}"/>
                </c:ext>
              </c:extLst>
            </c:dLbl>
            <c:dLbl>
              <c:idx val="12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1D9E-4A73-9A75-46C4DA4EEF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'24G3_G4'!$C$8:$Q$8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'24G3_G4'!$C$9:$Q$9</c:f>
              <c:numCache>
                <c:formatCode>#\ ##0.0</c:formatCode>
                <c:ptCount val="13"/>
                <c:pt idx="0">
                  <c:v>0.34273062700000001</c:v>
                </c:pt>
                <c:pt idx="1">
                  <c:v>0.67937436600000001</c:v>
                </c:pt>
                <c:pt idx="2">
                  <c:v>0.54799735299999996</c:v>
                </c:pt>
                <c:pt idx="3">
                  <c:v>1.4693907070000001</c:v>
                </c:pt>
                <c:pt idx="4">
                  <c:v>4.4762832529999992</c:v>
                </c:pt>
                <c:pt idx="5">
                  <c:v>4.5408725279999995</c:v>
                </c:pt>
                <c:pt idx="6">
                  <c:v>9.6107982700000001</c:v>
                </c:pt>
                <c:pt idx="7">
                  <c:v>5.0469879709999992</c:v>
                </c:pt>
                <c:pt idx="8">
                  <c:v>5.275909661</c:v>
                </c:pt>
                <c:pt idx="9">
                  <c:v>6.2144256760000021</c:v>
                </c:pt>
                <c:pt idx="10">
                  <c:v>8.6784734940000021</c:v>
                </c:pt>
                <c:pt idx="11">
                  <c:v>10.437092458999999</c:v>
                </c:pt>
                <c:pt idx="12">
                  <c:v>6.4951279649999973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D9E-4A73-9A75-46C4DA4EEF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76529536"/>
        <c:axId val="276531072"/>
      </c:barChart>
      <c:lineChart>
        <c:grouping val="standard"/>
        <c:varyColors val="0"/>
        <c:ser>
          <c:idx val="1"/>
          <c:order val="1"/>
          <c:tx>
            <c:strRef>
              <c:f>'24G3_G4'!$A$10</c:f>
              <c:strCache>
                <c:ptCount val="1"/>
                <c:pt idx="0">
                  <c:v> Podniky, které převedly výdaje na VaV k uplatnění do dalšího roku (počet)</c:v>
                </c:pt>
              </c:strCache>
            </c:strRef>
          </c:tx>
          <c:spPr>
            <a:ln w="28575" cap="rnd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dLbls>
            <c:spPr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shade val="95000"/>
                          <a:satMod val="10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'24G3_G4'!$C$8:$Q$8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'24G3_G4'!$C$10:$Q$10</c:f>
              <c:numCache>
                <c:formatCode>#,##0</c:formatCode>
                <c:ptCount val="13"/>
                <c:pt idx="0">
                  <c:v>45</c:v>
                </c:pt>
                <c:pt idx="1">
                  <c:v>45</c:v>
                </c:pt>
                <c:pt idx="2">
                  <c:v>65</c:v>
                </c:pt>
                <c:pt idx="3">
                  <c:v>110</c:v>
                </c:pt>
                <c:pt idx="4">
                  <c:v>422</c:v>
                </c:pt>
                <c:pt idx="5">
                  <c:v>425</c:v>
                </c:pt>
                <c:pt idx="6">
                  <c:v>459</c:v>
                </c:pt>
                <c:pt idx="7">
                  <c:v>426</c:v>
                </c:pt>
                <c:pt idx="8">
                  <c:v>411</c:v>
                </c:pt>
                <c:pt idx="9">
                  <c:v>387</c:v>
                </c:pt>
                <c:pt idx="10">
                  <c:v>474</c:v>
                </c:pt>
                <c:pt idx="11">
                  <c:v>360</c:v>
                </c:pt>
                <c:pt idx="12">
                  <c:v>312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1D9E-4A73-9A75-46C4DA4EEF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6539264"/>
        <c:axId val="276537344"/>
      </c:lineChart>
      <c:catAx>
        <c:axId val="276529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cs-CZ"/>
          </a:p>
        </c:txPr>
        <c:crossAx val="276531072"/>
        <c:crosses val="autoZero"/>
        <c:auto val="1"/>
        <c:lblAlgn val="ctr"/>
        <c:lblOffset val="100"/>
        <c:noMultiLvlLbl val="0"/>
      </c:catAx>
      <c:valAx>
        <c:axId val="276531072"/>
        <c:scaling>
          <c:orientation val="minMax"/>
          <c:max val="12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r>
                  <a:rPr lang="cs-CZ"/>
                  <a:t>mld. </a:t>
                </a:r>
                <a:r>
                  <a:rPr lang="en-US"/>
                  <a:t>Kč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pPr>
              <a:endParaRPr lang="cs-CZ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cs-CZ"/>
          </a:p>
        </c:txPr>
        <c:crossAx val="276529536"/>
        <c:crosses val="autoZero"/>
        <c:crossBetween val="between"/>
        <c:majorUnit val="1"/>
        <c:minorUnit val="1"/>
      </c:valAx>
      <c:valAx>
        <c:axId val="276537344"/>
        <c:scaling>
          <c:orientation val="minMax"/>
          <c:max val="550"/>
        </c:scaling>
        <c:delete val="0"/>
        <c:axPos val="r"/>
        <c:numFmt formatCode="#,##0" sourceLinked="0"/>
        <c:majorTickMark val="none"/>
        <c:minorTickMark val="none"/>
        <c:tickLblPos val="none"/>
        <c:spPr>
          <a:noFill/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cs-CZ"/>
          </a:p>
        </c:txPr>
        <c:crossAx val="276539264"/>
        <c:crosses val="max"/>
        <c:crossBetween val="between"/>
        <c:majorUnit val="50"/>
      </c:valAx>
      <c:catAx>
        <c:axId val="2765392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76537344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solidFill>
            <a:schemeClr val="bg1">
              <a:lumMod val="75000"/>
            </a:schemeClr>
          </a:solidFill>
        </a:ln>
        <a:effectLst/>
      </c:spPr>
    </c:plotArea>
    <c:legend>
      <c:legendPos val="t"/>
      <c:layout>
        <c:manualLayout>
          <c:xMode val="edge"/>
          <c:yMode val="edge"/>
          <c:x val="0.11279522733805591"/>
          <c:y val="1.3734503397667406E-2"/>
          <c:w val="0.81640212374991838"/>
          <c:h val="0.10505164768078851"/>
        </c:manualLayout>
      </c:layout>
      <c:overlay val="0"/>
      <c:spPr>
        <a:noFill/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sz="1600" baseline="0">
          <a:latin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548213548411702E-2"/>
          <c:y val="2.6025930924857148E-2"/>
          <c:w val="0.87810602613818922"/>
          <c:h val="0.709766884289035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'24G1'!$A$54</c:f>
              <c:strCache>
                <c:ptCount val="1"/>
                <c:pt idx="0">
                  <c:v> uplatněný odpočet na VaV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9485662455415399E-3"/>
                  <c:y val="5.82333352496653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F3EB-4D09-9359-F1597560359E}"/>
                </c:ext>
              </c:extLst>
            </c:dLbl>
            <c:dLbl>
              <c:idx val="1"/>
              <c:layout>
                <c:manualLayout>
                  <c:x val="-7.8971324910830313E-3"/>
                  <c:y val="5.382171894287252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F3EB-4D09-9359-F1597560359E}"/>
                </c:ext>
              </c:extLst>
            </c:dLbl>
            <c:dLbl>
              <c:idx val="2"/>
              <c:layout>
                <c:manualLayout>
                  <c:x val="-5.2647549940553866E-3"/>
                  <c:y val="5.823333524966534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F3EB-4D09-9359-F1597560359E}"/>
                </c:ext>
              </c:extLst>
            </c:dLbl>
            <c:dLbl>
              <c:idx val="3"/>
              <c:layout>
                <c:manualLayout>
                  <c:x val="-5.2647549940554837E-3"/>
                  <c:y val="6.043914340306176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F3EB-4D09-9359-F159756035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'24G1'!$K$53:$N$53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'24G1'!$K$54:$N$54</c:f>
              <c:numCache>
                <c:formatCode>#\ ##0.0</c:formatCode>
                <c:ptCount val="4"/>
                <c:pt idx="0">
                  <c:v>14.357817341000008</c:v>
                </c:pt>
                <c:pt idx="1">
                  <c:v>11.076764869000003</c:v>
                </c:pt>
                <c:pt idx="2">
                  <c:v>12.791740443999982</c:v>
                </c:pt>
                <c:pt idx="3">
                  <c:v>16.337978055000004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EB-4D09-9359-F1597560359E}"/>
            </c:ext>
          </c:extLst>
        </c:ser>
        <c:ser>
          <c:idx val="1"/>
          <c:order val="1"/>
          <c:tx>
            <c:strRef>
              <c:f>'24G1'!$A$55</c:f>
              <c:strCache>
                <c:ptCount val="1"/>
                <c:pt idx="0">
                  <c:v> využitá daňová podpora VaV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8971324910831042E-3"/>
                  <c:y val="6.043914340306176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F3EB-4D09-9359-F1597560359E}"/>
                </c:ext>
              </c:extLst>
            </c:dLbl>
            <c:dLbl>
              <c:idx val="1"/>
              <c:layout>
                <c:manualLayout>
                  <c:x val="-5.2647549940553866E-3"/>
                  <c:y val="6.043914340306176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F3EB-4D09-9359-F1597560359E}"/>
                </c:ext>
              </c:extLst>
            </c:dLbl>
            <c:dLbl>
              <c:idx val="2"/>
              <c:layout>
                <c:manualLayout>
                  <c:x val="-6.5809437425693304E-3"/>
                  <c:y val="6.04391434030616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F3EB-4D09-9359-F1597560359E}"/>
                </c:ext>
              </c:extLst>
            </c:dLbl>
            <c:dLbl>
              <c:idx val="3"/>
              <c:layout>
                <c:manualLayout>
                  <c:x val="-3.9485662455416371E-3"/>
                  <c:y val="6.264495155645817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F3EB-4D09-9359-F159756035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'24G1'!$K$53:$N$53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'24G1'!$K$55:$N$55</c:f>
              <c:numCache>
                <c:formatCode>#\ ##0.0</c:formatCode>
                <c:ptCount val="4"/>
                <c:pt idx="0">
                  <c:v>2.7279852947900043</c:v>
                </c:pt>
                <c:pt idx="1">
                  <c:v>2.1045853251100044</c:v>
                </c:pt>
                <c:pt idx="2">
                  <c:v>2.430430684360001</c:v>
                </c:pt>
                <c:pt idx="3">
                  <c:v>3.1042158304500012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EB-4D09-9359-F1597560359E}"/>
            </c:ext>
          </c:extLst>
        </c:ser>
        <c:ser>
          <c:idx val="2"/>
          <c:order val="2"/>
          <c:tx>
            <c:strRef>
              <c:f>'24G1'!$A$56</c:f>
              <c:strCache>
                <c:ptCount val="1"/>
                <c:pt idx="0">
                  <c:v> neuplatněný odpočet na VaV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4.279267817589036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F3EB-4D09-9359-F159756035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'24G1'!$K$53:$N$53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'24G1'!$K$56:$N$56</c:f>
              <c:numCache>
                <c:formatCode>#\ ##0.0</c:formatCode>
                <c:ptCount val="4"/>
                <c:pt idx="0">
                  <c:v>6.2144256760000021</c:v>
                </c:pt>
                <c:pt idx="1">
                  <c:v>8.6784734940000021</c:v>
                </c:pt>
                <c:pt idx="2">
                  <c:v>10.437092458999999</c:v>
                </c:pt>
                <c:pt idx="3">
                  <c:v>6.4951279649999973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3EB-4D09-9359-F1597560359E}"/>
            </c:ext>
          </c:extLst>
        </c:ser>
        <c:ser>
          <c:idx val="3"/>
          <c:order val="3"/>
          <c:tx>
            <c:strRef>
              <c:f>'24G1'!$A$57</c:f>
              <c:strCache>
                <c:ptCount val="1"/>
                <c:pt idx="0">
                  <c:v> nevyužitá daňová podpora VaV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'24G1'!$K$53:$N$53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'24G1'!$K$57:$N$57</c:f>
              <c:numCache>
                <c:formatCode>#\ ##0.0</c:formatCode>
                <c:ptCount val="4"/>
                <c:pt idx="0">
                  <c:v>1.1807408784400004</c:v>
                </c:pt>
                <c:pt idx="1">
                  <c:v>1.6489099638600004</c:v>
                </c:pt>
                <c:pt idx="2">
                  <c:v>1.9830475672099999</c:v>
                </c:pt>
                <c:pt idx="3">
                  <c:v>1.2340743133499996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3EB-4D09-9359-F159756035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20"/>
        <c:axId val="527466959"/>
        <c:axId val="527477359"/>
      </c:barChart>
      <c:lineChart>
        <c:grouping val="standard"/>
        <c:varyColors val="0"/>
        <c:ser>
          <c:idx val="4"/>
          <c:order val="4"/>
          <c:tx>
            <c:strRef>
              <c:f>'24G1'!$A$58</c:f>
              <c:strCache>
                <c:ptCount val="1"/>
                <c:pt idx="0">
                  <c:v> podniky s uplatněným odpočtem na VaV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numFmt formatCode="#,##0" sourceLinked="0"/>
            <c:spPr>
              <a:solidFill>
                <a:srgbClr val="00B050">
                  <a:alpha val="25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'24G1'!$K$53:$N$53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'24G1'!$K$58:$N$58</c:f>
              <c:numCache>
                <c:formatCode>General</c:formatCode>
                <c:ptCount val="4"/>
                <c:pt idx="0">
                  <c:v>940</c:v>
                </c:pt>
                <c:pt idx="1">
                  <c:v>829</c:v>
                </c:pt>
                <c:pt idx="2">
                  <c:v>835</c:v>
                </c:pt>
                <c:pt idx="3">
                  <c:v>745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3EB-4D09-9359-F1597560359E}"/>
            </c:ext>
          </c:extLst>
        </c:ser>
        <c:ser>
          <c:idx val="5"/>
          <c:order val="5"/>
          <c:tx>
            <c:strRef>
              <c:f>'24G1'!$A$59</c:f>
              <c:strCache>
                <c:ptCount val="1"/>
                <c:pt idx="0">
                  <c:v> podniky pouze s převedeným odpočtem na VaV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dLbl>
              <c:idx val="3"/>
              <c:layout>
                <c:manualLayout>
                  <c:x val="-2.4152063535228991E-2"/>
                  <c:y val="3.02195717015308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F3EB-4D09-9359-F1597560359E}"/>
                </c:ext>
              </c:extLst>
            </c:dLbl>
            <c:spPr>
              <a:solidFill>
                <a:srgbClr val="FF0000">
                  <a:alpha val="35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'24G1'!$K$53:$N$53</c:f>
              <c:numCache>
                <c:formatCode>General</c:formatCode>
                <c:ptCount val="4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</c:numCache>
            </c:numRef>
          </c:cat>
          <c:val>
            <c:numRef>
              <c:f>'24G1'!$K$59:$N$59</c:f>
              <c:numCache>
                <c:formatCode>General</c:formatCode>
                <c:ptCount val="4"/>
                <c:pt idx="0">
                  <c:v>171</c:v>
                </c:pt>
                <c:pt idx="1">
                  <c:v>281</c:v>
                </c:pt>
                <c:pt idx="2">
                  <c:v>175</c:v>
                </c:pt>
                <c:pt idx="3">
                  <c:v>143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3EB-4D09-9359-F159756035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7219471"/>
        <c:axId val="407231951"/>
      </c:lineChart>
      <c:catAx>
        <c:axId val="5274669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527477359"/>
        <c:crosses val="autoZero"/>
        <c:auto val="1"/>
        <c:lblAlgn val="ctr"/>
        <c:lblOffset val="100"/>
        <c:noMultiLvlLbl val="0"/>
      </c:catAx>
      <c:valAx>
        <c:axId val="527477359"/>
        <c:scaling>
          <c:orientation val="minMax"/>
          <c:max val="18"/>
        </c:scaling>
        <c:delete val="0"/>
        <c:axPos val="l"/>
        <c:majorGridlines>
          <c:spPr>
            <a:ln w="9525" cap="flat" cmpd="sng" algn="ctr">
              <a:solidFill>
                <a:sysClr val="window" lastClr="FFFFFF">
                  <a:lumMod val="75000"/>
                </a:sys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cs-CZ"/>
                  <a:t>Mld. Kč</a:t>
                </a:r>
                <a:endParaRPr lang="en-GB"/>
              </a:p>
            </c:rich>
          </c:tx>
          <c:layout>
            <c:manualLayout>
              <c:xMode val="edge"/>
              <c:yMode val="edge"/>
              <c:x val="1.8903064590045557E-3"/>
              <c:y val="0.3048232736045201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cs-CZ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527466959"/>
        <c:crosses val="autoZero"/>
        <c:crossBetween val="between"/>
        <c:majorUnit val="2"/>
      </c:valAx>
      <c:valAx>
        <c:axId val="407231951"/>
        <c:scaling>
          <c:orientation val="minMax"/>
          <c:max val="1000"/>
          <c:min val="-150"/>
        </c:scaling>
        <c:delete val="0"/>
        <c:axPos val="r"/>
        <c:numFmt formatCode="General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407219471"/>
        <c:crosses val="max"/>
        <c:crossBetween val="between"/>
        <c:majorUnit val="100"/>
      </c:valAx>
      <c:catAx>
        <c:axId val="40721947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07231951"/>
        <c:crosses val="autoZero"/>
        <c:auto val="1"/>
        <c:lblAlgn val="ctr"/>
        <c:lblOffset val="100"/>
        <c:noMultiLvlLbl val="0"/>
      </c:catAx>
      <c:spPr>
        <a:noFill/>
        <a:ln>
          <a:solidFill>
            <a:sysClr val="window" lastClr="FFFFFF">
              <a:lumMod val="75000"/>
            </a:sysClr>
          </a:solidFill>
        </a:ln>
        <a:effectLst/>
      </c:spPr>
    </c:plotArea>
    <c:legend>
      <c:legendPos val="b"/>
      <c:layout>
        <c:manualLayout>
          <c:xMode val="edge"/>
          <c:yMode val="edge"/>
          <c:x val="6.6806550113960401E-3"/>
          <c:y val="0.82609165358668746"/>
          <c:w val="0.98540222313606951"/>
          <c:h val="0.1565171991377548"/>
        </c:manualLayout>
      </c:layout>
      <c:overlay val="0"/>
      <c:spPr>
        <a:noFill/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424994496403326"/>
          <c:y val="0.16269547759409819"/>
          <c:w val="0.76940606050115989"/>
          <c:h val="0.56278437757845068"/>
        </c:manualLayout>
      </c:layout>
      <c:doughnutChart>
        <c:varyColors val="1"/>
        <c:ser>
          <c:idx val="0"/>
          <c:order val="0"/>
          <c:tx>
            <c:strRef>
              <c:f>'G5 (2022)'!$B$4</c:f>
              <c:strCache>
                <c:ptCount val="1"/>
                <c:pt idx="0">
                  <c:v>2022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rgbClr val="0071B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9DF-4787-98CC-1D2EC00B973C}"/>
              </c:ext>
            </c:extLst>
          </c:dPt>
          <c:dPt>
            <c:idx val="1"/>
            <c:bubble3D val="0"/>
            <c:spPr>
              <a:solidFill>
                <a:srgbClr val="BD1B2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9DF-4787-98CC-1D2EC00B973C}"/>
              </c:ext>
            </c:extLst>
          </c:dPt>
          <c:dPt>
            <c:idx val="2"/>
            <c:bubble3D val="0"/>
            <c:spPr>
              <a:solidFill>
                <a:srgbClr val="7DBB2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9DF-4787-98CC-1D2EC00B973C}"/>
              </c:ext>
            </c:extLst>
          </c:dPt>
          <c:dPt>
            <c:idx val="3"/>
            <c:bubble3D val="0"/>
            <c:spPr>
              <a:solidFill>
                <a:srgbClr val="F8A12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9DF-4787-98CC-1D2EC00B973C}"/>
              </c:ext>
            </c:extLst>
          </c:dPt>
          <c:dLbls>
            <c:dLbl>
              <c:idx val="2"/>
              <c:layout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9DF-4787-98CC-1D2EC00B973C}"/>
                </c:ext>
              </c:extLst>
            </c:dLbl>
            <c:dLbl>
              <c:idx val="3"/>
              <c:layout>
                <c:manualLayout>
                  <c:x val="-0.2151541196381852"/>
                  <c:y val="-0.102608577856296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cs-CZ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9DF-4787-98CC-1D2EC00B97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'G5 (2022)'!$A$5:$A$8</c:f>
              <c:strCache>
                <c:ptCount val="4"/>
                <c:pt idx="0">
                  <c:v>&lt; 1 mil. Kč</c:v>
                </c:pt>
                <c:pt idx="1">
                  <c:v>1-9,9 mil. Kč</c:v>
                </c:pt>
                <c:pt idx="2">
                  <c:v>10-99,9 mil. Kč</c:v>
                </c:pt>
                <c:pt idx="3">
                  <c:v>100 a více mil. Kč</c:v>
                </c:pt>
              </c:strCache>
            </c:strRef>
          </c:cat>
          <c:val>
            <c:numRef>
              <c:f>'G5 (2022)'!$B$5:$B$8</c:f>
              <c:numCache>
                <c:formatCode>#,##0</c:formatCode>
                <c:ptCount val="4"/>
                <c:pt idx="0">
                  <c:v>470</c:v>
                </c:pt>
                <c:pt idx="1">
                  <c:v>1500</c:v>
                </c:pt>
                <c:pt idx="2">
                  <c:v>715</c:v>
                </c:pt>
                <c:pt idx="3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9DF-4787-98CC-1D2EC00B97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ln>
          <a:noFill/>
        </a:ln>
      </c:spPr>
    </c:plotArea>
    <c:legend>
      <c:legendPos val="b"/>
      <c:layout>
        <c:manualLayout>
          <c:xMode val="edge"/>
          <c:yMode val="edge"/>
          <c:x val="0.21428733696778057"/>
          <c:y val="0.73470636270877498"/>
          <c:w val="0.62672768311831895"/>
          <c:h val="0.20178912199445537"/>
        </c:manualLayout>
      </c:layout>
      <c:overlay val="0"/>
      <c:spPr>
        <a:ln>
          <a:solidFill>
            <a:schemeClr val="bg1">
              <a:lumMod val="50000"/>
            </a:schemeClr>
          </a:solidFill>
        </a:ln>
      </c:spPr>
      <c:txPr>
        <a:bodyPr/>
        <a:lstStyle/>
        <a:p>
          <a:pPr rtl="0">
            <a:defRPr sz="1600" b="0"/>
          </a:pPr>
          <a:endParaRPr lang="cs-CZ"/>
        </a:p>
      </c:txPr>
    </c:legend>
    <c:plotVisOnly val="1"/>
    <c:dispBlanksAs val="zero"/>
    <c:showDLblsOverMax val="0"/>
  </c:chart>
  <c:spPr>
    <a:ln>
      <a:noFill/>
    </a:ln>
  </c:spPr>
  <c:txPr>
    <a:bodyPr/>
    <a:lstStyle/>
    <a:p>
      <a:pPr>
        <a:defRPr sz="1600" b="1"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958674136255597"/>
          <c:y val="7.9102839417800053E-2"/>
          <c:w val="0.74816594724557572"/>
          <c:h val="0.59415293103496847"/>
        </c:manualLayout>
      </c:layout>
      <c:barChart>
        <c:barDir val="bar"/>
        <c:grouping val="percentStacked"/>
        <c:varyColors val="0"/>
        <c:ser>
          <c:idx val="1"/>
          <c:order val="0"/>
          <c:tx>
            <c:strRef>
              <c:f>'G5 (2022)'!$B$46</c:f>
              <c:strCache>
                <c:ptCount val="1"/>
                <c:pt idx="0">
                  <c:v>malé</c:v>
                </c:pt>
              </c:strCache>
            </c:strRef>
          </c:tx>
          <c:spPr>
            <a:solidFill>
              <a:srgbClr val="C00000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'G5 (2022)'!$A$47:$A$49</c:f>
              <c:strCache>
                <c:ptCount val="3"/>
                <c:pt idx="0">
                  <c:v>zahraniční</c:v>
                </c:pt>
                <c:pt idx="1">
                  <c:v>domácí</c:v>
                </c:pt>
                <c:pt idx="2">
                  <c:v>Celkem</c:v>
                </c:pt>
              </c:strCache>
            </c:strRef>
          </c:cat>
          <c:val>
            <c:numRef>
              <c:f>'G5 (2022)'!$B$47:$B$49</c:f>
              <c:numCache>
                <c:formatCode>General</c:formatCode>
                <c:ptCount val="3"/>
                <c:pt idx="0" formatCode="#,##0">
                  <c:v>84</c:v>
                </c:pt>
                <c:pt idx="1">
                  <c:v>1308</c:v>
                </c:pt>
                <c:pt idx="2" formatCode="#,##0">
                  <c:v>1392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FE-47EB-BB6E-4EE5D5E07190}"/>
            </c:ext>
          </c:extLst>
        </c:ser>
        <c:ser>
          <c:idx val="0"/>
          <c:order val="1"/>
          <c:tx>
            <c:strRef>
              <c:f>'G5 (2022)'!$C$46</c:f>
              <c:strCache>
                <c:ptCount val="1"/>
                <c:pt idx="0">
                  <c:v>střední</c:v>
                </c:pt>
              </c:strCache>
            </c:strRef>
          </c:tx>
          <c:spPr>
            <a:solidFill>
              <a:srgbClr val="0070C0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'G5 (2022)'!$A$47:$A$49</c:f>
              <c:strCache>
                <c:ptCount val="3"/>
                <c:pt idx="0">
                  <c:v>zahraniční</c:v>
                </c:pt>
                <c:pt idx="1">
                  <c:v>domácí</c:v>
                </c:pt>
                <c:pt idx="2">
                  <c:v>Celkem</c:v>
                </c:pt>
              </c:strCache>
            </c:strRef>
          </c:cat>
          <c:val>
            <c:numRef>
              <c:f>'G5 (2022)'!$C$47:$C$49</c:f>
              <c:numCache>
                <c:formatCode>General</c:formatCode>
                <c:ptCount val="3"/>
                <c:pt idx="0">
                  <c:v>212</c:v>
                </c:pt>
                <c:pt idx="1">
                  <c:v>695</c:v>
                </c:pt>
                <c:pt idx="2">
                  <c:v>907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FE-47EB-BB6E-4EE5D5E07190}"/>
            </c:ext>
          </c:extLst>
        </c:ser>
        <c:ser>
          <c:idx val="2"/>
          <c:order val="2"/>
          <c:tx>
            <c:strRef>
              <c:f>'G5 (2022)'!$D$46</c:f>
              <c:strCache>
                <c:ptCount val="1"/>
                <c:pt idx="0">
                  <c:v>velké</c:v>
                </c:pt>
              </c:strCache>
            </c:strRef>
          </c:tx>
          <c:spPr>
            <a:solidFill>
              <a:srgbClr val="7DBB2D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'G5 (2022)'!$A$47:$A$49</c:f>
              <c:strCache>
                <c:ptCount val="3"/>
                <c:pt idx="0">
                  <c:v>zahraniční</c:v>
                </c:pt>
                <c:pt idx="1">
                  <c:v>domácí</c:v>
                </c:pt>
                <c:pt idx="2">
                  <c:v>Celkem</c:v>
                </c:pt>
              </c:strCache>
            </c:strRef>
          </c:cat>
          <c:val>
            <c:numRef>
              <c:f>'G5 (2022)'!$D$47:$D$49</c:f>
              <c:numCache>
                <c:formatCode>General</c:formatCode>
                <c:ptCount val="3"/>
                <c:pt idx="0">
                  <c:v>300</c:v>
                </c:pt>
                <c:pt idx="1">
                  <c:v>216</c:v>
                </c:pt>
                <c:pt idx="2">
                  <c:v>516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4FE-47EB-BB6E-4EE5D5E071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301853312"/>
        <c:axId val="151728512"/>
      </c:barChart>
      <c:catAx>
        <c:axId val="3018533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cs-CZ"/>
          </a:p>
        </c:txPr>
        <c:crossAx val="151728512"/>
        <c:crosses val="autoZero"/>
        <c:auto val="0"/>
        <c:lblAlgn val="ctr"/>
        <c:lblOffset val="100"/>
        <c:noMultiLvlLbl val="0"/>
      </c:catAx>
      <c:valAx>
        <c:axId val="151728512"/>
        <c:scaling>
          <c:orientation val="minMax"/>
          <c:max val="1"/>
          <c:min val="0"/>
        </c:scaling>
        <c:delete val="0"/>
        <c:axPos val="b"/>
        <c:majorGridlines/>
        <c:numFmt formatCode="0%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/>
            </a:pPr>
            <a:endParaRPr lang="cs-CZ"/>
          </a:p>
        </c:txPr>
        <c:crossAx val="301853312"/>
        <c:crosses val="autoZero"/>
        <c:crossBetween val="between"/>
        <c:majorUnit val="0.25"/>
        <c:minorUnit val="1.0000000000000002E-2"/>
      </c:valAx>
      <c:spPr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2736588998342309"/>
          <c:y val="0.85189181270899239"/>
          <c:w val="0.52296484312616143"/>
          <c:h val="9.4998056212092619E-2"/>
        </c:manualLayout>
      </c:layout>
      <c:overlay val="0"/>
      <c:spPr>
        <a:ln>
          <a:solidFill>
            <a:schemeClr val="bg1">
              <a:lumMod val="65000"/>
            </a:schemeClr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500" b="0"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956572385122469"/>
          <c:y val="7.9102839417800053E-2"/>
          <c:w val="0.6946934640522876"/>
          <c:h val="0.48445288500142097"/>
        </c:manualLayout>
      </c:layout>
      <c:barChart>
        <c:barDir val="bar"/>
        <c:grouping val="percentStacked"/>
        <c:varyColors val="0"/>
        <c:ser>
          <c:idx val="1"/>
          <c:order val="0"/>
          <c:tx>
            <c:strRef>
              <c:f>'G5 (2022)'!$B$18</c:f>
              <c:strCache>
                <c:ptCount val="1"/>
                <c:pt idx="0">
                  <c:v> domácí</c:v>
                </c:pt>
              </c:strCache>
            </c:strRef>
          </c:tx>
          <c:spPr>
            <a:solidFill>
              <a:srgbClr val="C00000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'G5 (2022)'!$A$19:$A$20</c:f>
              <c:strCache>
                <c:ptCount val="2"/>
                <c:pt idx="0">
                  <c:v>&gt;100 mil. Kč</c:v>
                </c:pt>
                <c:pt idx="1">
                  <c:v>Celkem</c:v>
                </c:pt>
              </c:strCache>
            </c:strRef>
          </c:cat>
          <c:val>
            <c:numRef>
              <c:f>'G5 (2022)'!$B$19:$B$20</c:f>
              <c:numCache>
                <c:formatCode>#,##0</c:formatCode>
                <c:ptCount val="2"/>
                <c:pt idx="0">
                  <c:v>38</c:v>
                </c:pt>
                <c:pt idx="1">
                  <c:v>2219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77-405D-BFAE-F6F56105127C}"/>
            </c:ext>
          </c:extLst>
        </c:ser>
        <c:ser>
          <c:idx val="0"/>
          <c:order val="1"/>
          <c:tx>
            <c:strRef>
              <c:f>'G5 (2022)'!$C$18</c:f>
              <c:strCache>
                <c:ptCount val="1"/>
                <c:pt idx="0">
                  <c:v> zahraniční</c:v>
                </c:pt>
              </c:strCache>
            </c:strRef>
          </c:tx>
          <c:spPr>
            <a:solidFill>
              <a:srgbClr val="0070C0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'G5 (2022)'!$A$19:$A$20</c:f>
              <c:strCache>
                <c:ptCount val="2"/>
                <c:pt idx="0">
                  <c:v>&gt;100 mil. Kč</c:v>
                </c:pt>
                <c:pt idx="1">
                  <c:v>Celkem</c:v>
                </c:pt>
              </c:strCache>
            </c:strRef>
          </c:cat>
          <c:val>
            <c:numRef>
              <c:f>'G5 (2022)'!$C$19:$C$20</c:f>
              <c:numCache>
                <c:formatCode>#,##0</c:formatCode>
                <c:ptCount val="2"/>
                <c:pt idx="0">
                  <c:v>92</c:v>
                </c:pt>
                <c:pt idx="1">
                  <c:v>596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77-405D-BFAE-F6F5610512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301853312"/>
        <c:axId val="151728512"/>
      </c:barChart>
      <c:catAx>
        <c:axId val="3018533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cs-CZ"/>
          </a:p>
        </c:txPr>
        <c:crossAx val="151728512"/>
        <c:crosses val="autoZero"/>
        <c:auto val="0"/>
        <c:lblAlgn val="ctr"/>
        <c:lblOffset val="100"/>
        <c:noMultiLvlLbl val="0"/>
      </c:catAx>
      <c:valAx>
        <c:axId val="151728512"/>
        <c:scaling>
          <c:orientation val="minMax"/>
          <c:max val="1"/>
          <c:min val="0"/>
        </c:scaling>
        <c:delete val="0"/>
        <c:axPos val="b"/>
        <c:majorGridlines/>
        <c:numFmt formatCode="0%" sourceLinked="0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400"/>
            </a:pPr>
            <a:endParaRPr lang="cs-CZ"/>
          </a:p>
        </c:txPr>
        <c:crossAx val="301853312"/>
        <c:crosses val="autoZero"/>
        <c:crossBetween val="between"/>
        <c:majorUnit val="0.25"/>
        <c:minorUnit val="1.0000000000000002E-2"/>
      </c:valAx>
      <c:spPr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453954248366015"/>
          <c:y val="0.79362236727549951"/>
          <c:w val="0.50894400314498145"/>
          <c:h val="0.14875128375157698"/>
        </c:manualLayout>
      </c:layout>
      <c:overlay val="0"/>
      <c:spPr>
        <a:ln>
          <a:solidFill>
            <a:schemeClr val="bg1">
              <a:lumMod val="65000"/>
            </a:schemeClr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500" b="0"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028788169385271E-2"/>
          <c:y val="3.9393715290001248E-2"/>
          <c:w val="0.69078005355307859"/>
          <c:h val="0.7343130855830835"/>
        </c:manualLayout>
      </c:layout>
      <c:lineChart>
        <c:grouping val="standard"/>
        <c:varyColors val="0"/>
        <c:ser>
          <c:idx val="1"/>
          <c:order val="0"/>
          <c:tx>
            <c:strRef>
              <c:f>'24G6'!$A$3</c:f>
              <c:strCache>
                <c:ptCount val="1"/>
                <c:pt idx="0">
                  <c:v> domácí soukromé podniky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spPr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'24G6'!$C$2:$Q$2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'24G6'!$C$3:$Q$3</c:f>
              <c:numCache>
                <c:formatCode>General</c:formatCode>
                <c:ptCount val="13"/>
                <c:pt idx="0">
                  <c:v>514</c:v>
                </c:pt>
                <c:pt idx="1">
                  <c:v>606</c:v>
                </c:pt>
                <c:pt idx="2">
                  <c:v>716</c:v>
                </c:pt>
                <c:pt idx="3">
                  <c:v>796</c:v>
                </c:pt>
                <c:pt idx="4">
                  <c:v>902</c:v>
                </c:pt>
                <c:pt idx="5">
                  <c:v>938</c:v>
                </c:pt>
                <c:pt idx="6">
                  <c:v>889</c:v>
                </c:pt>
                <c:pt idx="7">
                  <c:v>798</c:v>
                </c:pt>
                <c:pt idx="8">
                  <c:v>735</c:v>
                </c:pt>
                <c:pt idx="9">
                  <c:v>677</c:v>
                </c:pt>
                <c:pt idx="10">
                  <c:v>597</c:v>
                </c:pt>
                <c:pt idx="11">
                  <c:v>607</c:v>
                </c:pt>
                <c:pt idx="12">
                  <c:v>530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FDE-4169-8016-701E0667A895}"/>
            </c:ext>
          </c:extLst>
        </c:ser>
        <c:ser>
          <c:idx val="2"/>
          <c:order val="1"/>
          <c:tx>
            <c:strRef>
              <c:f>'24G6'!$A$4</c:f>
              <c:strCache>
                <c:ptCount val="1"/>
                <c:pt idx="0">
                  <c:v> podniky pod zahraniční kontrolou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Lbls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cs-CZ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'24G6'!$C$2:$Q$2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cat>
          <c:val>
            <c:numRef>
              <c:f>'24G6'!$C$4:$Q$4</c:f>
              <c:numCache>
                <c:formatCode>General</c:formatCode>
                <c:ptCount val="13"/>
                <c:pt idx="0">
                  <c:v>202</c:v>
                </c:pt>
                <c:pt idx="1">
                  <c:v>253</c:v>
                </c:pt>
                <c:pt idx="2">
                  <c:v>305</c:v>
                </c:pt>
                <c:pt idx="3">
                  <c:v>324</c:v>
                </c:pt>
                <c:pt idx="4">
                  <c:v>362</c:v>
                </c:pt>
                <c:pt idx="5">
                  <c:v>368</c:v>
                </c:pt>
                <c:pt idx="6">
                  <c:v>359</c:v>
                </c:pt>
                <c:pt idx="7">
                  <c:v>337</c:v>
                </c:pt>
                <c:pt idx="8">
                  <c:v>302</c:v>
                </c:pt>
                <c:pt idx="9">
                  <c:v>263</c:v>
                </c:pt>
                <c:pt idx="10">
                  <c:v>232</c:v>
                </c:pt>
                <c:pt idx="11">
                  <c:v>228</c:v>
                </c:pt>
                <c:pt idx="12">
                  <c:v>215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FDE-4169-8016-701E0667A8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5746704"/>
        <c:axId val="855744208"/>
      </c:lineChart>
      <c:catAx>
        <c:axId val="85574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4208"/>
        <c:crosses val="autoZero"/>
        <c:auto val="1"/>
        <c:lblAlgn val="ctr"/>
        <c:lblOffset val="100"/>
        <c:tickLblSkip val="1"/>
        <c:noMultiLvlLbl val="0"/>
      </c:catAx>
      <c:valAx>
        <c:axId val="855744208"/>
        <c:scaling>
          <c:orientation val="minMax"/>
          <c:max val="1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855746704"/>
        <c:crosses val="autoZero"/>
        <c:crossBetween val="between"/>
        <c:majorUnit val="100"/>
      </c:valAx>
      <c:spPr>
        <a:noFill/>
        <a:ln>
          <a:solidFill>
            <a:schemeClr val="bg1">
              <a:lumMod val="75000"/>
            </a:schemeClr>
          </a:solidFill>
        </a:ln>
        <a:effectLst/>
      </c:spPr>
    </c:plotArea>
    <c:legend>
      <c:legendPos val="b"/>
      <c:layout>
        <c:manualLayout>
          <c:xMode val="edge"/>
          <c:yMode val="edge"/>
          <c:x val="7.0985797492836344E-2"/>
          <c:y val="0.90896556226797309"/>
          <c:w val="0.87711100086257432"/>
          <c:h val="6.4033469585630456E-2"/>
        </c:manualLayout>
      </c:layout>
      <c:overlay val="0"/>
      <c:spPr>
        <a:noFill/>
        <a:ln>
          <a:solidFill>
            <a:schemeClr val="bg1">
              <a:lumMod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7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107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107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107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7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7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29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29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856153A-0633-49D0-BD1E-5C9CCD65601D}" type="datetimeFigureOut">
              <a:rPr lang="en-US"/>
              <a:pPr>
                <a:defRPr/>
              </a:pPr>
              <a:t>5/29/2024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29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056EA42-405D-4797-B769-D9BAAB45E05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699672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29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29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FCEED37-71F7-47C0-85F1-8E1595D98640}" type="datetimeFigureOut">
              <a:rPr lang="en-US"/>
              <a:pPr>
                <a:defRPr/>
              </a:pPr>
              <a:t>5/29/2024</a:t>
            </a:fld>
            <a:endParaRPr lang="en-US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/>
              <a:t>Kliknutím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  <a:endParaRPr lang="en-US" noProof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299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18481F4-1B5D-4218-A6FC-84334504DED2}" type="slidenum">
              <a:rPr lang="en-US"/>
              <a:pPr>
                <a:defRPr/>
              </a:pPr>
              <a:t>‹#›</a:t>
            </a:fld>
            <a:r>
              <a:rPr lang="cs-CZ" dirty="0"/>
              <a:t>/x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6950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476" algn="l" defTabSz="10429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970" algn="l" defTabSz="10429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465" algn="l" defTabSz="10429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960" algn="l" defTabSz="10429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8867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0732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8624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2559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122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2270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7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0159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835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090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785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981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5500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202731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753422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38588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355110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3377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 22 políček má ČSÚ k dispozici</a:t>
            </a:r>
            <a:r>
              <a:rPr lang="cs-CZ" baseline="0" dirty="0" smtClean="0"/>
              <a:t> 2, i když těch nejdůležitější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1541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240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818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835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681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042988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endParaRPr lang="cs-CZ" sz="12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781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81266">
              <a:defRPr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081266">
              <a:defRPr/>
            </a:pPr>
            <a:endParaRPr lang="cs-CZ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940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7"/>
          <p:cNvSpPr txBox="1">
            <a:spLocks noChangeArrowheads="1"/>
          </p:cNvSpPr>
          <p:nvPr/>
        </p:nvSpPr>
        <p:spPr bwMode="auto">
          <a:xfrm>
            <a:off x="3024188" y="7091363"/>
            <a:ext cx="6149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cs-CZ" altLang="cs-CZ" sz="1200" b="1" dirty="0">
                <a:solidFill>
                  <a:srgbClr val="0071BC"/>
                </a:solidFill>
                <a:latin typeface="Arial" charset="0"/>
              </a:rPr>
              <a:t>ČESKÝ STATISTICKÝ ÚŘAD  |  Na padesátém 81, 100 82 Praha 10  |  www.czso.cz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8075" y="1152525"/>
            <a:ext cx="37449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Zástupný symbol pro text 7"/>
          <p:cNvSpPr>
            <a:spLocks noGrp="1"/>
          </p:cNvSpPr>
          <p:nvPr>
            <p:ph type="body" sz="quarter" idx="11"/>
          </p:nvPr>
        </p:nvSpPr>
        <p:spPr>
          <a:xfrm>
            <a:off x="3006000" y="5040000"/>
            <a:ext cx="7020000" cy="7197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600" b="1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12"/>
          </p:nvPr>
        </p:nvSpPr>
        <p:spPr>
          <a:xfrm>
            <a:off x="3006000" y="2664000"/>
            <a:ext cx="7020000" cy="216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4500" b="1" cap="all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4500" b="1">
                <a:latin typeface="Arial" pitchFamily="34" charset="0"/>
                <a:cs typeface="Arial" pitchFamily="34" charset="0"/>
              </a:defRPr>
            </a:lvl2pPr>
            <a:lvl3pPr>
              <a:defRPr sz="4500" b="1">
                <a:latin typeface="Arial" pitchFamily="34" charset="0"/>
                <a:cs typeface="Arial" pitchFamily="34" charset="0"/>
              </a:defRPr>
            </a:lvl3pPr>
            <a:lvl4pPr>
              <a:defRPr sz="4500" b="1">
                <a:latin typeface="Arial" pitchFamily="34" charset="0"/>
                <a:cs typeface="Arial" pitchFamily="34" charset="0"/>
              </a:defRPr>
            </a:lvl4pPr>
            <a:lvl5pPr>
              <a:defRPr sz="4500" b="1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3006000" y="5868000"/>
            <a:ext cx="7020000" cy="71970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42988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000" b="0" i="0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+ tex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13" y="6994525"/>
            <a:ext cx="9001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ovéPole 7"/>
          <p:cNvSpPr txBox="1">
            <a:spLocks noChangeArrowheads="1"/>
          </p:cNvSpPr>
          <p:nvPr/>
        </p:nvSpPr>
        <p:spPr bwMode="auto">
          <a:xfrm>
            <a:off x="9347200" y="7091363"/>
            <a:ext cx="7143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/>
            <a:fld id="{5570BDE0-E36B-4583-81C3-0C1637A1EAA7}" type="slidenum">
              <a:rPr lang="cs-CZ" altLang="cs-CZ" sz="1200" b="1">
                <a:solidFill>
                  <a:srgbClr val="0071BC"/>
                </a:solidFill>
                <a:latin typeface="Arial" charset="0"/>
              </a:rPr>
              <a:pPr algn="r"/>
              <a:t>‹#›</a:t>
            </a:fld>
            <a:endParaRPr lang="cs-CZ" altLang="cs-CZ" sz="1200" b="1" dirty="0">
              <a:solidFill>
                <a:srgbClr val="0071BC"/>
              </a:solidFill>
              <a:latin typeface="Arial" charset="0"/>
            </a:endParaRP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846106" y="449068"/>
            <a:ext cx="9215502" cy="97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000" b="1" kern="1200" cap="none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1"/>
          </p:nvPr>
        </p:nvSpPr>
        <p:spPr>
          <a:xfrm>
            <a:off x="846106" y="1620000"/>
            <a:ext cx="9215502" cy="51840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1042988" rtl="0" eaLnBrk="1" fontAlgn="base" latinLnBrk="0" hangingPunct="1">
              <a:lnSpc>
                <a:spcPts val="34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sz="2400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1pPr>
            <a:lvl2pPr marL="521496" indent="0">
              <a:lnSpc>
                <a:spcPts val="3400"/>
              </a:lnSpc>
              <a:buNone/>
              <a:defRPr sz="2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1042990" indent="0">
              <a:lnSpc>
                <a:spcPts val="3400"/>
              </a:lnSpc>
              <a:buNone/>
              <a:defRPr sz="2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564485" indent="0">
              <a:lnSpc>
                <a:spcPts val="3400"/>
              </a:lnSpc>
              <a:buNone/>
              <a:defRPr sz="2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2085980" indent="0">
              <a:lnSpc>
                <a:spcPts val="3400"/>
              </a:lnSpc>
              <a:buNone/>
              <a:defRPr sz="2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+ 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7"/>
          <p:cNvSpPr txBox="1">
            <a:spLocks noChangeArrowheads="1"/>
          </p:cNvSpPr>
          <p:nvPr/>
        </p:nvSpPr>
        <p:spPr bwMode="auto">
          <a:xfrm>
            <a:off x="9347200" y="7091363"/>
            <a:ext cx="7143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/>
            <a:fld id="{5300B9D4-465F-4F99-A424-45B8D5807F48}" type="slidenum">
              <a:rPr lang="cs-CZ" altLang="cs-CZ" sz="1200" b="1">
                <a:solidFill>
                  <a:srgbClr val="0071BC"/>
                </a:solidFill>
                <a:latin typeface="Arial" charset="0"/>
              </a:rPr>
              <a:pPr algn="r"/>
              <a:t>‹#›</a:t>
            </a:fld>
            <a:endParaRPr lang="cs-CZ" altLang="cs-CZ" sz="1200" b="1" dirty="0">
              <a:solidFill>
                <a:srgbClr val="0071BC"/>
              </a:solidFill>
              <a:latin typeface="Arial" charset="0"/>
            </a:endParaRPr>
          </a:p>
        </p:txBody>
      </p:sp>
      <p:pic>
        <p:nvPicPr>
          <p:cNvPr id="6" name="Picture 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13" y="6994525"/>
            <a:ext cx="9001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ástupný symbol pro text 8"/>
          <p:cNvSpPr>
            <a:spLocks noGrp="1"/>
          </p:cNvSpPr>
          <p:nvPr>
            <p:ph type="body" sz="quarter" idx="12"/>
          </p:nvPr>
        </p:nvSpPr>
        <p:spPr>
          <a:xfrm>
            <a:off x="846106" y="1620000"/>
            <a:ext cx="9215502" cy="5184000"/>
          </a:xfrm>
          <a:prstGeom prst="rect">
            <a:avLst/>
          </a:prstGeom>
        </p:spPr>
        <p:txBody>
          <a:bodyPr lIns="0" tIns="0" rIns="0" bIns="0"/>
          <a:lstStyle>
            <a:lvl1pPr marL="0" indent="-288000"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■"/>
              <a:defRPr sz="2400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1pPr>
            <a:lvl2pPr marL="720000" indent="-288000"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■"/>
              <a:defRPr sz="2000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2pPr>
            <a:lvl3pPr marL="1152000" indent="-288000"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■"/>
              <a:defRPr sz="1800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3pPr>
            <a:lvl4pPr marL="1825233" indent="-288000"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■"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2346728" indent="-288000">
              <a:lnSpc>
                <a:spcPts val="3400"/>
              </a:lnSpc>
              <a:spcBef>
                <a:spcPts val="0"/>
              </a:spcBef>
              <a:buFont typeface="Arial" pitchFamily="34" charset="0"/>
              <a:buChar char="■"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5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846106" y="449068"/>
            <a:ext cx="9215502" cy="97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000" b="1" kern="1200" cap="none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7"/>
          <p:cNvSpPr txBox="1">
            <a:spLocks noChangeArrowheads="1"/>
          </p:cNvSpPr>
          <p:nvPr/>
        </p:nvSpPr>
        <p:spPr bwMode="auto">
          <a:xfrm>
            <a:off x="9347200" y="7091363"/>
            <a:ext cx="7143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/>
            <a:fld id="{A6009802-2072-4118-B64F-A2FA4801B952}" type="slidenum">
              <a:rPr lang="cs-CZ" altLang="cs-CZ" sz="1200" b="1">
                <a:solidFill>
                  <a:srgbClr val="0071BC"/>
                </a:solidFill>
                <a:latin typeface="Arial" charset="0"/>
              </a:rPr>
              <a:pPr algn="r"/>
              <a:t>‹#›</a:t>
            </a:fld>
            <a:endParaRPr lang="cs-CZ" altLang="cs-CZ" sz="1200" b="1" dirty="0">
              <a:solidFill>
                <a:srgbClr val="0071BC"/>
              </a:solidFill>
              <a:latin typeface="Arial" charset="0"/>
            </a:endParaRPr>
          </a:p>
        </p:txBody>
      </p:sp>
      <p:pic>
        <p:nvPicPr>
          <p:cNvPr id="6" name="Picture 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13" y="6994525"/>
            <a:ext cx="9001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Zástupný symbol pro obsah 6"/>
          <p:cNvSpPr>
            <a:spLocks noGrp="1"/>
          </p:cNvSpPr>
          <p:nvPr>
            <p:ph sz="quarter" idx="11"/>
          </p:nvPr>
        </p:nvSpPr>
        <p:spPr>
          <a:xfrm>
            <a:off x="846106" y="1620000"/>
            <a:ext cx="9215502" cy="518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846106" y="449068"/>
            <a:ext cx="9215502" cy="97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000" b="1" kern="1200" cap="none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7"/>
          <p:cNvSpPr txBox="1">
            <a:spLocks noChangeArrowheads="1"/>
          </p:cNvSpPr>
          <p:nvPr/>
        </p:nvSpPr>
        <p:spPr bwMode="auto">
          <a:xfrm>
            <a:off x="9347200" y="7091363"/>
            <a:ext cx="7143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/>
            <a:fld id="{586C3552-325B-4C27-8420-E5F0FD666720}" type="slidenum">
              <a:rPr lang="cs-CZ" altLang="cs-CZ" sz="1200" b="1">
                <a:solidFill>
                  <a:srgbClr val="0071BC"/>
                </a:solidFill>
                <a:latin typeface="Arial" charset="0"/>
              </a:rPr>
              <a:pPr algn="r"/>
              <a:t>‹#›</a:t>
            </a:fld>
            <a:endParaRPr lang="cs-CZ" altLang="cs-CZ" sz="1200" b="1" dirty="0">
              <a:solidFill>
                <a:srgbClr val="0071BC"/>
              </a:solidFill>
              <a:latin typeface="Arial" charset="0"/>
            </a:endParaRPr>
          </a:p>
        </p:txBody>
      </p:sp>
      <p:pic>
        <p:nvPicPr>
          <p:cNvPr id="7" name="Picture 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13" y="6994525"/>
            <a:ext cx="9001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846106" y="449068"/>
            <a:ext cx="9215502" cy="52325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None/>
              <a:defRPr sz="3000" b="1" kern="1200" cap="none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6"/>
          <p:cNvSpPr>
            <a:spLocks noGrp="1"/>
          </p:cNvSpPr>
          <p:nvPr>
            <p:ph sz="quarter" idx="11"/>
          </p:nvPr>
        </p:nvSpPr>
        <p:spPr>
          <a:xfrm>
            <a:off x="846106" y="1224000"/>
            <a:ext cx="9215502" cy="558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7"/>
          <p:cNvSpPr txBox="1">
            <a:spLocks noChangeArrowheads="1"/>
          </p:cNvSpPr>
          <p:nvPr/>
        </p:nvSpPr>
        <p:spPr bwMode="auto">
          <a:xfrm>
            <a:off x="9347200" y="7091363"/>
            <a:ext cx="7143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/>
            <a:fld id="{586C3552-325B-4C27-8420-E5F0FD666720}" type="slidenum">
              <a:rPr lang="cs-CZ" altLang="cs-CZ" sz="1200" b="1">
                <a:solidFill>
                  <a:srgbClr val="0071BC"/>
                </a:solidFill>
                <a:latin typeface="Arial" charset="0"/>
              </a:rPr>
              <a:pPr algn="r"/>
              <a:t>‹#›</a:t>
            </a:fld>
            <a:endParaRPr lang="cs-CZ" altLang="cs-CZ" sz="1200" b="1" dirty="0">
              <a:solidFill>
                <a:srgbClr val="0071BC"/>
              </a:solidFill>
              <a:latin typeface="Arial" charset="0"/>
            </a:endParaRPr>
          </a:p>
        </p:txBody>
      </p:sp>
      <p:pic>
        <p:nvPicPr>
          <p:cNvPr id="7" name="Picture 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13" y="6994525"/>
            <a:ext cx="900112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děkov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7"/>
          <p:cNvSpPr txBox="1">
            <a:spLocks noChangeArrowheads="1"/>
          </p:cNvSpPr>
          <p:nvPr/>
        </p:nvSpPr>
        <p:spPr bwMode="auto">
          <a:xfrm>
            <a:off x="3024188" y="7091363"/>
            <a:ext cx="61499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cs-CZ" altLang="cs-CZ" sz="1200" b="1" dirty="0">
                <a:solidFill>
                  <a:srgbClr val="0071BC"/>
                </a:solidFill>
                <a:latin typeface="Arial" charset="0"/>
              </a:rPr>
              <a:t>ČESKÝ STATISTICKÝ ÚŘAD  |  Na padesátém 81, 100 82 Praha 10  |  www.czso.cz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8075" y="1152525"/>
            <a:ext cx="37449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Zástupný symbol pro text 3"/>
          <p:cNvSpPr>
            <a:spLocks noGrp="1"/>
          </p:cNvSpPr>
          <p:nvPr>
            <p:ph type="body" sz="quarter" idx="10"/>
          </p:nvPr>
        </p:nvSpPr>
        <p:spPr>
          <a:xfrm>
            <a:off x="3006000" y="3960000"/>
            <a:ext cx="7020000" cy="144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4300" b="1" baseline="0">
                <a:solidFill>
                  <a:srgbClr val="0071BC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0"/>
            <a:ext cx="10691813" cy="107950"/>
          </a:xfrm>
          <a:prstGeom prst="rect">
            <a:avLst/>
          </a:prstGeom>
          <a:solidFill>
            <a:srgbClr val="0071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69" tIns="49785" rIns="99569" bIns="49785" anchor="ctr"/>
          <a:lstStyle/>
          <a:p>
            <a:pPr algn="ctr" defTabSz="104299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5" r:id="rId6"/>
    <p:sldLayoutId id="2147483894" r:id="rId7"/>
  </p:sldLayoutIdLst>
  <p:txStyles>
    <p:titleStyle>
      <a:lvl1pPr algn="ctr" defTabSz="1042988" rtl="0" eaLnBrk="1" fontAlgn="base" hangingPunct="1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42988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42988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42988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42988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7200" algn="ctr" defTabSz="1042988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4400" algn="ctr" defTabSz="1042988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71600" algn="ctr" defTabSz="1042988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8800" algn="ctr" defTabSz="1042988" rtl="0" eaLnBrk="1" fontAlgn="base" hangingPunct="1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90525" indent="-390525" algn="l" defTabSz="1042988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2988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2988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2988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2988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222" indent="-260748" algn="l" defTabSz="10429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718" indent="-260748" algn="l" defTabSz="10429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213" indent="-260748" algn="l" defTabSz="10429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708" indent="-260748" algn="l" defTabSz="10429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9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95" algn="l" defTabSz="10429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990" algn="l" defTabSz="10429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485" algn="l" defTabSz="10429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981" algn="l" defTabSz="10429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476" algn="l" defTabSz="10429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970" algn="l" defTabSz="10429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465" algn="l" defTabSz="10429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960" algn="l" defTabSz="10429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zso.cz/csu/czso/statistika_vyzkumu_a_vyvoje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czso.cz/csu/czso/neprima-verejna-podpora-vyzkumu-a-vyvoje" TargetMode="External"/><Relationship Id="rId4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czso.cz/csu/czso/neprima-verejna-podpora-vyzkumu-a-vyvoje" TargetMode="External"/><Relationship Id="rId4" Type="http://schemas.openxmlformats.org/officeDocument/2006/relationships/chart" Target="../charts/char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czso.cz/csu/czso/neprima-verejna-podpora-vyzkumu-a-vyvoje" TargetMode="External"/><Relationship Id="rId4" Type="http://schemas.openxmlformats.org/officeDocument/2006/relationships/chart" Target="../charts/char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zso.cz/csu/czso/neprima-verejna-podpora-vyzkumu-a-vyvoj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zso.cz/csu/czso/neprima-verejna-podpora-vyzkumu-a-vyvoj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zso.cz/csu/czso/neprima-verejna-podpora-vyzkumu-a-vyvoje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czso.cz/csu/czso/neprima-verejna-podpora-vyzkumu-a-vyvoje" TargetMode="External"/><Relationship Id="rId4" Type="http://schemas.openxmlformats.org/officeDocument/2006/relationships/chart" Target="../charts/char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zso.cz/csu/czso/neprima-verejna-podpora-vyzkumu-a-vyvoje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ecd.org/publications/frascati-manual-2015-9789264239012-en.ht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hyperlink" Target="https://www.czso.cz/csu/czso/neprima-verejna-podpora-vyzkumu-a-vyvoje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martin.mana@czso.cz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zso.cz/csu/czso/neprima-verejna-podpora-vyzkumu-a-vyvoj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zso.cz/csu/czso/neprima-verejna-podpora-vyzkumu-a-vyvoj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zso.cz/csu/czso/neprima-verejna-podpora-vyzkumu-a-vyvoj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zso.cz/csu/czso/neprima-verejna-podpora-vyzkumu-a-vyvoj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zso.cz/csu/czso/neprima-verejna-podpora-vyzkumu-a-vyvoje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zso.cz/csu/czso/statistika_vyzkumu_a_vyvoje" TargetMode="Externa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sz="quarter" idx="12"/>
          </p:nvPr>
        </p:nvSpPr>
        <p:spPr>
          <a:xfrm>
            <a:off x="2952540" y="2700511"/>
            <a:ext cx="7848872" cy="2016224"/>
          </a:xfrm>
        </p:spPr>
        <p:txBody>
          <a:bodyPr/>
          <a:lstStyle/>
          <a:p>
            <a:pPr defTabSz="1042990" fontAlgn="auto">
              <a:spcAft>
                <a:spcPts val="0"/>
              </a:spcAft>
              <a:defRPr/>
            </a:pPr>
            <a:r>
              <a:rPr lang="cs-CZ" sz="4000" dirty="0" smtClean="0"/>
              <a:t>STATISTIKA </a:t>
            </a:r>
          </a:p>
          <a:p>
            <a:pPr defTabSz="1042990" fontAlgn="auto">
              <a:spcAft>
                <a:spcPts val="0"/>
              </a:spcAft>
              <a:defRPr/>
            </a:pPr>
            <a:r>
              <a:rPr lang="cs-CZ" sz="4000" dirty="0" smtClean="0"/>
              <a:t>Daňové podpory </a:t>
            </a:r>
          </a:p>
          <a:p>
            <a:pPr defTabSz="1042990" fontAlgn="auto">
              <a:spcAft>
                <a:spcPts val="0"/>
              </a:spcAft>
              <a:defRPr/>
            </a:pPr>
            <a:r>
              <a:rPr lang="cs-CZ" sz="4000" dirty="0" smtClean="0"/>
              <a:t>výzkumu </a:t>
            </a:r>
            <a:r>
              <a:rPr lang="cs-CZ" sz="4000" dirty="0"/>
              <a:t>a </a:t>
            </a:r>
            <a:r>
              <a:rPr lang="cs-CZ" sz="4000" dirty="0" smtClean="0"/>
              <a:t>vývoje (GTARD)</a:t>
            </a:r>
            <a:endParaRPr lang="cs-CZ" sz="4000" dirty="0"/>
          </a:p>
        </p:txBody>
      </p:sp>
      <p:sp>
        <p:nvSpPr>
          <p:cNvPr id="8196" name="Zástupný symbol pro text 3"/>
          <p:cNvSpPr>
            <a:spLocks noGrp="1"/>
          </p:cNvSpPr>
          <p:nvPr>
            <p:ph type="body" sz="quarter" idx="13"/>
          </p:nvPr>
        </p:nvSpPr>
        <p:spPr bwMode="auto">
          <a:xfrm>
            <a:off x="3060552" y="5076775"/>
            <a:ext cx="7038676" cy="1008112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cs-CZ" altLang="cs-CZ" sz="2400" dirty="0" smtClean="0">
                <a:latin typeface="Arial" charset="0"/>
                <a:cs typeface="Arial" charset="0"/>
              </a:rPr>
              <a:t>Pracovní skupina pro daňové odpočty na </a:t>
            </a:r>
            <a:r>
              <a:rPr lang="cs-CZ" altLang="cs-CZ" sz="2400" dirty="0" err="1" smtClean="0">
                <a:latin typeface="Arial" charset="0"/>
                <a:cs typeface="Arial" charset="0"/>
              </a:rPr>
              <a:t>VaV</a:t>
            </a:r>
            <a:r>
              <a:rPr lang="cs-CZ" altLang="cs-CZ" sz="2400" dirty="0" smtClean="0">
                <a:latin typeface="Arial" charset="0"/>
                <a:cs typeface="Arial" charset="0"/>
              </a:rPr>
              <a:t>, RVVI</a:t>
            </a:r>
            <a:endParaRPr lang="cs-CZ" altLang="cs-CZ" sz="2400" dirty="0">
              <a:latin typeface="Arial" charset="0"/>
              <a:cs typeface="Arial" charset="0"/>
            </a:endParaRPr>
          </a:p>
          <a:p>
            <a:pPr>
              <a:spcBef>
                <a:spcPct val="0"/>
              </a:spcBef>
            </a:pPr>
            <a:r>
              <a:rPr lang="cs-CZ" altLang="cs-CZ" sz="2400" dirty="0" smtClean="0">
                <a:latin typeface="Arial" charset="0"/>
                <a:cs typeface="Arial" charset="0"/>
              </a:rPr>
              <a:t>29. května 2024, Úřad vlády ČR, Praha </a:t>
            </a:r>
            <a:endParaRPr lang="cs-CZ" altLang="cs-CZ" sz="24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1" y="252239"/>
            <a:ext cx="10693400" cy="7560838"/>
          </a:xfrm>
          <a:prstGeom prst="rect">
            <a:avLst/>
          </a:prstGeom>
        </p:spPr>
      </p:pic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468264" y="324247"/>
            <a:ext cx="10225136" cy="504056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800" dirty="0" smtClean="0">
                <a:latin typeface="Arial" charset="0"/>
                <a:cs typeface="Arial" charset="0"/>
              </a:rPr>
              <a:t>Soukromé podniky provádějící VaV, 2022</a:t>
            </a:r>
            <a:endParaRPr lang="pl-PL" altLang="cs-CZ" sz="2800" dirty="0">
              <a:latin typeface="Arial" charset="0"/>
              <a:cs typeface="Arial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042444" y="7165007"/>
            <a:ext cx="75608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ČSÚ, Roční zjišťování o výzkumu a vývoji VTR 5-01, </a:t>
            </a:r>
            <a:r>
              <a:rPr lang="cs-CZ" sz="1400" b="1" i="1" dirty="0">
                <a:hlinkClick r:id="rId4"/>
              </a:rPr>
              <a:t>Výzkum a vývoj | ČSÚ (czso.cz)</a:t>
            </a:r>
            <a:endParaRPr lang="cs-CZ" sz="1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48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436150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6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Podniky s uplatněným odpočtem na VaV podle jejich typu</a:t>
            </a:r>
            <a:endParaRPr lang="pl-PL" altLang="cs-CZ" sz="26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057657"/>
              </p:ext>
            </p:extLst>
          </p:nvPr>
        </p:nvGraphicFramePr>
        <p:xfrm>
          <a:off x="807094" y="972319"/>
          <a:ext cx="8964564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af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1380712"/>
              </p:ext>
            </p:extLst>
          </p:nvPr>
        </p:nvGraphicFramePr>
        <p:xfrm>
          <a:off x="7580694" y="1044327"/>
          <a:ext cx="2304256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Obdélník 5"/>
          <p:cNvSpPr/>
          <p:nvPr/>
        </p:nvSpPr>
        <p:spPr>
          <a:xfrm>
            <a:off x="1748046" y="6660951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06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724182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6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Podniky s uplatněným odpočtem na VaV podle jejich velikosti</a:t>
            </a:r>
            <a:endParaRPr lang="pl-PL" altLang="cs-CZ" sz="26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grpSp>
        <p:nvGrpSpPr>
          <p:cNvPr id="6" name="Skupina 5"/>
          <p:cNvGrpSpPr/>
          <p:nvPr/>
        </p:nvGrpSpPr>
        <p:grpSpPr>
          <a:xfrm>
            <a:off x="882204" y="1073294"/>
            <a:ext cx="9217024" cy="5515649"/>
            <a:chOff x="0" y="-63331"/>
            <a:chExt cx="6120000" cy="3492856"/>
          </a:xfrm>
        </p:grpSpPr>
        <p:graphicFrame>
          <p:nvGraphicFramePr>
            <p:cNvPr id="7" name="Graf 6"/>
            <p:cNvGraphicFramePr/>
            <p:nvPr>
              <p:extLst>
                <p:ext uri="{D42A27DB-BD31-4B8C-83A1-F6EECF244321}">
                  <p14:modId xmlns:p14="http://schemas.microsoft.com/office/powerpoint/2010/main" val="1971178335"/>
                </p:ext>
              </p:extLst>
            </p:nvPr>
          </p:nvGraphicFramePr>
          <p:xfrm>
            <a:off x="0" y="9525"/>
            <a:ext cx="6120000" cy="34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8" name="Graf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07142255"/>
                </p:ext>
              </p:extLst>
            </p:nvPr>
          </p:nvGraphicFramePr>
          <p:xfrm>
            <a:off x="4500000" y="-63331"/>
            <a:ext cx="1620000" cy="31736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9" name="Obdélník 8"/>
          <p:cNvSpPr/>
          <p:nvPr/>
        </p:nvSpPr>
        <p:spPr>
          <a:xfrm>
            <a:off x="1818308" y="6732959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78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721080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400" dirty="0">
                <a:solidFill>
                  <a:srgbClr val="006AAF"/>
                </a:solidFill>
                <a:latin typeface="Arial" charset="0"/>
                <a:cs typeface="Arial" charset="0"/>
              </a:rPr>
              <a:t>Podniky s uplatněným odpočtem na VaV podle </a:t>
            </a:r>
            <a:r>
              <a:rPr lang="pl-PL" altLang="cs-CZ" sz="24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odvětvových sekcí</a:t>
            </a:r>
            <a:endParaRPr lang="pl-PL" altLang="cs-CZ" sz="24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4" name="Graf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5700314"/>
              </p:ext>
            </p:extLst>
          </p:nvPr>
        </p:nvGraphicFramePr>
        <p:xfrm>
          <a:off x="522164" y="1044327"/>
          <a:ext cx="9865096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3715372"/>
              </p:ext>
            </p:extLst>
          </p:nvPr>
        </p:nvGraphicFramePr>
        <p:xfrm>
          <a:off x="7722964" y="1044327"/>
          <a:ext cx="280521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Obdélník 5"/>
          <p:cNvSpPr/>
          <p:nvPr/>
        </p:nvSpPr>
        <p:spPr>
          <a:xfrm>
            <a:off x="1818308" y="7068027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69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580166" cy="81108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400" dirty="0">
                <a:solidFill>
                  <a:srgbClr val="006AAF"/>
                </a:solidFill>
                <a:latin typeface="Arial" charset="0"/>
                <a:cs typeface="Arial" charset="0"/>
              </a:rPr>
              <a:t>Podniky s uplatněným odpočtem na VaV </a:t>
            </a:r>
            <a:r>
              <a:rPr lang="pl-PL" altLang="cs-CZ" sz="24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ve zpracovatelském průmyslu podle jejich převažující ekonomické činnosti (odvětví)</a:t>
            </a:r>
            <a:endParaRPr lang="pl-PL" altLang="cs-CZ" sz="24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818308" y="7068027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Graf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8884421"/>
              </p:ext>
            </p:extLst>
          </p:nvPr>
        </p:nvGraphicFramePr>
        <p:xfrm>
          <a:off x="594172" y="1188343"/>
          <a:ext cx="9649072" cy="5879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0885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580166" cy="462081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400" dirty="0">
                <a:solidFill>
                  <a:srgbClr val="006AAF"/>
                </a:solidFill>
                <a:latin typeface="Arial" charset="0"/>
                <a:cs typeface="Arial" charset="0"/>
              </a:rPr>
              <a:t>Podniky s uplatněným odpočtem na VaV </a:t>
            </a:r>
            <a:r>
              <a:rPr lang="pl-PL" altLang="cs-CZ" sz="24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podle krajů</a:t>
            </a:r>
            <a:endParaRPr lang="pl-PL" altLang="cs-CZ" sz="24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818308" y="7068027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9980685"/>
              </p:ext>
            </p:extLst>
          </p:nvPr>
        </p:nvGraphicFramePr>
        <p:xfrm>
          <a:off x="450156" y="911343"/>
          <a:ext cx="9793088" cy="6037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4297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79" y="551073"/>
            <a:ext cx="9800591" cy="6530282"/>
          </a:xfrm>
          <a:prstGeom prst="rect">
            <a:avLst/>
          </a:prstGeom>
        </p:spPr>
      </p:pic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659676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600" dirty="0">
                <a:solidFill>
                  <a:srgbClr val="006AAF"/>
                </a:solidFill>
                <a:latin typeface="Arial" charset="0"/>
                <a:cs typeface="Arial" charset="0"/>
              </a:rPr>
              <a:t>Podniky s uplatněným odpočtem na VaV podle </a:t>
            </a:r>
            <a:r>
              <a:rPr lang="pl-PL" altLang="cs-CZ" sz="26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okresů, 2022</a:t>
            </a:r>
            <a:endParaRPr lang="pl-PL" altLang="cs-CZ" sz="26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458268" y="7081355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3911659" y="6300911"/>
            <a:ext cx="6192688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  <a:spcAft>
                <a:spcPts val="0"/>
              </a:spcAft>
            </a:pPr>
            <a:r>
              <a:rPr lang="cs-CZ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Pozn</a:t>
            </a: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: V okresech označených šedou barvou nesídlil žádný podnik, </a:t>
            </a:r>
          </a:p>
          <a:p>
            <a:pPr algn="r">
              <a:lnSpc>
                <a:spcPct val="90000"/>
              </a:lnSpc>
              <a:spcAft>
                <a:spcPts val="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který si za rok 2022 uplatnil daňový odpočet na výdaje na své projekty </a:t>
            </a:r>
            <a:r>
              <a:rPr lang="cs-CZ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VaV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27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2" y="367754"/>
            <a:ext cx="9796191" cy="460550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400" dirty="0">
                <a:solidFill>
                  <a:srgbClr val="006AAF"/>
                </a:solidFill>
                <a:latin typeface="Arial" charset="0"/>
                <a:cs typeface="Arial" charset="0"/>
              </a:rPr>
              <a:t>Podniky s </a:t>
            </a:r>
            <a:r>
              <a:rPr lang="pl-PL" altLang="cs-CZ" sz="24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odpočtem </a:t>
            </a:r>
            <a:r>
              <a:rPr lang="pl-PL" altLang="cs-CZ" sz="2400" dirty="0">
                <a:solidFill>
                  <a:srgbClr val="006AAF"/>
                </a:solidFill>
                <a:latin typeface="Arial" charset="0"/>
                <a:cs typeface="Arial" charset="0"/>
              </a:rPr>
              <a:t>na </a:t>
            </a:r>
            <a:r>
              <a:rPr lang="pl-PL" altLang="cs-CZ" sz="24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VaV podle vlastnictví a velikosti</a:t>
            </a:r>
            <a:endParaRPr lang="pl-PL" altLang="cs-CZ" sz="24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grpSp>
        <p:nvGrpSpPr>
          <p:cNvPr id="4" name="Skupina 3"/>
          <p:cNvGrpSpPr/>
          <p:nvPr/>
        </p:nvGrpSpPr>
        <p:grpSpPr>
          <a:xfrm>
            <a:off x="807092" y="978949"/>
            <a:ext cx="9436158" cy="5760639"/>
            <a:chOff x="-403681" y="43171"/>
            <a:chExt cx="6193372" cy="2892450"/>
          </a:xfrm>
        </p:grpSpPr>
        <p:graphicFrame>
          <p:nvGraphicFramePr>
            <p:cNvPr id="6" name="Graf 5"/>
            <p:cNvGraphicFramePr/>
            <p:nvPr>
              <p:extLst>
                <p:ext uri="{D42A27DB-BD31-4B8C-83A1-F6EECF244321}">
                  <p14:modId xmlns:p14="http://schemas.microsoft.com/office/powerpoint/2010/main" val="3361504901"/>
                </p:ext>
              </p:extLst>
            </p:nvPr>
          </p:nvGraphicFramePr>
          <p:xfrm>
            <a:off x="-403681" y="43171"/>
            <a:ext cx="6056124" cy="28924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7" name="Graf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046259344"/>
                </p:ext>
              </p:extLst>
            </p:nvPr>
          </p:nvGraphicFramePr>
          <p:xfrm>
            <a:off x="2816074" y="43172"/>
            <a:ext cx="2973617" cy="24624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8" name="Obdélník 7"/>
          <p:cNvSpPr/>
          <p:nvPr/>
        </p:nvSpPr>
        <p:spPr>
          <a:xfrm>
            <a:off x="1746300" y="6858671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42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436150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4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Kolik domácích podniků </a:t>
            </a:r>
            <a:r>
              <a:rPr lang="pl-PL" altLang="cs-CZ" sz="24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s daňovou </a:t>
            </a:r>
            <a:r>
              <a:rPr lang="pl-PL" altLang="cs-CZ" sz="24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podporou </a:t>
            </a:r>
            <a:r>
              <a:rPr lang="pl-PL" altLang="cs-CZ" sz="24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VaV v roce </a:t>
            </a:r>
            <a:r>
              <a:rPr lang="pl-PL" altLang="cs-CZ" sz="24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2015            ji využívalo i v následujících letech podle velikosti těchto firem</a:t>
            </a:r>
            <a:endParaRPr lang="pl-PL" altLang="cs-CZ" sz="24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9" name="Graf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0955719"/>
              </p:ext>
            </p:extLst>
          </p:nvPr>
        </p:nvGraphicFramePr>
        <p:xfrm>
          <a:off x="807094" y="1404367"/>
          <a:ext cx="929213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000222"/>
              </p:ext>
            </p:extLst>
          </p:nvPr>
        </p:nvGraphicFramePr>
        <p:xfrm>
          <a:off x="5453161" y="1390511"/>
          <a:ext cx="4248471" cy="2016225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416157">
                  <a:extLst>
                    <a:ext uri="{9D8B030D-6E8A-4147-A177-3AD203B41FA5}">
                      <a16:colId xmlns:a16="http://schemas.microsoft.com/office/drawing/2014/main" val="2255544420"/>
                    </a:ext>
                  </a:extLst>
                </a:gridCol>
                <a:gridCol w="1416157">
                  <a:extLst>
                    <a:ext uri="{9D8B030D-6E8A-4147-A177-3AD203B41FA5}">
                      <a16:colId xmlns:a16="http://schemas.microsoft.com/office/drawing/2014/main" val="2854741755"/>
                    </a:ext>
                  </a:extLst>
                </a:gridCol>
                <a:gridCol w="1416157">
                  <a:extLst>
                    <a:ext uri="{9D8B030D-6E8A-4147-A177-3AD203B41FA5}">
                      <a16:colId xmlns:a16="http://schemas.microsoft.com/office/drawing/2014/main" val="215833672"/>
                    </a:ext>
                  </a:extLst>
                </a:gridCol>
              </a:tblGrid>
              <a:tr h="403245"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2022/2015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 smtClean="0">
                          <a:effectLst/>
                        </a:rPr>
                        <a:t>2022–2015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3239442"/>
                  </a:ext>
                </a:extLst>
              </a:tr>
              <a:tr h="403245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u="none" strike="noStrike" dirty="0">
                          <a:effectLst/>
                        </a:rPr>
                        <a:t>malé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19%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>
                          <a:effectLst/>
                        </a:rPr>
                        <a:t>-420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30585385"/>
                  </a:ext>
                </a:extLst>
              </a:tr>
              <a:tr h="403245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u="none" strike="noStrike">
                          <a:effectLst/>
                        </a:rPr>
                        <a:t>střední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32%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-320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35886989"/>
                  </a:ext>
                </a:extLst>
              </a:tr>
              <a:tr h="403245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u="none" strike="noStrike">
                          <a:effectLst/>
                        </a:rPr>
                        <a:t>velké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71450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49%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-160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68328088"/>
                  </a:ext>
                </a:extLst>
              </a:tr>
              <a:tr h="403245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u="none" strike="noStrike" dirty="0">
                          <a:effectLst/>
                        </a:rPr>
                        <a:t>Celkem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28%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-675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92297907"/>
                  </a:ext>
                </a:extLst>
              </a:tr>
            </a:tbl>
          </a:graphicData>
        </a:graphic>
      </p:graphicFrame>
      <p:sp>
        <p:nvSpPr>
          <p:cNvPr id="5" name="Obdélník 4"/>
          <p:cNvSpPr/>
          <p:nvPr/>
        </p:nvSpPr>
        <p:spPr>
          <a:xfrm>
            <a:off x="1746300" y="6804967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25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628624" y="287991"/>
            <a:ext cx="9580166" cy="46830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6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Podniky s veřejnou podporu na VaV daného druhu</a:t>
            </a:r>
            <a:endParaRPr lang="pl-PL" altLang="cs-CZ" sz="26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251351"/>
              </p:ext>
            </p:extLst>
          </p:nvPr>
        </p:nvGraphicFramePr>
        <p:xfrm>
          <a:off x="845359" y="4284687"/>
          <a:ext cx="9109852" cy="2016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88032">
                  <a:extLst>
                    <a:ext uri="{9D8B030D-6E8A-4147-A177-3AD203B41FA5}">
                      <a16:colId xmlns:a16="http://schemas.microsoft.com/office/drawing/2014/main" val="3713092075"/>
                    </a:ext>
                  </a:extLst>
                </a:gridCol>
                <a:gridCol w="612182">
                  <a:extLst>
                    <a:ext uri="{9D8B030D-6E8A-4147-A177-3AD203B41FA5}">
                      <a16:colId xmlns:a16="http://schemas.microsoft.com/office/drawing/2014/main" val="2701398379"/>
                    </a:ext>
                  </a:extLst>
                </a:gridCol>
                <a:gridCol w="612182">
                  <a:extLst>
                    <a:ext uri="{9D8B030D-6E8A-4147-A177-3AD203B41FA5}">
                      <a16:colId xmlns:a16="http://schemas.microsoft.com/office/drawing/2014/main" val="3812628414"/>
                    </a:ext>
                  </a:extLst>
                </a:gridCol>
                <a:gridCol w="612182">
                  <a:extLst>
                    <a:ext uri="{9D8B030D-6E8A-4147-A177-3AD203B41FA5}">
                      <a16:colId xmlns:a16="http://schemas.microsoft.com/office/drawing/2014/main" val="1020390640"/>
                    </a:ext>
                  </a:extLst>
                </a:gridCol>
                <a:gridCol w="612182">
                  <a:extLst>
                    <a:ext uri="{9D8B030D-6E8A-4147-A177-3AD203B41FA5}">
                      <a16:colId xmlns:a16="http://schemas.microsoft.com/office/drawing/2014/main" val="593120810"/>
                    </a:ext>
                  </a:extLst>
                </a:gridCol>
                <a:gridCol w="612182">
                  <a:extLst>
                    <a:ext uri="{9D8B030D-6E8A-4147-A177-3AD203B41FA5}">
                      <a16:colId xmlns:a16="http://schemas.microsoft.com/office/drawing/2014/main" val="4185405764"/>
                    </a:ext>
                  </a:extLst>
                </a:gridCol>
                <a:gridCol w="612182">
                  <a:extLst>
                    <a:ext uri="{9D8B030D-6E8A-4147-A177-3AD203B41FA5}">
                      <a16:colId xmlns:a16="http://schemas.microsoft.com/office/drawing/2014/main" val="3568840855"/>
                    </a:ext>
                  </a:extLst>
                </a:gridCol>
                <a:gridCol w="612182">
                  <a:extLst>
                    <a:ext uri="{9D8B030D-6E8A-4147-A177-3AD203B41FA5}">
                      <a16:colId xmlns:a16="http://schemas.microsoft.com/office/drawing/2014/main" val="277254725"/>
                    </a:ext>
                  </a:extLst>
                </a:gridCol>
                <a:gridCol w="612182">
                  <a:extLst>
                    <a:ext uri="{9D8B030D-6E8A-4147-A177-3AD203B41FA5}">
                      <a16:colId xmlns:a16="http://schemas.microsoft.com/office/drawing/2014/main" val="3760153491"/>
                    </a:ext>
                  </a:extLst>
                </a:gridCol>
                <a:gridCol w="612182">
                  <a:extLst>
                    <a:ext uri="{9D8B030D-6E8A-4147-A177-3AD203B41FA5}">
                      <a16:colId xmlns:a16="http://schemas.microsoft.com/office/drawing/2014/main" val="4111270613"/>
                    </a:ext>
                  </a:extLst>
                </a:gridCol>
                <a:gridCol w="612182">
                  <a:extLst>
                    <a:ext uri="{9D8B030D-6E8A-4147-A177-3AD203B41FA5}">
                      <a16:colId xmlns:a16="http://schemas.microsoft.com/office/drawing/2014/main" val="451951567"/>
                    </a:ext>
                  </a:extLst>
                </a:gridCol>
              </a:tblGrid>
              <a:tr h="2880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cs-CZ" sz="1400" u="none" strike="noStrike" dirty="0">
                          <a:effectLst/>
                        </a:rPr>
                        <a:t> 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7DBB2D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cs-CZ" sz="1400" b="1" u="none" strike="noStrike" dirty="0">
                          <a:effectLst/>
                        </a:rPr>
                        <a:t>Počet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7DBB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cs-CZ" sz="1400" b="1" u="none" strike="noStrike" dirty="0">
                          <a:effectLst/>
                        </a:rPr>
                        <a:t>% z podniků provádějících </a:t>
                      </a:r>
                      <a:r>
                        <a:rPr lang="cs-CZ" sz="1400" b="1" u="none" strike="noStrike" dirty="0" err="1">
                          <a:effectLst/>
                        </a:rPr>
                        <a:t>VaV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7DBB2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2025172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2018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2019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2020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2021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2022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2018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2019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2020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2021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2022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857557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u="none" strike="noStrike">
                          <a:effectLst/>
                        </a:rPr>
                        <a:t>Celkem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1 968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2 008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1 929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>
                          <a:effectLst/>
                        </a:rPr>
                        <a:t>2 036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>
                          <a:effectLst/>
                        </a:rPr>
                        <a:t>2 026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>
                          <a:effectLst/>
                        </a:rPr>
                        <a:t>78%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>
                          <a:effectLst/>
                        </a:rPr>
                        <a:t>77%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>
                          <a:effectLst/>
                        </a:rPr>
                        <a:t>74%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>
                          <a:effectLst/>
                        </a:rPr>
                        <a:t>75%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72%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4664385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  Přímá celkem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1 113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1 254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1 256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1 354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1 438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44%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48%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48%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50%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51%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rgbClr val="F8A1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11698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ctr"/>
                      <a:r>
                        <a:rPr lang="pl-PL" sz="1400" u="none" strike="noStrike">
                          <a:effectLst/>
                        </a:rPr>
                        <a:t>  Domácí - dotace ze SR ČR</a:t>
                      </a:r>
                      <a:endParaRPr lang="pl-PL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861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988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996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981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964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34%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38%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38%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36%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34%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42984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  Zahraniční  - dotace z EU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379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401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374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487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601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14%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18%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21%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14291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u="none" strike="noStrike" dirty="0">
                          <a:effectLst/>
                        </a:rPr>
                        <a:t> Nepřímá - daňové odpočty na </a:t>
                      </a:r>
                      <a:r>
                        <a:rPr lang="cs-CZ" sz="1400" b="1" u="none" strike="noStrike" dirty="0" err="1">
                          <a:effectLst/>
                        </a:rPr>
                        <a:t>VaV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1 037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940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829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835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745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41%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36%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32%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31%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26%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9113644"/>
                  </a:ext>
                </a:extLst>
              </a:tr>
            </a:tbl>
          </a:graphicData>
        </a:graphic>
      </p:graphicFrame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836288"/>
              </p:ext>
            </p:extLst>
          </p:nvPr>
        </p:nvGraphicFramePr>
        <p:xfrm>
          <a:off x="628622" y="702163"/>
          <a:ext cx="9398597" cy="3438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Obdélník 2"/>
          <p:cNvSpPr/>
          <p:nvPr/>
        </p:nvSpPr>
        <p:spPr>
          <a:xfrm>
            <a:off x="845363" y="6444703"/>
            <a:ext cx="88517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Pozn.: Údaje za celkem se </a:t>
            </a:r>
            <a:r>
              <a:rPr lang="cs-CZ" sz="1200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nerovnají součtu 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za jednotlivé druhy podpory </a:t>
            </a:r>
            <a:r>
              <a:rPr lang="cs-CZ" sz="1200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(na </a:t>
            </a: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různé projekty může firma využít různou </a:t>
            </a:r>
            <a:r>
              <a:rPr lang="cs-CZ" sz="1200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podporu).</a:t>
            </a:r>
            <a:endParaRPr lang="cs-CZ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Zdroj dat: ČSÚ podle administrativních dat GFŘ, ČSÚ - Roční zjišťování o výzkumu a vývoji VTR 5-01 </a:t>
            </a:r>
            <a:endParaRPr lang="cs-CZ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54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Zástupný symbol pro text 2"/>
          <p:cNvSpPr>
            <a:spLocks noGrp="1"/>
          </p:cNvSpPr>
          <p:nvPr>
            <p:ph type="body" sz="quarter" idx="10"/>
          </p:nvPr>
        </p:nvSpPr>
        <p:spPr bwMode="auto">
          <a:xfrm>
            <a:off x="846138" y="449263"/>
            <a:ext cx="9215437" cy="523056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cs-CZ" altLang="cs-CZ" sz="2800" dirty="0">
                <a:latin typeface="Arial" charset="0"/>
                <a:cs typeface="Arial" charset="0"/>
              </a:rPr>
              <a:t>Statistika </a:t>
            </a:r>
            <a:r>
              <a:rPr lang="cs-CZ" altLang="cs-CZ" sz="2800" dirty="0" smtClean="0">
                <a:latin typeface="Arial" charset="0"/>
                <a:cs typeface="Arial" charset="0"/>
              </a:rPr>
              <a:t>daňové (nepřímé veřejné) </a:t>
            </a:r>
            <a:r>
              <a:rPr lang="cs-CZ" altLang="cs-CZ" sz="2800" dirty="0">
                <a:latin typeface="Arial" charset="0"/>
                <a:cs typeface="Arial" charset="0"/>
              </a:rPr>
              <a:t>podpory VaV</a:t>
            </a:r>
          </a:p>
          <a:p>
            <a:pPr>
              <a:spcBef>
                <a:spcPct val="0"/>
              </a:spcBef>
            </a:pPr>
            <a:endParaRPr lang="cs-CZ" altLang="cs-CZ" sz="3200" dirty="0">
              <a:latin typeface="Arial" charset="0"/>
              <a:cs typeface="Arial" charset="0"/>
            </a:endParaRPr>
          </a:p>
        </p:txBody>
      </p:sp>
      <p:sp>
        <p:nvSpPr>
          <p:cNvPr id="2" name="Zástupný symbol pro text 1"/>
          <p:cNvSpPr>
            <a:spLocks noGrp="1"/>
          </p:cNvSpPr>
          <p:nvPr>
            <p:ph type="body" sz="quarter" idx="12"/>
          </p:nvPr>
        </p:nvSpPr>
        <p:spPr>
          <a:xfrm>
            <a:off x="833508" y="972320"/>
            <a:ext cx="9685137" cy="5688632"/>
          </a:xfrm>
        </p:spPr>
        <p:txBody>
          <a:bodyPr/>
          <a:lstStyle/>
          <a:p>
            <a:pPr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sz="2000" b="1" i="1" dirty="0" smtClean="0">
                <a:latin typeface="Arial" charset="0"/>
                <a:cs typeface="Arial" charset="0"/>
              </a:rPr>
              <a:t>Government </a:t>
            </a:r>
            <a:r>
              <a:rPr lang="en-US" sz="2000" b="1" i="1" dirty="0">
                <a:latin typeface="Arial" charset="0"/>
                <a:cs typeface="Arial" charset="0"/>
              </a:rPr>
              <a:t>Tax Relief for R&amp;D expenditures (GTARD</a:t>
            </a:r>
            <a:r>
              <a:rPr lang="en-US" sz="2000" b="1" i="1" dirty="0" smtClean="0">
                <a:latin typeface="Arial" charset="0"/>
                <a:cs typeface="Arial" charset="0"/>
              </a:rPr>
              <a:t>) </a:t>
            </a:r>
            <a:endParaRPr lang="cs-CZ" sz="2000" b="1" dirty="0">
              <a:latin typeface="Arial" charset="0"/>
            </a:endParaRPr>
          </a:p>
          <a:p>
            <a:pPr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cs-CZ" sz="2000" b="1" dirty="0" smtClean="0"/>
              <a:t>Metodika: </a:t>
            </a:r>
            <a:r>
              <a:rPr lang="cs-CZ" sz="2000" dirty="0" smtClean="0">
                <a:latin typeface="Arial" charset="0"/>
                <a:cs typeface="Arial" charset="0"/>
                <a:hlinkClick r:id="rId3"/>
              </a:rPr>
              <a:t>Frascati </a:t>
            </a:r>
            <a:r>
              <a:rPr lang="cs-CZ" sz="2000" dirty="0">
                <a:latin typeface="Arial" charset="0"/>
                <a:cs typeface="Arial" charset="0"/>
                <a:hlinkClick r:id="rId3"/>
              </a:rPr>
              <a:t>manuálu (OECD, </a:t>
            </a:r>
            <a:r>
              <a:rPr lang="cs-CZ" sz="2000" dirty="0" smtClean="0">
                <a:latin typeface="Arial" charset="0"/>
                <a:cs typeface="Arial" charset="0"/>
                <a:hlinkClick r:id="rId3"/>
              </a:rPr>
              <a:t>2015) </a:t>
            </a:r>
            <a:endParaRPr lang="cs-CZ" sz="2000" dirty="0" smtClean="0">
              <a:latin typeface="Arial" charset="0"/>
              <a:cs typeface="Arial" charset="0"/>
            </a:endParaRPr>
          </a:p>
          <a:p>
            <a:pPr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cs-CZ" sz="2000" b="1" dirty="0"/>
              <a:t>Zdroj dat: </a:t>
            </a:r>
            <a:r>
              <a:rPr lang="cs-CZ" sz="2000" dirty="0">
                <a:latin typeface="Arial" charset="0"/>
                <a:cs typeface="Arial" charset="0"/>
              </a:rPr>
              <a:t>Daňová přiznání právnických osob (GFŘ)</a:t>
            </a:r>
            <a:endParaRPr lang="pl-PL" sz="2000" dirty="0">
              <a:latin typeface="Arial" charset="0"/>
              <a:cs typeface="Arial" charset="0"/>
            </a:endParaRPr>
          </a:p>
          <a:p>
            <a:pPr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cs-CZ" sz="2000" b="1" dirty="0" smtClean="0">
                <a:latin typeface="Arial" charset="0"/>
              </a:rPr>
              <a:t>Sledované ukazatele:</a:t>
            </a:r>
            <a:endParaRPr lang="cs-CZ" sz="2000" b="1" dirty="0">
              <a:latin typeface="Arial" charset="0"/>
            </a:endParaRPr>
          </a:p>
          <a:p>
            <a:pPr marL="576000" lvl="1" indent="-2520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 dirty="0">
                <a:latin typeface="Arial" charset="0"/>
                <a:cs typeface="Arial" charset="0"/>
              </a:rPr>
              <a:t>p</a:t>
            </a:r>
            <a:r>
              <a:rPr lang="cs-CZ" dirty="0" smtClean="0">
                <a:latin typeface="Arial" charset="0"/>
                <a:cs typeface="Arial" charset="0"/>
              </a:rPr>
              <a:t>očet podniků využívající daňovou podporu </a:t>
            </a:r>
            <a:r>
              <a:rPr lang="cs-CZ" dirty="0" err="1" smtClean="0">
                <a:latin typeface="Arial" charset="0"/>
                <a:cs typeface="Arial" charset="0"/>
              </a:rPr>
              <a:t>VaV</a:t>
            </a:r>
            <a:endParaRPr lang="cs-CZ" dirty="0" smtClean="0">
              <a:latin typeface="Arial" charset="0"/>
              <a:cs typeface="Arial" charset="0"/>
            </a:endParaRPr>
          </a:p>
          <a:p>
            <a:pPr marL="576000" lvl="1" indent="-2520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  <a:cs typeface="Arial" charset="0"/>
              </a:rPr>
              <a:t>uplatněný odpočet na </a:t>
            </a:r>
            <a:r>
              <a:rPr lang="cs-CZ" dirty="0">
                <a:latin typeface="Arial" charset="0"/>
                <a:cs typeface="Arial" charset="0"/>
              </a:rPr>
              <a:t>VaV od základu </a:t>
            </a:r>
            <a:r>
              <a:rPr lang="cs-CZ" dirty="0" smtClean="0">
                <a:latin typeface="Arial" charset="0"/>
                <a:cs typeface="Arial" charset="0"/>
              </a:rPr>
              <a:t>DPPO </a:t>
            </a:r>
            <a:endParaRPr lang="cs-CZ" dirty="0">
              <a:latin typeface="Arial" charset="0"/>
              <a:cs typeface="Arial" charset="0"/>
            </a:endParaRPr>
          </a:p>
          <a:p>
            <a:pPr marL="576000" lvl="1" indent="-2520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  <a:cs typeface="Arial" charset="0"/>
              </a:rPr>
              <a:t>využitá daňová podpora </a:t>
            </a:r>
            <a:r>
              <a:rPr lang="cs-CZ" dirty="0" err="1" smtClean="0">
                <a:latin typeface="Arial" charset="0"/>
                <a:cs typeface="Arial" charset="0"/>
              </a:rPr>
              <a:t>VaV</a:t>
            </a:r>
            <a:r>
              <a:rPr lang="cs-CZ" dirty="0">
                <a:latin typeface="Arial" charset="0"/>
                <a:cs typeface="Arial" charset="0"/>
              </a:rPr>
              <a:t> = </a:t>
            </a:r>
            <a:r>
              <a:rPr lang="cs-CZ" dirty="0" smtClean="0">
                <a:latin typeface="Arial" charset="0"/>
                <a:cs typeface="Arial" charset="0"/>
              </a:rPr>
              <a:t>uplatněný odpočet * daňová sazba</a:t>
            </a:r>
          </a:p>
          <a:p>
            <a:pPr marL="576000" lvl="1" indent="-2520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  <a:cs typeface="Arial" charset="0"/>
              </a:rPr>
              <a:t>nevyužitá daňová podpora </a:t>
            </a:r>
            <a:r>
              <a:rPr lang="cs-CZ" dirty="0" err="1" smtClean="0">
                <a:latin typeface="Arial" charset="0"/>
                <a:cs typeface="Arial" charset="0"/>
              </a:rPr>
              <a:t>VaV</a:t>
            </a:r>
            <a:r>
              <a:rPr lang="cs-CZ" dirty="0" smtClean="0">
                <a:latin typeface="Arial" charset="0"/>
                <a:cs typeface="Arial" charset="0"/>
              </a:rPr>
              <a:t> = převedený odpočet * daňová sazba</a:t>
            </a:r>
            <a:endParaRPr lang="cs-CZ" dirty="0">
              <a:latin typeface="Arial" charset="0"/>
              <a:cs typeface="Arial" charset="0"/>
            </a:endParaRPr>
          </a:p>
          <a:p>
            <a:pPr indent="0">
              <a:lnSpc>
                <a:spcPct val="130000"/>
              </a:lnSpc>
              <a:spcBef>
                <a:spcPts val="600"/>
              </a:spcBef>
              <a:buNone/>
            </a:pPr>
            <a:r>
              <a:rPr lang="cs-CZ" sz="2000" b="1" dirty="0" smtClean="0">
                <a:latin typeface="Arial" charset="0"/>
              </a:rPr>
              <a:t>Dostupná třídění: </a:t>
            </a:r>
            <a:endParaRPr lang="cs-CZ" sz="2000" b="1" dirty="0">
              <a:latin typeface="Arial" charset="0"/>
            </a:endParaRPr>
          </a:p>
          <a:p>
            <a:pPr marL="576000" lvl="1" indent="-2520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  <a:cs typeface="Arial" charset="0"/>
              </a:rPr>
              <a:t>velikost (mikro, malé</a:t>
            </a:r>
            <a:r>
              <a:rPr lang="cs-CZ" dirty="0">
                <a:latin typeface="Arial" charset="0"/>
                <a:cs typeface="Arial" charset="0"/>
              </a:rPr>
              <a:t>, střední a velké</a:t>
            </a:r>
            <a:r>
              <a:rPr lang="cs-CZ" dirty="0" smtClean="0">
                <a:latin typeface="Arial" charset="0"/>
                <a:cs typeface="Arial" charset="0"/>
              </a:rPr>
              <a:t>),</a:t>
            </a:r>
          </a:p>
          <a:p>
            <a:pPr marL="576000" lvl="1" indent="-2520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  <a:cs typeface="Arial" charset="0"/>
              </a:rPr>
              <a:t>vlastnictví (domácí vs. pod zahraniční kontrolou),</a:t>
            </a:r>
          </a:p>
          <a:p>
            <a:pPr marL="576000" lvl="1" indent="-2520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  <a:cs typeface="Arial" charset="0"/>
              </a:rPr>
              <a:t>převažující </a:t>
            </a:r>
            <a:r>
              <a:rPr lang="cs-CZ" dirty="0">
                <a:latin typeface="Arial" charset="0"/>
                <a:cs typeface="Arial" charset="0"/>
              </a:rPr>
              <a:t>ekonomická činnost </a:t>
            </a:r>
            <a:r>
              <a:rPr lang="cs-CZ" dirty="0" smtClean="0">
                <a:latin typeface="Arial" charset="0"/>
                <a:cs typeface="Arial" charset="0"/>
              </a:rPr>
              <a:t>a </a:t>
            </a:r>
            <a:endParaRPr lang="cs-CZ" dirty="0">
              <a:latin typeface="Arial" charset="0"/>
              <a:cs typeface="Arial" charset="0"/>
            </a:endParaRPr>
          </a:p>
          <a:p>
            <a:pPr marL="576000" lvl="1" indent="-2520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cs-CZ" dirty="0" smtClean="0">
                <a:latin typeface="Arial" charset="0"/>
                <a:cs typeface="Arial" charset="0"/>
              </a:rPr>
              <a:t>sídlo (kraj) podniků, které využily tuto podporu</a:t>
            </a:r>
            <a:endParaRPr lang="cs-CZ" b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marL="0" lvl="1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cs-CZ" b="1" dirty="0" smtClean="0">
                <a:solidFill>
                  <a:srgbClr val="FF0000"/>
                </a:solidFill>
              </a:rPr>
              <a:t>Data publikovány pouze v agregované podobě</a:t>
            </a:r>
          </a:p>
          <a:p>
            <a:pPr marL="0" lvl="1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cs-CZ" b="1" dirty="0" smtClean="0">
                <a:solidFill>
                  <a:srgbClr val="FF0000"/>
                </a:solidFill>
              </a:rPr>
              <a:t>Více </a:t>
            </a:r>
            <a:r>
              <a:rPr lang="cs-CZ" b="1" dirty="0">
                <a:solidFill>
                  <a:srgbClr val="FF0000"/>
                </a:solidFill>
              </a:rPr>
              <a:t>zde: </a:t>
            </a:r>
            <a:r>
              <a:rPr lang="cs-CZ" dirty="0">
                <a:hlinkClick r:id="rId4"/>
              </a:rPr>
              <a:t>Nepřímá veřejná podpora výzkumu a vývoje | ČSÚ (czso.cz)</a:t>
            </a:r>
            <a:endParaRPr lang="en-GB" dirty="0">
              <a:solidFill>
                <a:srgbClr val="FF0000"/>
              </a:solidFill>
            </a:endParaRPr>
          </a:p>
          <a:p>
            <a:pPr marL="324000" lvl="1" indent="0">
              <a:lnSpc>
                <a:spcPct val="120000"/>
              </a:lnSpc>
              <a:buNone/>
            </a:pPr>
            <a:endParaRPr lang="cs-CZ" dirty="0" smtClean="0">
              <a:latin typeface="Arial" charset="0"/>
              <a:cs typeface="Arial" charset="0"/>
            </a:endParaRPr>
          </a:p>
          <a:p>
            <a:pPr marL="324000" lvl="1" indent="0">
              <a:lnSpc>
                <a:spcPct val="120000"/>
              </a:lnSpc>
              <a:buNone/>
            </a:pPr>
            <a:endParaRPr lang="cs-CZ" b="1" dirty="0">
              <a:latin typeface="Arial" charset="0"/>
            </a:endParaRPr>
          </a:p>
          <a:p>
            <a:pPr marL="863600" lvl="1" indent="-342900">
              <a:lnSpc>
                <a:spcPct val="120000"/>
              </a:lnSpc>
              <a:buFont typeface="Wingdings" pitchFamily="2" charset="2"/>
              <a:buChar char="ü"/>
            </a:pPr>
            <a:endParaRPr lang="cs-CZ" dirty="0">
              <a:latin typeface="Arial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020" y="972319"/>
            <a:ext cx="1947624" cy="254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7020" y="4212677"/>
            <a:ext cx="1947624" cy="24807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71773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292134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6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Podniky podle formy veřejné podpory na VaV, 2022</a:t>
            </a:r>
            <a:endParaRPr lang="pl-PL" altLang="cs-CZ" sz="26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443060"/>
              </p:ext>
            </p:extLst>
          </p:nvPr>
        </p:nvGraphicFramePr>
        <p:xfrm>
          <a:off x="773349" y="1055740"/>
          <a:ext cx="9505051" cy="45365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3897">
                  <a:extLst>
                    <a:ext uri="{9D8B030D-6E8A-4147-A177-3AD203B41FA5}">
                      <a16:colId xmlns:a16="http://schemas.microsoft.com/office/drawing/2014/main" val="352717724"/>
                    </a:ext>
                  </a:extLst>
                </a:gridCol>
                <a:gridCol w="707906">
                  <a:extLst>
                    <a:ext uri="{9D8B030D-6E8A-4147-A177-3AD203B41FA5}">
                      <a16:colId xmlns:a16="http://schemas.microsoft.com/office/drawing/2014/main" val="2804960754"/>
                    </a:ext>
                  </a:extLst>
                </a:gridCol>
                <a:gridCol w="707906">
                  <a:extLst>
                    <a:ext uri="{9D8B030D-6E8A-4147-A177-3AD203B41FA5}">
                      <a16:colId xmlns:a16="http://schemas.microsoft.com/office/drawing/2014/main" val="139297770"/>
                    </a:ext>
                  </a:extLst>
                </a:gridCol>
                <a:gridCol w="707906">
                  <a:extLst>
                    <a:ext uri="{9D8B030D-6E8A-4147-A177-3AD203B41FA5}">
                      <a16:colId xmlns:a16="http://schemas.microsoft.com/office/drawing/2014/main" val="1687222367"/>
                    </a:ext>
                  </a:extLst>
                </a:gridCol>
                <a:gridCol w="707906">
                  <a:extLst>
                    <a:ext uri="{9D8B030D-6E8A-4147-A177-3AD203B41FA5}">
                      <a16:colId xmlns:a16="http://schemas.microsoft.com/office/drawing/2014/main" val="715103703"/>
                    </a:ext>
                  </a:extLst>
                </a:gridCol>
                <a:gridCol w="707906">
                  <a:extLst>
                    <a:ext uri="{9D8B030D-6E8A-4147-A177-3AD203B41FA5}">
                      <a16:colId xmlns:a16="http://schemas.microsoft.com/office/drawing/2014/main" val="794882977"/>
                    </a:ext>
                  </a:extLst>
                </a:gridCol>
                <a:gridCol w="707906">
                  <a:extLst>
                    <a:ext uri="{9D8B030D-6E8A-4147-A177-3AD203B41FA5}">
                      <a16:colId xmlns:a16="http://schemas.microsoft.com/office/drawing/2014/main" val="4135368556"/>
                    </a:ext>
                  </a:extLst>
                </a:gridCol>
                <a:gridCol w="707906">
                  <a:extLst>
                    <a:ext uri="{9D8B030D-6E8A-4147-A177-3AD203B41FA5}">
                      <a16:colId xmlns:a16="http://schemas.microsoft.com/office/drawing/2014/main" val="667898141"/>
                    </a:ext>
                  </a:extLst>
                </a:gridCol>
                <a:gridCol w="707906">
                  <a:extLst>
                    <a:ext uri="{9D8B030D-6E8A-4147-A177-3AD203B41FA5}">
                      <a16:colId xmlns:a16="http://schemas.microsoft.com/office/drawing/2014/main" val="480196364"/>
                    </a:ext>
                  </a:extLst>
                </a:gridCol>
                <a:gridCol w="707906">
                  <a:extLst>
                    <a:ext uri="{9D8B030D-6E8A-4147-A177-3AD203B41FA5}">
                      <a16:colId xmlns:a16="http://schemas.microsoft.com/office/drawing/2014/main" val="3527131051"/>
                    </a:ext>
                  </a:extLst>
                </a:gridCol>
              </a:tblGrid>
              <a:tr h="693247">
                <a:tc rowSpan="2"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 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cs-CZ" sz="1600" b="1" u="none" strike="noStrike" dirty="0">
                          <a:effectLst/>
                        </a:rPr>
                        <a:t>Přímá podpora </a:t>
                      </a:r>
                      <a:r>
                        <a:rPr lang="cs-CZ" sz="1600" b="1" u="none" strike="noStrike" dirty="0" err="1">
                          <a:effectLst/>
                        </a:rPr>
                        <a:t>VaV</a:t>
                      </a:r>
                      <a:r>
                        <a:rPr lang="cs-CZ" sz="1600" b="1" u="none" strike="noStrike" dirty="0">
                          <a:effectLst/>
                        </a:rPr>
                        <a:t> </a:t>
                      </a:r>
                      <a:br>
                        <a:rPr lang="cs-CZ" sz="1600" b="1" u="none" strike="noStrike" dirty="0">
                          <a:effectLst/>
                        </a:rPr>
                      </a:br>
                      <a:r>
                        <a:rPr lang="cs-CZ" sz="1600" b="1" u="none" strike="noStrike" dirty="0">
                          <a:effectLst/>
                        </a:rPr>
                        <a:t>ze státního rozpočtu ČR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effectLst/>
                        </a:rPr>
                        <a:t>Přímá podpora VaV </a:t>
                      </a:r>
                      <a:br>
                        <a:rPr lang="pl-PL" sz="1600" b="1" u="none" strike="noStrike" dirty="0">
                          <a:effectLst/>
                        </a:rPr>
                      </a:br>
                      <a:r>
                        <a:rPr lang="pl-PL" sz="1600" b="1" u="none" strike="noStrike" dirty="0">
                          <a:effectLst/>
                        </a:rPr>
                        <a:t>ze zdrojů EU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cs-CZ" sz="1600" b="1" u="none" strike="noStrike" dirty="0">
                          <a:effectLst/>
                        </a:rPr>
                        <a:t>Daňová podpora </a:t>
                      </a:r>
                      <a:r>
                        <a:rPr lang="cs-CZ" sz="1600" b="1" u="none" strike="noStrike" dirty="0" err="1">
                          <a:effectLst/>
                        </a:rPr>
                        <a:t>VaV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0995409"/>
                  </a:ext>
                </a:extLst>
              </a:tr>
              <a:tr h="3648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effectLst/>
                        </a:rPr>
                        <a:t>Počet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1" u="none" strike="noStrike" dirty="0">
                          <a:effectLst/>
                        </a:rPr>
                        <a:t>Podíl*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effectLst/>
                        </a:rPr>
                        <a:t>Počet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1" u="none" strike="noStrike" dirty="0">
                          <a:effectLst/>
                        </a:rPr>
                        <a:t>Podíl*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effectLst/>
                        </a:rPr>
                        <a:t>Počet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1" u="none" strike="noStrike" dirty="0">
                          <a:effectLst/>
                        </a:rPr>
                        <a:t>Podíl*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192852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u="none" strike="noStrike">
                          <a:effectLst/>
                        </a:rPr>
                        <a:t>Celkem</a:t>
                      </a:r>
                      <a:endParaRPr lang="cs-CZ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u="none" strike="noStrike" dirty="0">
                          <a:effectLst/>
                        </a:rPr>
                        <a:t>964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u="none" strike="noStrike" dirty="0">
                          <a:effectLst/>
                        </a:rPr>
                        <a:t>100%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34%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u="none" strike="noStrike">
                          <a:effectLst/>
                        </a:rPr>
                        <a:t>601</a:t>
                      </a:r>
                      <a:endParaRPr lang="cs-CZ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u="none" strike="noStrike">
                          <a:effectLst/>
                        </a:rPr>
                        <a:t>100%</a:t>
                      </a:r>
                      <a:endParaRPr lang="cs-CZ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21%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u="none" strike="noStrike">
                          <a:effectLst/>
                        </a:rPr>
                        <a:t>745</a:t>
                      </a:r>
                      <a:endParaRPr lang="cs-CZ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u="none" strike="noStrike">
                          <a:effectLst/>
                        </a:rPr>
                        <a:t>100%</a:t>
                      </a:r>
                      <a:endParaRPr lang="cs-CZ" sz="1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26%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825451375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u="none" strike="noStrike">
                          <a:effectLst/>
                        </a:rPr>
                        <a:t>soukromé podniky domácí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846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88%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38%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545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91%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25%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530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71%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24%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96952987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u="none" strike="noStrike">
                          <a:effectLst/>
                        </a:rPr>
                        <a:t>podniky pod zahraniční kontrolou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118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12%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20%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56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9%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9%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215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29%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36%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03450494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>
                          <a:effectLst/>
                        </a:rPr>
                        <a:t>podle velikosti (počet zaměstnanců)</a:t>
                      </a:r>
                      <a:endParaRPr lang="cs-CZ" sz="16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>
                          <a:effectLst/>
                        </a:rPr>
                        <a:t> </a:t>
                      </a:r>
                      <a:endParaRPr lang="cs-CZ" sz="16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>
                          <a:effectLst/>
                        </a:rPr>
                        <a:t> </a:t>
                      </a:r>
                      <a:endParaRPr lang="cs-CZ" sz="16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>
                          <a:effectLst/>
                        </a:rPr>
                        <a:t> </a:t>
                      </a:r>
                      <a:endParaRPr lang="cs-CZ" sz="16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69019408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u="none" strike="noStrike">
                          <a:effectLst/>
                        </a:rPr>
                        <a:t> malé podniky (0-49)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583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60%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42%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366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61%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26%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289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39%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21%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84087878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u="none" strike="noStrike">
                          <a:effectLst/>
                        </a:rPr>
                        <a:t> střední podniky (50-249)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262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27%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29%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171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28%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19%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248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33%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27%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43442074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u="none" strike="noStrike">
                          <a:effectLst/>
                        </a:rPr>
                        <a:t> velké podniky (250+)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119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12%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23%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64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11%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12%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208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28%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40%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400003536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>
                          <a:effectLst/>
                        </a:rPr>
                        <a:t>podle odvětví (sekce CZ-NACE)</a:t>
                      </a:r>
                      <a:endParaRPr lang="cs-CZ" sz="16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>
                          <a:effectLst/>
                        </a:rPr>
                        <a:t> </a:t>
                      </a:r>
                      <a:endParaRPr lang="cs-CZ" sz="16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>
                          <a:effectLst/>
                        </a:rPr>
                        <a:t> </a:t>
                      </a:r>
                      <a:endParaRPr lang="cs-CZ" sz="16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>
                          <a:effectLst/>
                        </a:rPr>
                        <a:t> </a:t>
                      </a:r>
                      <a:endParaRPr lang="cs-CZ" sz="16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1" u="none" strike="noStrike" dirty="0">
                          <a:effectLst/>
                        </a:rPr>
                        <a:t> 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62823808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u="none" strike="noStrike">
                          <a:effectLst/>
                        </a:rPr>
                        <a:t>Zpracovatelský průmysl (C)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351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36%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24%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287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48%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20%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426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57%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30%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22317453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u="none" strike="noStrike">
                          <a:effectLst/>
                        </a:rPr>
                        <a:t>Informační a komunikační činn. (J)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116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12%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27%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122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20%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28%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133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18%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31%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302841751"/>
                  </a:ext>
                </a:extLst>
              </a:tr>
              <a:tr h="316217">
                <a:tc>
                  <a:txBody>
                    <a:bodyPr/>
                    <a:lstStyle/>
                    <a:p>
                      <a:pPr algn="l" fontAlgn="ctr"/>
                      <a:r>
                        <a:rPr lang="fr-FR" sz="1600" u="none" strike="noStrike">
                          <a:effectLst/>
                        </a:rPr>
                        <a:t>Profesní, vědecké a techn. činn. (M)</a:t>
                      </a:r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235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24%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53%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102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17%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23%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>
                          <a:effectLst/>
                        </a:rPr>
                        <a:t>93</a:t>
                      </a:r>
                      <a:endParaRPr lang="cs-CZ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u="none" strike="noStrike" dirty="0">
                          <a:effectLst/>
                        </a:rPr>
                        <a:t>12%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1" u="none" strike="noStrike" dirty="0">
                          <a:effectLst/>
                        </a:rPr>
                        <a:t>21%</a:t>
                      </a:r>
                      <a:endParaRPr lang="cs-CZ" sz="1600" b="1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417444694"/>
                  </a:ext>
                </a:extLst>
              </a:tr>
            </a:tbl>
          </a:graphicData>
        </a:graphic>
      </p:graphicFrame>
      <p:sp>
        <p:nvSpPr>
          <p:cNvPr id="2" name="Obdélník 1"/>
          <p:cNvSpPr/>
          <p:nvPr/>
        </p:nvSpPr>
        <p:spPr>
          <a:xfrm>
            <a:off x="692423" y="6012879"/>
            <a:ext cx="93961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cs-CZ" sz="14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*Podíl </a:t>
            </a:r>
            <a:r>
              <a:rPr lang="cs-CZ" sz="14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 celkovém počtu </a:t>
            </a:r>
            <a:r>
              <a:rPr lang="cs-CZ" sz="14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firem </a:t>
            </a:r>
            <a:r>
              <a:rPr lang="cs-CZ" sz="14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 dané skupině, které v daném roce </a:t>
            </a:r>
            <a:r>
              <a:rPr lang="cs-CZ" sz="14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podle údajů VR 5-01 prováděly </a:t>
            </a:r>
            <a:r>
              <a:rPr lang="cs-CZ" sz="1400" b="1" i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VaV</a:t>
            </a:r>
            <a:endParaRPr lang="cs-CZ" sz="1400" b="1" i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cs-CZ" sz="14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Zdroj dat: ČSÚ podle administrativních dat GFŘ, ČSÚ - Roční zjišťování o výzkumu a vývoji VTR 5-01  </a:t>
            </a:r>
          </a:p>
        </p:txBody>
      </p:sp>
    </p:spTree>
    <p:extLst>
      <p:ext uri="{BB962C8B-B14F-4D97-AF65-F5344CB8AC3E}">
        <p14:creationId xmlns:p14="http://schemas.microsoft.com/office/powerpoint/2010/main" val="55994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535163" y="324247"/>
            <a:ext cx="9032611" cy="43204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3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Podniky ve zpracovatelském průmyslu provádějící VaV (%), 2022</a:t>
            </a:r>
            <a:endParaRPr lang="pl-PL" altLang="cs-CZ" sz="23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59695"/>
              </p:ext>
            </p:extLst>
          </p:nvPr>
        </p:nvGraphicFramePr>
        <p:xfrm>
          <a:off x="535163" y="767591"/>
          <a:ext cx="9905488" cy="547812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04717">
                  <a:extLst>
                    <a:ext uri="{9D8B030D-6E8A-4147-A177-3AD203B41FA5}">
                      <a16:colId xmlns:a16="http://schemas.microsoft.com/office/drawing/2014/main" val="1558900704"/>
                    </a:ext>
                  </a:extLst>
                </a:gridCol>
                <a:gridCol w="2645635">
                  <a:extLst>
                    <a:ext uri="{9D8B030D-6E8A-4147-A177-3AD203B41FA5}">
                      <a16:colId xmlns:a16="http://schemas.microsoft.com/office/drawing/2014/main" val="2168724940"/>
                    </a:ext>
                  </a:extLst>
                </a:gridCol>
                <a:gridCol w="831892">
                  <a:extLst>
                    <a:ext uri="{9D8B030D-6E8A-4147-A177-3AD203B41FA5}">
                      <a16:colId xmlns:a16="http://schemas.microsoft.com/office/drawing/2014/main" val="53968550"/>
                    </a:ext>
                  </a:extLst>
                </a:gridCol>
                <a:gridCol w="831892">
                  <a:extLst>
                    <a:ext uri="{9D8B030D-6E8A-4147-A177-3AD203B41FA5}">
                      <a16:colId xmlns:a16="http://schemas.microsoft.com/office/drawing/2014/main" val="730490351"/>
                    </a:ext>
                  </a:extLst>
                </a:gridCol>
                <a:gridCol w="831892">
                  <a:extLst>
                    <a:ext uri="{9D8B030D-6E8A-4147-A177-3AD203B41FA5}">
                      <a16:colId xmlns:a16="http://schemas.microsoft.com/office/drawing/2014/main" val="2797422050"/>
                    </a:ext>
                  </a:extLst>
                </a:gridCol>
                <a:gridCol w="831892">
                  <a:extLst>
                    <a:ext uri="{9D8B030D-6E8A-4147-A177-3AD203B41FA5}">
                      <a16:colId xmlns:a16="http://schemas.microsoft.com/office/drawing/2014/main" val="2581179796"/>
                    </a:ext>
                  </a:extLst>
                </a:gridCol>
                <a:gridCol w="831892">
                  <a:extLst>
                    <a:ext uri="{9D8B030D-6E8A-4147-A177-3AD203B41FA5}">
                      <a16:colId xmlns:a16="http://schemas.microsoft.com/office/drawing/2014/main" val="2787761393"/>
                    </a:ext>
                  </a:extLst>
                </a:gridCol>
                <a:gridCol w="831892">
                  <a:extLst>
                    <a:ext uri="{9D8B030D-6E8A-4147-A177-3AD203B41FA5}">
                      <a16:colId xmlns:a16="http://schemas.microsoft.com/office/drawing/2014/main" val="4132918554"/>
                    </a:ext>
                  </a:extLst>
                </a:gridCol>
                <a:gridCol w="831892">
                  <a:extLst>
                    <a:ext uri="{9D8B030D-6E8A-4147-A177-3AD203B41FA5}">
                      <a16:colId xmlns:a16="http://schemas.microsoft.com/office/drawing/2014/main" val="2102395436"/>
                    </a:ext>
                  </a:extLst>
                </a:gridCol>
                <a:gridCol w="831892">
                  <a:extLst>
                    <a:ext uri="{9D8B030D-6E8A-4147-A177-3AD203B41FA5}">
                      <a16:colId xmlns:a16="http://schemas.microsoft.com/office/drawing/2014/main" val="1513272885"/>
                    </a:ext>
                  </a:extLst>
                </a:gridCol>
              </a:tblGrid>
              <a:tr h="305320">
                <a:tc gridSpan="2">
                  <a:txBody>
                    <a:bodyPr/>
                    <a:lstStyle/>
                    <a:p>
                      <a:pPr algn="ctr" fontAlgn="ctr"/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400" b="1" u="none" strike="noStrike" dirty="0" smtClean="0">
                          <a:effectLst/>
                        </a:rPr>
                        <a:t>PODNIKY PROVÁDĚJÍCÍ </a:t>
                      </a:r>
                      <a:r>
                        <a:rPr lang="cs-CZ" sz="1400" b="1" u="none" strike="noStrike" dirty="0" err="1" smtClean="0">
                          <a:effectLst/>
                        </a:rPr>
                        <a:t>VaV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cs-CZ" sz="1400" b="1" u="none" strike="noStrike" dirty="0" smtClean="0">
                          <a:effectLst/>
                        </a:rPr>
                        <a:t>PODNIKY S DAŇOVOU PODPOROU </a:t>
                      </a:r>
                      <a:r>
                        <a:rPr lang="cs-CZ" sz="1400" b="1" u="none" strike="noStrike" dirty="0" err="1" smtClean="0">
                          <a:effectLst/>
                        </a:rPr>
                        <a:t>VaV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0055371"/>
                  </a:ext>
                </a:extLst>
              </a:tr>
              <a:tr h="4162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Kód</a:t>
                      </a:r>
                      <a:br>
                        <a:rPr lang="cs-CZ" sz="1400" u="none" strike="noStrike">
                          <a:effectLst/>
                        </a:rPr>
                      </a:br>
                      <a:r>
                        <a:rPr lang="cs-CZ" sz="1400" u="none" strike="noStrike">
                          <a:effectLst/>
                        </a:rPr>
                        <a:t> CZ-NACE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Název odvětví (upravený)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400" b="1" u="none" strike="noStrike" dirty="0">
                          <a:effectLst/>
                        </a:rPr>
                        <a:t>Celkem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400" u="none" strike="noStrike" dirty="0">
                          <a:effectLst/>
                        </a:rPr>
                        <a:t>podle velikosti podniku</a:t>
                      </a:r>
                      <a:br>
                        <a:rPr lang="pl-PL" sz="1400" u="none" strike="noStrike" dirty="0">
                          <a:effectLst/>
                        </a:rPr>
                      </a:br>
                      <a:r>
                        <a:rPr lang="pl-PL" sz="1400" u="none" strike="noStrike" dirty="0">
                          <a:effectLst/>
                        </a:rPr>
                        <a:t>(počet zaměstnanců)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cs-CZ" sz="1400" b="1" u="none" strike="noStrike" dirty="0">
                          <a:effectLst/>
                        </a:rPr>
                        <a:t>Celkem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l-PL" sz="1400" u="none" strike="noStrike">
                          <a:effectLst/>
                        </a:rPr>
                        <a:t>podle velikosti podniku</a:t>
                      </a:r>
                      <a:br>
                        <a:rPr lang="pl-PL" sz="1400" u="none" strike="noStrike">
                          <a:effectLst/>
                        </a:rPr>
                      </a:br>
                      <a:r>
                        <a:rPr lang="pl-PL" sz="1400" u="none" strike="noStrike">
                          <a:effectLst/>
                        </a:rPr>
                        <a:t>(počet zaměstnanců)</a:t>
                      </a:r>
                      <a:endParaRPr lang="pl-PL" sz="1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4102022"/>
                  </a:ext>
                </a:extLst>
              </a:tr>
              <a:tr h="50783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malé</a:t>
                      </a:r>
                      <a:br>
                        <a:rPr lang="cs-CZ" sz="1400" u="none" strike="noStrike">
                          <a:effectLst/>
                        </a:rPr>
                      </a:br>
                      <a:r>
                        <a:rPr lang="cs-CZ" sz="1400" u="none" strike="noStrike">
                          <a:effectLst/>
                        </a:rPr>
                        <a:t>10-49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střední</a:t>
                      </a:r>
                      <a:br>
                        <a:rPr lang="cs-CZ" sz="1400" u="none" strike="noStrike">
                          <a:effectLst/>
                        </a:rPr>
                      </a:br>
                      <a:r>
                        <a:rPr lang="cs-CZ" sz="1400" u="none" strike="noStrike">
                          <a:effectLst/>
                        </a:rPr>
                        <a:t>50-249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velké</a:t>
                      </a:r>
                      <a:br>
                        <a:rPr lang="cs-CZ" sz="1400" u="none" strike="noStrike">
                          <a:effectLst/>
                        </a:rPr>
                      </a:br>
                      <a:r>
                        <a:rPr lang="cs-CZ" sz="1400" u="none" strike="noStrike">
                          <a:effectLst/>
                        </a:rPr>
                        <a:t>250 a více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malé</a:t>
                      </a:r>
                      <a:br>
                        <a:rPr lang="cs-CZ" sz="1400" u="none" strike="noStrike">
                          <a:effectLst/>
                        </a:rPr>
                      </a:br>
                      <a:r>
                        <a:rPr lang="cs-CZ" sz="1400" u="none" strike="noStrike">
                          <a:effectLst/>
                        </a:rPr>
                        <a:t>10-49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>
                          <a:effectLst/>
                        </a:rPr>
                        <a:t>střední</a:t>
                      </a:r>
                      <a:br>
                        <a:rPr lang="cs-CZ" sz="1400" u="none" strike="noStrike">
                          <a:effectLst/>
                        </a:rPr>
                      </a:br>
                      <a:r>
                        <a:rPr lang="cs-CZ" sz="1400" u="none" strike="noStrike">
                          <a:effectLst/>
                        </a:rPr>
                        <a:t>50-249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400" u="none" strike="noStrike" dirty="0">
                          <a:effectLst/>
                        </a:rPr>
                        <a:t>velké</a:t>
                      </a:r>
                      <a:br>
                        <a:rPr lang="cs-CZ" sz="1400" u="none" strike="noStrike" dirty="0">
                          <a:effectLst/>
                        </a:rPr>
                      </a:br>
                      <a:r>
                        <a:rPr lang="cs-CZ" sz="1400" u="none" strike="noStrike" dirty="0">
                          <a:effectLst/>
                        </a:rPr>
                        <a:t>250 a více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351522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10-12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Potravinářský průmysl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6,6%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1,9%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12,9%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34,7%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0,9%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0,2%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1,9%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5,3%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5112791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13-15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Textilní a obuvnický průmysl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8,5%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3,3%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18,2%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50,0%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1,7%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0,0%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3,8%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22,7%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18041167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 smtClean="0">
                          <a:effectLst/>
                        </a:rPr>
                        <a:t>16, </a:t>
                      </a:r>
                      <a:r>
                        <a:rPr lang="cs-CZ" sz="1400" u="none" strike="noStrike" dirty="0">
                          <a:effectLst/>
                        </a:rPr>
                        <a:t>31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Dřevozpracující průmysl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3,7%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0,8%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11,0%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29,0%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0,7%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0,2%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0,8%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12,9%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96765107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19-20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Chemický průmysl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30,1%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12,3%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42,5%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89,3%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8,6%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3,2%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10,3%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32,1%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147333846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21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Farmaceutický průmysl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43,4%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26,9%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53,3%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66,7%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22,6%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11,5%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20,0%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50,0%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383296616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22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Gumárenský a plastový průmysl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9,6%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2,3%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13,0%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47,3%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3,0%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0,6%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20,3%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555249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23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Průmysl skla a stavebních hmot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14,9%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5,3%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24,1%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49,0%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1,8%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0,7%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3,7%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3,9%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36604729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24+25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Kovozpracující průmysl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7,0%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12,3%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48,7%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2,0%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0,7%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3,1%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20,2%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803284797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26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Elektronický průmysl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30,1%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22,1%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43,0%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51,5%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11,0%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6,2%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17,4%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27,3%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38716705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27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Elektrotechnický průmysl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22,1%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9,5%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32,0%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58,1%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7,4%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1,8%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11,2%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24,4%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85358481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28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Strojírenský průmysl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21,9%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10,5%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30,7%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58,9%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7,7%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4,5%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10,3%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17,8%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5207615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29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Automobilový průmysl 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14,4%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6,3%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11,4%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27,5%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5,0%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0,6%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1,2%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14,5%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333346221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30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Výroba ost. dopravních prostředků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31,7%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16,4%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32,7%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73,9%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10,6%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1,5%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13,5%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30,4%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41570986"/>
                  </a:ext>
                </a:extLst>
              </a:tr>
              <a:tr h="272981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 smtClean="0">
                          <a:effectLst/>
                        </a:rPr>
                        <a:t>32+33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Ostatní zpracovatelský průmysl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952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7,2%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3,6%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17,0%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35,1%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2,4%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1,2%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4,7%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15,8%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58464403"/>
                  </a:ext>
                </a:extLst>
              </a:tr>
              <a:tr h="41016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u="none" strike="noStrike">
                          <a:effectLst/>
                        </a:rPr>
                        <a:t>10-33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u="none" strike="noStrike" dirty="0" smtClean="0">
                          <a:effectLst/>
                        </a:rPr>
                        <a:t>CELKEM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11,5%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4,7%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>
                          <a:effectLst/>
                        </a:rPr>
                        <a:t>19,4%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47,0%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3,5%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1,2%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>
                          <a:effectLst/>
                        </a:rPr>
                        <a:t>5,2%</a:t>
                      </a:r>
                      <a:endParaRPr lang="cs-CZ" sz="14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18,0%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7720947"/>
                  </a:ext>
                </a:extLst>
              </a:tr>
            </a:tbl>
          </a:graphicData>
        </a:graphic>
      </p:graphicFrame>
      <p:sp>
        <p:nvSpPr>
          <p:cNvPr id="5" name="Obdélník 4"/>
          <p:cNvSpPr/>
          <p:nvPr/>
        </p:nvSpPr>
        <p:spPr>
          <a:xfrm>
            <a:off x="535163" y="6257015"/>
            <a:ext cx="93961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cs-CZ" sz="14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*Podíl </a:t>
            </a:r>
            <a:r>
              <a:rPr lang="cs-CZ" sz="14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 celkovém počtu </a:t>
            </a:r>
            <a:r>
              <a:rPr lang="cs-CZ" sz="14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aktivních firem </a:t>
            </a:r>
            <a:r>
              <a:rPr lang="cs-CZ" sz="14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 dané </a:t>
            </a:r>
            <a:r>
              <a:rPr lang="cs-CZ" sz="14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skupině podniků ve zpracovatelském průmyslu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cs-CZ" sz="1400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Zdroj dat: ČSÚ podle administrativních dat GFŘ, ČSÚ - Roční zjišťování o výzkumu a vývoji VTR 5-01; ČSÚ - SBS  </a:t>
            </a:r>
            <a:endParaRPr lang="cs-CZ" sz="1400" i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51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1026220" y="405500"/>
            <a:ext cx="7128792" cy="45104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cs-CZ" sz="2400" dirty="0"/>
              <a:t>Dopad daňové podpory </a:t>
            </a:r>
            <a:r>
              <a:rPr lang="cs-CZ" sz="2400" dirty="0" smtClean="0"/>
              <a:t>na </a:t>
            </a:r>
            <a:r>
              <a:rPr lang="cs-CZ" sz="2400" dirty="0" err="1" smtClean="0"/>
              <a:t>VaV</a:t>
            </a:r>
            <a:endParaRPr lang="pl-PL" altLang="cs-CZ" sz="2400" dirty="0">
              <a:latin typeface="Arial" charset="0"/>
              <a:cs typeface="Arial" charset="0"/>
            </a:endParaRPr>
          </a:p>
        </p:txBody>
      </p:sp>
      <p:grpSp>
        <p:nvGrpSpPr>
          <p:cNvPr id="5" name="Skupina 4"/>
          <p:cNvGrpSpPr/>
          <p:nvPr/>
        </p:nvGrpSpPr>
        <p:grpSpPr>
          <a:xfrm>
            <a:off x="882204" y="1063327"/>
            <a:ext cx="9217024" cy="6101680"/>
            <a:chOff x="0" y="0"/>
            <a:chExt cx="6119495" cy="3278808"/>
          </a:xfrm>
        </p:grpSpPr>
        <p:graphicFrame>
          <p:nvGraphicFramePr>
            <p:cNvPr id="6" name="Graf 5">
              <a:extLst>
                <a:ext uri="{FF2B5EF4-FFF2-40B4-BE49-F238E27FC236}">
                  <a16:creationId xmlns:a16="http://schemas.microsoft.com/office/drawing/2014/main" id="{00000000-0008-0000-0100-00000500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043707586"/>
                </p:ext>
              </p:extLst>
            </p:nvPr>
          </p:nvGraphicFramePr>
          <p:xfrm>
            <a:off x="0" y="0"/>
            <a:ext cx="6119495" cy="32397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7" name="Graf 6">
              <a:extLst>
                <a:ext uri="{FF2B5EF4-FFF2-40B4-BE49-F238E27FC236}">
                  <a16:creationId xmlns:a16="http://schemas.microsoft.com/office/drawing/2014/main" id="{00000000-0008-0000-0100-00000500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442137643"/>
                </p:ext>
              </p:extLst>
            </p:nvPr>
          </p:nvGraphicFramePr>
          <p:xfrm>
            <a:off x="3134375" y="67179"/>
            <a:ext cx="2889503" cy="32116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51506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82204" y="612279"/>
            <a:ext cx="9073008" cy="45104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cs-CZ" sz="2400" dirty="0" smtClean="0"/>
              <a:t>Veřejná podpora </a:t>
            </a:r>
            <a:r>
              <a:rPr lang="cs-CZ" sz="2400" dirty="0" err="1" smtClean="0"/>
              <a:t>VaV</a:t>
            </a:r>
            <a:r>
              <a:rPr lang="cs-CZ" sz="2400" dirty="0" smtClean="0"/>
              <a:t> </a:t>
            </a:r>
            <a:r>
              <a:rPr lang="cs-CZ" sz="2400" dirty="0"/>
              <a:t>v </a:t>
            </a:r>
            <a:r>
              <a:rPr lang="cs-CZ" sz="2400" dirty="0" smtClean="0"/>
              <a:t>podnicích podle její formy, 2022</a:t>
            </a:r>
            <a:endParaRPr lang="pl-PL" altLang="cs-CZ" sz="2400" dirty="0">
              <a:latin typeface="Arial" charset="0"/>
              <a:cs typeface="Arial" charset="0"/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913790"/>
              </p:ext>
            </p:extLst>
          </p:nvPr>
        </p:nvGraphicFramePr>
        <p:xfrm>
          <a:off x="882206" y="1188342"/>
          <a:ext cx="9289038" cy="50163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6342">
                  <a:extLst>
                    <a:ext uri="{9D8B030D-6E8A-4147-A177-3AD203B41FA5}">
                      <a16:colId xmlns:a16="http://schemas.microsoft.com/office/drawing/2014/main" val="838680516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4173996368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3409628522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1574436231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896204348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2707811304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1267748519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4176870988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3958760712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182524028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3924053590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1505124719"/>
                    </a:ext>
                  </a:extLst>
                </a:gridCol>
                <a:gridCol w="516058">
                  <a:extLst>
                    <a:ext uri="{9D8B030D-6E8A-4147-A177-3AD203B41FA5}">
                      <a16:colId xmlns:a16="http://schemas.microsoft.com/office/drawing/2014/main" val="517374871"/>
                    </a:ext>
                  </a:extLst>
                </a:gridCol>
              </a:tblGrid>
              <a:tr h="588187">
                <a:tc rowSpan="2">
                  <a:txBody>
                    <a:bodyPr/>
                    <a:lstStyle/>
                    <a:p>
                      <a:pPr algn="ctr" fontAlgn="b"/>
                      <a:r>
                        <a:rPr lang="cs-CZ" sz="2400" u="none" strike="noStrike" dirty="0">
                          <a:effectLst/>
                        </a:rPr>
                        <a:t> </a:t>
                      </a:r>
                      <a:endParaRPr lang="cs-CZ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400" b="1" u="none" strike="noStrike" dirty="0">
                          <a:effectLst/>
                        </a:rPr>
                        <a:t>Přímá podpora </a:t>
                      </a:r>
                      <a:r>
                        <a:rPr lang="cs-CZ" sz="1400" b="1" u="none" strike="noStrike" dirty="0" err="1">
                          <a:effectLst/>
                        </a:rPr>
                        <a:t>VaV</a:t>
                      </a:r>
                      <a:r>
                        <a:rPr lang="cs-CZ" sz="1400" b="1" u="none" strike="noStrike" dirty="0">
                          <a:effectLst/>
                        </a:rPr>
                        <a:t> </a:t>
                      </a:r>
                      <a:br>
                        <a:rPr lang="cs-CZ" sz="1400" b="1" u="none" strike="noStrike" dirty="0">
                          <a:effectLst/>
                        </a:rPr>
                      </a:br>
                      <a:r>
                        <a:rPr lang="cs-CZ" sz="1400" b="1" u="none" strike="noStrike" dirty="0">
                          <a:effectLst/>
                        </a:rPr>
                        <a:t>ze státního rozpočtu ČR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effectLst/>
                        </a:rPr>
                        <a:t>Přímá podpora VaV </a:t>
                      </a:r>
                      <a:br>
                        <a:rPr lang="pl-PL" sz="1400" b="1" u="none" strike="noStrike" dirty="0">
                          <a:effectLst/>
                        </a:rPr>
                      </a:br>
                      <a:r>
                        <a:rPr lang="pl-PL" sz="1400" b="1" u="none" strike="noStrike" dirty="0">
                          <a:effectLst/>
                        </a:rPr>
                        <a:t>ze zdrojů EU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cs-CZ" sz="1400" b="1" u="none" strike="noStrike" dirty="0">
                          <a:effectLst/>
                        </a:rPr>
                        <a:t>Daňová podpora </a:t>
                      </a:r>
                      <a:r>
                        <a:rPr lang="cs-CZ" sz="1400" b="1" u="none" strike="noStrike" dirty="0" err="1">
                          <a:effectLst/>
                        </a:rPr>
                        <a:t>VaV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9088270"/>
                  </a:ext>
                </a:extLst>
              </a:tr>
              <a:tr h="34791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Mil</a:t>
                      </a:r>
                      <a:r>
                        <a:rPr lang="cs-CZ" sz="1200" u="none" strike="noStrike" dirty="0">
                          <a:effectLst/>
                          <a:latin typeface="Arial Narrow" panose="020B0606020202030204" pitchFamily="34" charset="0"/>
                        </a:rPr>
                        <a:t>. Kč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effectLst/>
                          <a:latin typeface="Arial Narrow" panose="020B0606020202030204" pitchFamily="34" charset="0"/>
                        </a:rPr>
                        <a:t>Podíl</a:t>
                      </a:r>
                      <a:r>
                        <a:rPr lang="cs-CZ" sz="1200" u="none" strike="noStrike" baseline="30000" dirty="0">
                          <a:effectLst/>
                          <a:latin typeface="Arial Narrow" panose="020B0606020202030204" pitchFamily="34" charset="0"/>
                        </a:rPr>
                        <a:t>1)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effectLst/>
                          <a:latin typeface="Arial Narrow" panose="020B0606020202030204" pitchFamily="34" charset="0"/>
                        </a:rPr>
                        <a:t>Podíl</a:t>
                      </a:r>
                      <a:r>
                        <a:rPr lang="cs-CZ" sz="1200" u="none" strike="noStrike" baseline="30000" dirty="0">
                          <a:effectLst/>
                          <a:latin typeface="Arial Narrow" panose="020B0606020202030204" pitchFamily="34" charset="0"/>
                        </a:rPr>
                        <a:t>2)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Mil</a:t>
                      </a:r>
                      <a:r>
                        <a:rPr lang="cs-CZ" sz="1200" u="none" strike="noStrike" dirty="0">
                          <a:effectLst/>
                          <a:latin typeface="Arial Narrow" panose="020B0606020202030204" pitchFamily="34" charset="0"/>
                        </a:rPr>
                        <a:t>. Kč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effectLst/>
                          <a:latin typeface="Arial Narrow" panose="020B0606020202030204" pitchFamily="34" charset="0"/>
                        </a:rPr>
                        <a:t>Podíl</a:t>
                      </a:r>
                      <a:r>
                        <a:rPr lang="cs-CZ" sz="1200" u="none" strike="noStrike" baseline="30000" dirty="0">
                          <a:effectLst/>
                          <a:latin typeface="Arial Narrow" panose="020B0606020202030204" pitchFamily="34" charset="0"/>
                        </a:rPr>
                        <a:t>1)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effectLst/>
                          <a:latin typeface="Arial Narrow" panose="020B0606020202030204" pitchFamily="34" charset="0"/>
                        </a:rPr>
                        <a:t>Podíl</a:t>
                      </a:r>
                      <a:r>
                        <a:rPr lang="cs-CZ" sz="1200" u="none" strike="noStrike" baseline="30000" dirty="0">
                          <a:effectLst/>
                          <a:latin typeface="Arial Narrow" panose="020B0606020202030204" pitchFamily="34" charset="0"/>
                        </a:rPr>
                        <a:t>2)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Mil</a:t>
                      </a:r>
                      <a:r>
                        <a:rPr lang="cs-CZ" sz="1200" u="none" strike="noStrike" dirty="0">
                          <a:effectLst/>
                          <a:latin typeface="Arial Narrow" panose="020B0606020202030204" pitchFamily="34" charset="0"/>
                        </a:rPr>
                        <a:t>. Kč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effectLst/>
                          <a:latin typeface="Arial Narrow" panose="020B0606020202030204" pitchFamily="34" charset="0"/>
                        </a:rPr>
                        <a:t>Podíl</a:t>
                      </a:r>
                      <a:r>
                        <a:rPr lang="cs-CZ" sz="1200" u="none" strike="noStrike" baseline="30000" dirty="0">
                          <a:effectLst/>
                          <a:latin typeface="Arial Narrow" panose="020B0606020202030204" pitchFamily="34" charset="0"/>
                        </a:rPr>
                        <a:t>1)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effectLst/>
                          <a:latin typeface="Arial Narrow" panose="020B0606020202030204" pitchFamily="34" charset="0"/>
                        </a:rPr>
                        <a:t>Podíl</a:t>
                      </a:r>
                      <a:r>
                        <a:rPr lang="cs-CZ" sz="1200" u="none" strike="noStrike" baseline="30000" dirty="0">
                          <a:effectLst/>
                          <a:latin typeface="Arial Narrow" panose="020B0606020202030204" pitchFamily="34" charset="0"/>
                        </a:rPr>
                        <a:t>2)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3531233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u="none" strike="noStrike" dirty="0">
                          <a:effectLst/>
                        </a:rPr>
                        <a:t>Celkem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3 248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100%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35%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3,9%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2 803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100%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31%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3,4%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3 104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100%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34%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b="1" u="none" strike="noStrike" dirty="0">
                          <a:effectLst/>
                        </a:rPr>
                        <a:t>3,8%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245878687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soukromé podniky domácí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2 807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86%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41%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10,0%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2 452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87%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36%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8,7%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1 600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52%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5,7%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17955086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podniky pod zahraniční kontrolou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442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14%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19%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0,8%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351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15%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0,6%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1 504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48%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65%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2,8%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407811456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u="none" strike="noStrike" dirty="0">
                          <a:effectLst/>
                        </a:rPr>
                        <a:t>podle velikosti (počet zaměstnanců)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 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515429476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 malé podniky (0-49)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1 388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46%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15,2%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1 417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51%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47%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15,6%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193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6%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6%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2,1%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0446410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 střední podniky (50-249)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1 431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44%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53%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9,0%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855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31%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32%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5,4%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415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15%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2,6%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76240778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 velké podniky (250+)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430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12%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0,7%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531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19%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0,9%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2 496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80%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72%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4,3%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25061931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b="1" u="none" strike="noStrike" dirty="0">
                          <a:effectLst/>
                        </a:rPr>
                        <a:t>podle odvětví (sekce CZ-NACE)</a:t>
                      </a:r>
                      <a:endParaRPr lang="cs-CZ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>
                          <a:effectLst/>
                        </a:rPr>
                        <a:t> 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 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 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219019831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Zpracovatelský průmysl (C)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996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31%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22%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2,3%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1 318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29%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3,1%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2 175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70%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48%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5,1%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76553337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400" u="none" strike="noStrike" dirty="0">
                          <a:effectLst/>
                        </a:rPr>
                        <a:t>Informační a komunikační </a:t>
                      </a:r>
                      <a:r>
                        <a:rPr lang="cs-CZ" sz="1400" u="none" strike="noStrike" dirty="0" smtClean="0">
                          <a:effectLst/>
                        </a:rPr>
                        <a:t>činnosti </a:t>
                      </a:r>
                      <a:r>
                        <a:rPr lang="cs-CZ" sz="1400" u="none" strike="noStrike" dirty="0">
                          <a:effectLst/>
                        </a:rPr>
                        <a:t>(J)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383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12%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26%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1,8%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650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44%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3,1%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437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14%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30%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2,1%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775528072"/>
                  </a:ext>
                </a:extLst>
              </a:tr>
              <a:tr h="370929">
                <a:tc>
                  <a:txBody>
                    <a:bodyPr/>
                    <a:lstStyle/>
                    <a:p>
                      <a:pPr algn="l" fontAlgn="ctr"/>
                      <a:r>
                        <a:rPr lang="fr-FR" sz="1400" u="none" strike="noStrike" dirty="0">
                          <a:effectLst/>
                        </a:rPr>
                        <a:t>Profesní, vědecké a techn. </a:t>
                      </a:r>
                      <a:r>
                        <a:rPr lang="fr-FR" sz="1400" u="none" strike="noStrike" dirty="0" smtClean="0">
                          <a:effectLst/>
                        </a:rPr>
                        <a:t>činn</a:t>
                      </a:r>
                      <a:r>
                        <a:rPr lang="cs-CZ" sz="1400" u="none" strike="noStrike" dirty="0" err="1" smtClean="0">
                          <a:effectLst/>
                        </a:rPr>
                        <a:t>osti</a:t>
                      </a:r>
                      <a:r>
                        <a:rPr lang="fr-FR" sz="1400" u="none" strike="noStrike" dirty="0" smtClean="0">
                          <a:effectLst/>
                        </a:rPr>
                        <a:t> </a:t>
                      </a:r>
                      <a:r>
                        <a:rPr lang="fr-FR" sz="1400" u="none" strike="noStrike" dirty="0">
                          <a:effectLst/>
                        </a:rPr>
                        <a:t>(M)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0" marR="6350" marT="635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1 395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43%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67%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10,6%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422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15%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20%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3,2%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262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>
                          <a:effectLst/>
                        </a:rPr>
                        <a:t>8%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13%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400" u="none" strike="noStrike" dirty="0">
                          <a:effectLst/>
                        </a:rPr>
                        <a:t>2,0%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56224166"/>
                  </a:ext>
                </a:extLst>
              </a:tr>
            </a:tbl>
          </a:graphicData>
        </a:graphic>
      </p:graphicFrame>
      <p:sp>
        <p:nvSpPr>
          <p:cNvPr id="2" name="Obdélník 1"/>
          <p:cNvSpPr/>
          <p:nvPr/>
        </p:nvSpPr>
        <p:spPr>
          <a:xfrm>
            <a:off x="882204" y="6329681"/>
            <a:ext cx="943304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300"/>
              </a:spcAft>
            </a:pPr>
            <a:r>
              <a:rPr lang="cs-CZ" sz="12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Podíl na celkové veřejné podpoře </a:t>
            </a:r>
            <a:r>
              <a:rPr lang="cs-CZ" sz="1200" b="1" i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VaV</a:t>
            </a:r>
            <a:r>
              <a:rPr lang="cs-CZ" sz="12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 dané skupině podniků</a:t>
            </a:r>
          </a:p>
          <a:p>
            <a:pPr algn="just">
              <a:spcBef>
                <a:spcPts val="0"/>
              </a:spcBef>
              <a:spcAft>
                <a:spcPts val="300"/>
              </a:spcAft>
            </a:pPr>
            <a:r>
              <a:rPr lang="cs-CZ" sz="12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Podíl na výdajích na </a:t>
            </a:r>
            <a:r>
              <a:rPr lang="cs-CZ" sz="1200" b="1" i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VaV</a:t>
            </a:r>
            <a:r>
              <a:rPr lang="cs-CZ" sz="12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 dané skupině podniků</a:t>
            </a:r>
          </a:p>
          <a:p>
            <a:pPr algn="just">
              <a:spcBef>
                <a:spcPts val="0"/>
              </a:spcBef>
              <a:spcAft>
                <a:spcPts val="300"/>
              </a:spcAft>
            </a:pPr>
            <a:r>
              <a:rPr lang="cs-CZ" sz="1200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Zdroj dat: ČSÚ podle administrativních dat GFŘ, ČSÚ - Roční zjišťování o výzkumu a vývoji VTR 5-01 </a:t>
            </a:r>
          </a:p>
        </p:txBody>
      </p:sp>
    </p:spTree>
    <p:extLst>
      <p:ext uri="{BB962C8B-B14F-4D97-AF65-F5344CB8AC3E}">
        <p14:creationId xmlns:p14="http://schemas.microsoft.com/office/powerpoint/2010/main" val="242403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46138" y="449263"/>
            <a:ext cx="9613130" cy="45104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200" dirty="0" smtClean="0">
                <a:latin typeface="Arial" charset="0"/>
                <a:cs typeface="Arial" charset="0"/>
              </a:rPr>
              <a:t>Podíl veřejné podpory na financování VaV v podnicích (%), 2021</a:t>
            </a:r>
            <a:endParaRPr lang="pl-PL" altLang="cs-CZ" sz="2200" dirty="0">
              <a:latin typeface="Arial" charset="0"/>
              <a:cs typeface="Arial" charset="0"/>
            </a:endParaRPr>
          </a:p>
        </p:txBody>
      </p:sp>
      <p:graphicFrame>
        <p:nvGraphicFramePr>
          <p:cNvPr id="14" name="Graf 13">
            <a:extLst>
              <a:ext uri="{FF2B5EF4-FFF2-40B4-BE49-F238E27FC236}">
                <a16:creationId xmlns:a16="http://schemas.microsoft.com/office/drawing/2014/main" id="{00000000-0008-0000-15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1759451"/>
              </p:ext>
            </p:extLst>
          </p:nvPr>
        </p:nvGraphicFramePr>
        <p:xfrm>
          <a:off x="892398" y="921301"/>
          <a:ext cx="4824536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Graf 14">
            <a:extLst>
              <a:ext uri="{FF2B5EF4-FFF2-40B4-BE49-F238E27FC236}">
                <a16:creationId xmlns:a16="http://schemas.microsoft.com/office/drawing/2014/main" id="{00000000-0008-0000-15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1473454"/>
              </p:ext>
            </p:extLst>
          </p:nvPr>
        </p:nvGraphicFramePr>
        <p:xfrm>
          <a:off x="5850756" y="895950"/>
          <a:ext cx="424847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Obdélník 4"/>
          <p:cNvSpPr/>
          <p:nvPr/>
        </p:nvSpPr>
        <p:spPr>
          <a:xfrm>
            <a:off x="1584251" y="7185997"/>
            <a:ext cx="462654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</a:t>
            </a: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OECD a vlastní dopočty ČSÚ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96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46138" y="449263"/>
            <a:ext cx="9613130" cy="45104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200" dirty="0">
                <a:latin typeface="Arial" charset="0"/>
                <a:cs typeface="Arial" charset="0"/>
              </a:rPr>
              <a:t>Veřejná podpora VaV </a:t>
            </a:r>
            <a:r>
              <a:rPr lang="pl-PL" altLang="cs-CZ" sz="2200" dirty="0" smtClean="0">
                <a:latin typeface="Arial" charset="0"/>
                <a:cs typeface="Arial" charset="0"/>
              </a:rPr>
              <a:t>v podnicích v roce 2021 – podíl na HDP</a:t>
            </a:r>
            <a:endParaRPr lang="pl-PL" altLang="cs-CZ" sz="2200" dirty="0">
              <a:latin typeface="Arial" charset="0"/>
              <a:cs typeface="Arial" charset="0"/>
            </a:endParaRPr>
          </a:p>
        </p:txBody>
      </p:sp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00000000-0008-0000-1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4563252"/>
              </p:ext>
            </p:extLst>
          </p:nvPr>
        </p:nvGraphicFramePr>
        <p:xfrm>
          <a:off x="666180" y="972319"/>
          <a:ext cx="9073008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Obdélník 3"/>
          <p:cNvSpPr/>
          <p:nvPr/>
        </p:nvSpPr>
        <p:spPr>
          <a:xfrm>
            <a:off x="-341932" y="6948983"/>
            <a:ext cx="462654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</a:t>
            </a: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OECD a vlastní dopočty ČSÚ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18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3042444" y="2923375"/>
            <a:ext cx="6570662" cy="86518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cs-CZ" dirty="0">
                <a:solidFill>
                  <a:srgbClr val="0071BC"/>
                </a:solidFill>
                <a:latin typeface="Arial" charset="0"/>
                <a:cs typeface="Arial" charset="0"/>
              </a:rPr>
              <a:t>Děkuji za pozornost</a:t>
            </a:r>
          </a:p>
        </p:txBody>
      </p:sp>
      <p:sp>
        <p:nvSpPr>
          <p:cNvPr id="5" name="Zástupný symbol pro text 1"/>
          <p:cNvSpPr txBox="1">
            <a:spLocks/>
          </p:cNvSpPr>
          <p:nvPr/>
        </p:nvSpPr>
        <p:spPr bwMode="auto">
          <a:xfrm>
            <a:off x="2970436" y="4066401"/>
            <a:ext cx="721518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84138">
              <a:spcBef>
                <a:spcPts val="1200"/>
              </a:spcBef>
            </a:pPr>
            <a:r>
              <a:rPr lang="cs-CZ" sz="2600" dirty="0" smtClean="0">
                <a:solidFill>
                  <a:srgbClr val="0071BC"/>
                </a:solidFill>
                <a:latin typeface="Arial" charset="0"/>
              </a:rPr>
              <a:t>Martin Mana</a:t>
            </a:r>
            <a:endParaRPr lang="cs-CZ" sz="2600" dirty="0">
              <a:solidFill>
                <a:srgbClr val="0071BC"/>
              </a:solidFill>
              <a:latin typeface="Arial" charset="0"/>
            </a:endParaRPr>
          </a:p>
          <a:p>
            <a:pPr marL="84138">
              <a:spcBef>
                <a:spcPct val="20000"/>
              </a:spcBef>
            </a:pPr>
            <a:r>
              <a:rPr lang="cs-CZ" sz="1800" dirty="0">
                <a:solidFill>
                  <a:srgbClr val="0071BC"/>
                </a:solidFill>
                <a:latin typeface="Arial" charset="0"/>
              </a:rPr>
              <a:t>tel.: 274 052 </a:t>
            </a:r>
            <a:r>
              <a:rPr lang="cs-CZ" sz="1800" dirty="0" smtClean="0">
                <a:solidFill>
                  <a:srgbClr val="0071BC"/>
                </a:solidFill>
                <a:latin typeface="Arial" charset="0"/>
              </a:rPr>
              <a:t>369, </a:t>
            </a:r>
            <a:r>
              <a:rPr lang="cs-CZ" sz="1800" dirty="0">
                <a:solidFill>
                  <a:srgbClr val="0071BC"/>
                </a:solidFill>
                <a:latin typeface="Arial" charset="0"/>
              </a:rPr>
              <a:t>e-mail: </a:t>
            </a:r>
            <a:r>
              <a:rPr lang="cs-CZ" sz="1800" dirty="0" smtClean="0">
                <a:solidFill>
                  <a:srgbClr val="0071BC"/>
                </a:solidFill>
                <a:latin typeface="Arial" charset="0"/>
                <a:hlinkClick r:id="rId3"/>
              </a:rPr>
              <a:t>martin.mana@czso.cz</a:t>
            </a:r>
            <a:endParaRPr lang="cs-CZ" sz="1800" dirty="0" smtClean="0">
              <a:solidFill>
                <a:srgbClr val="0071BC"/>
              </a:solidFill>
              <a:latin typeface="Arial" charset="0"/>
            </a:endParaRPr>
          </a:p>
          <a:p>
            <a:pPr marL="84138">
              <a:spcBef>
                <a:spcPts val="3000"/>
              </a:spcBef>
            </a:pPr>
            <a:r>
              <a:rPr lang="cs-CZ" dirty="0" smtClean="0">
                <a:solidFill>
                  <a:srgbClr val="0071BC"/>
                </a:solidFill>
                <a:latin typeface="Arial" charset="0"/>
              </a:rPr>
              <a:t>Odbor </a:t>
            </a:r>
            <a:r>
              <a:rPr lang="cs-CZ" dirty="0">
                <a:solidFill>
                  <a:srgbClr val="0071BC"/>
                </a:solidFill>
                <a:latin typeface="Arial" charset="0"/>
              </a:rPr>
              <a:t>statistik rozvoje společnosti</a:t>
            </a:r>
            <a:endParaRPr lang="cs-CZ" sz="2600" dirty="0">
              <a:solidFill>
                <a:srgbClr val="006AAF"/>
              </a:solidFill>
              <a:latin typeface="Arial" charset="0"/>
            </a:endParaRPr>
          </a:p>
          <a:p>
            <a:pPr marL="84138">
              <a:spcBef>
                <a:spcPct val="20000"/>
              </a:spcBef>
              <a:buFont typeface="Arial" charset="0"/>
              <a:buNone/>
            </a:pPr>
            <a:endParaRPr lang="cs-CZ" sz="2300" dirty="0">
              <a:solidFill>
                <a:srgbClr val="006AAF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0"/>
          </p:nvPr>
        </p:nvSpPr>
        <p:spPr>
          <a:xfrm>
            <a:off x="615263" y="396255"/>
            <a:ext cx="9757178" cy="523251"/>
          </a:xfrm>
        </p:spPr>
        <p:txBody>
          <a:bodyPr/>
          <a:lstStyle/>
          <a:p>
            <a:r>
              <a:rPr lang="pl-PL" sz="2800" dirty="0"/>
              <a:t>Formulář DAP PO - F. Odpočty podle § 34 odst. 4 </a:t>
            </a:r>
            <a:r>
              <a:rPr lang="pl-PL" sz="2800" dirty="0" smtClean="0"/>
              <a:t>zákona</a:t>
            </a:r>
            <a:endParaRPr lang="pl-PL" sz="2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188" y="919506"/>
            <a:ext cx="9100708" cy="3614514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8" name="Obdélník 7"/>
          <p:cNvSpPr/>
          <p:nvPr/>
        </p:nvSpPr>
        <p:spPr>
          <a:xfrm>
            <a:off x="7186408" y="4071802"/>
            <a:ext cx="1163074" cy="352409"/>
          </a:xfrm>
          <a:prstGeom prst="rect">
            <a:avLst/>
          </a:prstGeom>
          <a:solidFill>
            <a:srgbClr val="7DBB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800" dirty="0"/>
              <a:t>Od </a:t>
            </a:r>
            <a:r>
              <a:rPr lang="cs-CZ" sz="1800" dirty="0" smtClean="0"/>
              <a:t>2007</a:t>
            </a:r>
            <a:endParaRPr lang="cs-CZ" sz="1800" dirty="0"/>
          </a:p>
        </p:txBody>
      </p:sp>
      <p:sp>
        <p:nvSpPr>
          <p:cNvPr id="9" name="Obdélník 8"/>
          <p:cNvSpPr/>
          <p:nvPr/>
        </p:nvSpPr>
        <p:spPr>
          <a:xfrm>
            <a:off x="8512953" y="4071802"/>
            <a:ext cx="1169638" cy="361701"/>
          </a:xfrm>
          <a:prstGeom prst="rect">
            <a:avLst/>
          </a:prstGeom>
          <a:solidFill>
            <a:srgbClr val="7DBB2D"/>
          </a:solidFill>
          <a:ln>
            <a:solidFill>
              <a:srgbClr val="A012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800" dirty="0"/>
              <a:t>Od </a:t>
            </a:r>
            <a:r>
              <a:rPr lang="cs-CZ" sz="1800" dirty="0" smtClean="0"/>
              <a:t>2019</a:t>
            </a:r>
            <a:endParaRPr lang="cs-CZ" sz="1800" dirty="0"/>
          </a:p>
        </p:txBody>
      </p:sp>
      <p:sp>
        <p:nvSpPr>
          <p:cNvPr id="7" name="Bublinový popisek se šipkou nahoru 6"/>
          <p:cNvSpPr/>
          <p:nvPr/>
        </p:nvSpPr>
        <p:spPr>
          <a:xfrm>
            <a:off x="4122564" y="3309183"/>
            <a:ext cx="3085996" cy="762619"/>
          </a:xfrm>
          <a:prstGeom prst="upArrowCallout">
            <a:avLst>
              <a:gd name="adj1" fmla="val 19803"/>
              <a:gd name="adj2" fmla="val 25000"/>
              <a:gd name="adj3" fmla="val 25000"/>
              <a:gd name="adj4" fmla="val 64977"/>
            </a:avLst>
          </a:prstGeom>
          <a:solidFill>
            <a:srgbClr val="A01220">
              <a:alpha val="28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ln w="0"/>
                <a:solidFill>
                  <a:srgbClr val="A01220"/>
                </a:solidFill>
              </a:rPr>
              <a:t>ČSÚ nemá k  dispozici</a:t>
            </a:r>
            <a:endParaRPr lang="en-GB" sz="2400" b="1" dirty="0">
              <a:ln w="0"/>
              <a:solidFill>
                <a:srgbClr val="A01220"/>
              </a:solidFill>
            </a:endParaRPr>
          </a:p>
        </p:txBody>
      </p:sp>
      <p:grpSp>
        <p:nvGrpSpPr>
          <p:cNvPr id="18" name="Skupina 17"/>
          <p:cNvGrpSpPr/>
          <p:nvPr/>
        </p:nvGrpSpPr>
        <p:grpSpPr>
          <a:xfrm>
            <a:off x="1612881" y="2600715"/>
            <a:ext cx="8136903" cy="1244347"/>
            <a:chOff x="1602286" y="2624859"/>
            <a:chExt cx="8136903" cy="1353890"/>
          </a:xfrm>
        </p:grpSpPr>
        <p:cxnSp>
          <p:nvCxnSpPr>
            <p:cNvPr id="12" name="Přímá spojnice 11"/>
            <p:cNvCxnSpPr/>
            <p:nvPr/>
          </p:nvCxnSpPr>
          <p:spPr>
            <a:xfrm flipH="1" flipV="1">
              <a:off x="1602286" y="2624859"/>
              <a:ext cx="8136902" cy="1338813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nice 15"/>
            <p:cNvCxnSpPr/>
            <p:nvPr/>
          </p:nvCxnSpPr>
          <p:spPr>
            <a:xfrm flipH="1">
              <a:off x="1602286" y="2624859"/>
              <a:ext cx="8136903" cy="135389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Zástupný symbol pro text 1"/>
          <p:cNvSpPr txBox="1">
            <a:spLocks/>
          </p:cNvSpPr>
          <p:nvPr/>
        </p:nvSpPr>
        <p:spPr>
          <a:xfrm>
            <a:off x="738188" y="4634376"/>
            <a:ext cx="9634253" cy="2377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285750" lvl="0" indent="-285750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1800" b="1">
                <a:solidFill>
                  <a:srgbClr val="0071BC"/>
                </a:solidFill>
                <a:latin typeface="Arial" charset="0"/>
              </a:defRPr>
            </a:lvl1pPr>
            <a:lvl2pPr marL="717750" lvl="1" indent="-28575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>
                <a:solidFill>
                  <a:srgbClr val="0071BC"/>
                </a:solidFill>
                <a:latin typeface="Arial" charset="0"/>
              </a:defRPr>
            </a:lvl2pPr>
          </a:lstStyle>
          <a:p>
            <a:pPr marL="0" indent="0">
              <a:buNone/>
            </a:pPr>
            <a:r>
              <a:rPr lang="cs-CZ" altLang="cs-CZ" sz="1600" dirty="0" smtClean="0"/>
              <a:t>ČSÚ může propojit tyto údaje s dalšími datovými zdroji: </a:t>
            </a:r>
          </a:p>
          <a:p>
            <a:pPr marL="576000" lvl="1" indent="-252000">
              <a:lnSpc>
                <a:spcPct val="110000"/>
              </a:lnSpc>
              <a:spcBef>
                <a:spcPts val="600"/>
              </a:spcBef>
            </a:pPr>
            <a:r>
              <a:rPr lang="cs-CZ" altLang="cs-CZ" sz="1600" b="1" dirty="0" smtClean="0"/>
              <a:t>Registr ekonomických subjektů </a:t>
            </a:r>
            <a:r>
              <a:rPr lang="cs-CZ" altLang="cs-CZ" sz="1600" dirty="0" smtClean="0"/>
              <a:t>(propojení na základní charakteristiky podniků: vlastnictví, velikost, odvětví, sídlo apod.)</a:t>
            </a:r>
          </a:p>
          <a:p>
            <a:pPr marL="576000" lvl="1" indent="-252000">
              <a:lnSpc>
                <a:spcPct val="110000"/>
              </a:lnSpc>
              <a:spcBef>
                <a:spcPts val="600"/>
              </a:spcBef>
            </a:pPr>
            <a:r>
              <a:rPr lang="cs-CZ" altLang="cs-CZ" sz="1600" b="1" dirty="0"/>
              <a:t>Podniková strukturální </a:t>
            </a:r>
            <a:r>
              <a:rPr lang="cs-CZ" altLang="cs-CZ" sz="1600" b="1" dirty="0" smtClean="0"/>
              <a:t>statistika </a:t>
            </a:r>
            <a:r>
              <a:rPr lang="cs-CZ" altLang="cs-CZ" sz="1600" dirty="0" smtClean="0"/>
              <a:t>(propojení na ekonomické ukazatele: tržby, náklady, PH apod.)</a:t>
            </a:r>
          </a:p>
          <a:p>
            <a:pPr marL="576000" lvl="1" indent="-252000">
              <a:lnSpc>
                <a:spcPct val="110000"/>
              </a:lnSpc>
              <a:spcBef>
                <a:spcPts val="600"/>
              </a:spcBef>
            </a:pPr>
            <a:r>
              <a:rPr lang="cs-CZ" altLang="cs-CZ" sz="1600" b="1" dirty="0" smtClean="0"/>
              <a:t>Roční zjišťování o výzkumu a vývoji VTR 5-01 </a:t>
            </a:r>
            <a:r>
              <a:rPr lang="cs-CZ" altLang="cs-CZ" sz="1600" dirty="0" smtClean="0"/>
              <a:t>(propojení na základní ukazatele </a:t>
            </a:r>
            <a:r>
              <a:rPr lang="cs-CZ" altLang="cs-CZ" sz="1600" dirty="0" err="1" smtClean="0"/>
              <a:t>VaV</a:t>
            </a:r>
            <a:r>
              <a:rPr lang="cs-CZ" altLang="cs-CZ" sz="1600" dirty="0" smtClean="0"/>
              <a:t>)</a:t>
            </a:r>
          </a:p>
          <a:p>
            <a:pPr marL="576000" lvl="1" indent="-252000">
              <a:lnSpc>
                <a:spcPct val="110000"/>
              </a:lnSpc>
              <a:spcBef>
                <a:spcPts val="600"/>
              </a:spcBef>
            </a:pPr>
            <a:r>
              <a:rPr lang="cs-CZ" altLang="cs-CZ" sz="1600" b="1" dirty="0" smtClean="0"/>
              <a:t>Státní rozpočtové výdaje na </a:t>
            </a:r>
            <a:r>
              <a:rPr lang="cs-CZ" altLang="cs-CZ" sz="1600" b="1" dirty="0" err="1" smtClean="0"/>
              <a:t>VaV</a:t>
            </a:r>
            <a:r>
              <a:rPr lang="cs-CZ" altLang="cs-CZ" sz="1600" b="1" dirty="0" smtClean="0"/>
              <a:t> GBARD </a:t>
            </a:r>
            <a:r>
              <a:rPr lang="cs-CZ" altLang="cs-CZ" sz="1600" dirty="0" smtClean="0"/>
              <a:t>(propojení na údaje o financování </a:t>
            </a:r>
            <a:r>
              <a:rPr lang="cs-CZ" altLang="cs-CZ" sz="1600" dirty="0" err="1" smtClean="0"/>
              <a:t>VaV</a:t>
            </a:r>
            <a:r>
              <a:rPr lang="cs-CZ" altLang="cs-CZ" sz="1600" dirty="0" smtClean="0"/>
              <a:t> z veřejných zdrojů podle socioekonomických cílů, rozpočtových kapitol, formy financování apod.)</a:t>
            </a:r>
          </a:p>
          <a:p>
            <a:pPr marL="576000" lvl="1" indent="-252000"/>
            <a:endParaRPr lang="cs-CZ" altLang="cs-CZ" dirty="0" smtClean="0"/>
          </a:p>
        </p:txBody>
      </p:sp>
    </p:spTree>
    <p:extLst>
      <p:ext uri="{BB962C8B-B14F-4D97-AF65-F5344CB8AC3E}">
        <p14:creationId xmlns:p14="http://schemas.microsoft.com/office/powerpoint/2010/main" val="329979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796190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8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Daňová podpora výzkumu a vývoje v Česku</a:t>
            </a:r>
          </a:p>
          <a:p>
            <a:pPr>
              <a:spcBef>
                <a:spcPct val="0"/>
              </a:spcBef>
            </a:pPr>
            <a:endParaRPr lang="pl-PL" altLang="cs-CZ" sz="28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4" name="Graf 3">
            <a:extLst>
              <a:ext uri="{FF2B5EF4-FFF2-40B4-BE49-F238E27FC236}">
                <a16:creationId xmlns:a16="http://schemas.microsoft.com/office/drawing/2014/main" id="{00000000-0008-0000-0500-000004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093737"/>
              </p:ext>
            </p:extLst>
          </p:nvPr>
        </p:nvGraphicFramePr>
        <p:xfrm>
          <a:off x="666180" y="900311"/>
          <a:ext cx="9649072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Obdélník 4"/>
          <p:cNvSpPr/>
          <p:nvPr/>
        </p:nvSpPr>
        <p:spPr>
          <a:xfrm>
            <a:off x="1422264" y="6948983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45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796190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8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Uplatněný odpočet výdajů na projekty VaV z DPPO</a:t>
            </a:r>
            <a:endParaRPr lang="pl-PL" altLang="cs-CZ" sz="28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422264" y="6948983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Graf 6">
            <a:extLst>
              <a:ext uri="{FF2B5EF4-FFF2-40B4-BE49-F238E27FC236}">
                <a16:creationId xmlns:a16="http://schemas.microsoft.com/office/drawing/2014/main" id="{00000000-0008-0000-06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6773581"/>
              </p:ext>
            </p:extLst>
          </p:nvPr>
        </p:nvGraphicFramePr>
        <p:xfrm>
          <a:off x="306140" y="1036031"/>
          <a:ext cx="9723646" cy="5672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6366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796190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800" dirty="0">
                <a:solidFill>
                  <a:srgbClr val="006AAF"/>
                </a:solidFill>
                <a:latin typeface="Arial" charset="0"/>
                <a:cs typeface="Arial" charset="0"/>
              </a:rPr>
              <a:t>Podniky s uplatněným odpočtem </a:t>
            </a:r>
            <a:r>
              <a:rPr lang="pl-PL" altLang="cs-CZ" sz="28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podle získané podpory</a:t>
            </a:r>
            <a:endParaRPr lang="pl-PL" altLang="cs-CZ" sz="28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422264" y="6948983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Graf 6">
            <a:extLst>
              <a:ext uri="{FF2B5EF4-FFF2-40B4-BE49-F238E27FC236}">
                <a16:creationId xmlns:a16="http://schemas.microsoft.com/office/drawing/2014/main" id="{00000000-0008-0000-0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146474"/>
              </p:ext>
            </p:extLst>
          </p:nvPr>
        </p:nvGraphicFramePr>
        <p:xfrm>
          <a:off x="450156" y="1044327"/>
          <a:ext cx="972108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8408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1170236" y="320636"/>
            <a:ext cx="9433048" cy="91507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6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Neuplatněný daňový odpočet na projekty VaV v DPPO </a:t>
            </a:r>
            <a:r>
              <a:rPr lang="pl-PL" altLang="cs-CZ" sz="2600" i="1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Výdaje na VaV, které lze uplatnit v následujícím období</a:t>
            </a:r>
            <a:endParaRPr lang="pl-PL" altLang="cs-CZ" sz="2600" i="1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1422264" y="6948983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Graf 5">
            <a:extLst>
              <a:ext uri="{FF2B5EF4-FFF2-40B4-BE49-F238E27FC236}">
                <a16:creationId xmlns:a16="http://schemas.microsoft.com/office/drawing/2014/main" id="{00000000-0008-0000-06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8361742"/>
              </p:ext>
            </p:extLst>
          </p:nvPr>
        </p:nvGraphicFramePr>
        <p:xfrm>
          <a:off x="378148" y="1184887"/>
          <a:ext cx="9577064" cy="5548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9684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10196" y="341251"/>
            <a:ext cx="8788078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8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Základní ukazatele daňové podpory VaV v Česku</a:t>
            </a:r>
            <a:endParaRPr lang="pl-PL" altLang="cs-CZ" sz="28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1746300" y="6948983"/>
            <a:ext cx="81369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GFŘ a ČSÚ, Roční statistická úloha GTARD, </a:t>
            </a:r>
            <a:r>
              <a:rPr lang="cs-CZ" sz="1200" b="1" i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Nepřímá veřejná podpora výzkumu a vývoje | ČSÚ (</a:t>
            </a:r>
            <a:r>
              <a:rPr lang="cs-CZ" sz="1200" b="1" i="1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czso.cz)</a:t>
            </a:r>
            <a:endParaRPr lang="cs-CZ" sz="12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2697379"/>
              </p:ext>
            </p:extLst>
          </p:nvPr>
        </p:nvGraphicFramePr>
        <p:xfrm>
          <a:off x="450156" y="917812"/>
          <a:ext cx="9649072" cy="5757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5397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Graf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9475059"/>
              </p:ext>
            </p:extLst>
          </p:nvPr>
        </p:nvGraphicFramePr>
        <p:xfrm>
          <a:off x="424982" y="1102046"/>
          <a:ext cx="3865171" cy="5506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18" name="Zástupný symbol pro text 1"/>
          <p:cNvSpPr>
            <a:spLocks noGrp="1"/>
          </p:cNvSpPr>
          <p:nvPr>
            <p:ph type="body" sz="quarter" idx="10"/>
          </p:nvPr>
        </p:nvSpPr>
        <p:spPr bwMode="auto">
          <a:xfrm>
            <a:off x="807094" y="449263"/>
            <a:ext cx="9796190" cy="595064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cs-CZ" sz="28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Soukromé </a:t>
            </a:r>
            <a:r>
              <a:rPr lang="pl-PL" altLang="cs-CZ" sz="28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podniky </a:t>
            </a:r>
            <a:r>
              <a:rPr lang="pl-PL" altLang="cs-CZ" sz="2800" dirty="0" smtClean="0">
                <a:solidFill>
                  <a:srgbClr val="006AAF"/>
                </a:solidFill>
                <a:latin typeface="Arial" charset="0"/>
                <a:cs typeface="Arial" charset="0"/>
              </a:rPr>
              <a:t>provádějící VaV v Česku, 2022</a:t>
            </a:r>
            <a:endParaRPr lang="pl-PL" altLang="cs-CZ" sz="2800" dirty="0">
              <a:solidFill>
                <a:srgbClr val="006AAF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ovéPole 6"/>
          <p:cNvSpPr txBox="1">
            <a:spLocks noChangeArrowheads="1"/>
          </p:cNvSpPr>
          <p:nvPr/>
        </p:nvSpPr>
        <p:spPr bwMode="auto">
          <a:xfrm>
            <a:off x="899231" y="1044327"/>
            <a:ext cx="3243462" cy="38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>
            <a:defPPr>
              <a:defRPr lang="en-US"/>
            </a:defPPr>
            <a:lvl1pPr>
              <a:defRPr sz="1800" b="1">
                <a:solidFill>
                  <a:srgbClr val="A0122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>
              <a:defRPr/>
            </a:pPr>
            <a:r>
              <a:rPr lang="cs-CZ" dirty="0" smtClean="0">
                <a:solidFill>
                  <a:srgbClr val="BD1B21"/>
                </a:solidFill>
              </a:rPr>
              <a:t>Podle výše výdajů na </a:t>
            </a:r>
            <a:r>
              <a:rPr lang="cs-CZ" dirty="0" err="1" smtClean="0">
                <a:solidFill>
                  <a:srgbClr val="BD1B21"/>
                </a:solidFill>
              </a:rPr>
              <a:t>VaV</a:t>
            </a:r>
            <a:endParaRPr kumimoji="0" lang="cs-CZ" b="1" i="0" u="none" strike="noStrike" kern="1200" cap="none" spc="0" normalizeH="0" baseline="0" noProof="0" dirty="0">
              <a:ln>
                <a:noFill/>
              </a:ln>
              <a:solidFill>
                <a:srgbClr val="BD1B21"/>
              </a:solidFill>
              <a:effectLst/>
              <a:uLnTx/>
              <a:uFillTx/>
            </a:endParaRPr>
          </a:p>
        </p:txBody>
      </p:sp>
      <p:sp>
        <p:nvSpPr>
          <p:cNvPr id="11" name="TextovéPole 14"/>
          <p:cNvSpPr txBox="1"/>
          <p:nvPr/>
        </p:nvSpPr>
        <p:spPr>
          <a:xfrm>
            <a:off x="1954734" y="3136027"/>
            <a:ext cx="1132455" cy="90325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Celkem</a:t>
            </a:r>
          </a:p>
          <a:p>
            <a:pPr marL="0" marR="0" lvl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2 815 podniků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8" name="TextovéPole 6"/>
          <p:cNvSpPr txBox="1">
            <a:spLocks noChangeArrowheads="1"/>
          </p:cNvSpPr>
          <p:nvPr/>
        </p:nvSpPr>
        <p:spPr bwMode="auto">
          <a:xfrm>
            <a:off x="5850756" y="1079166"/>
            <a:ext cx="4464496" cy="38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>
            <a:defPPr>
              <a:defRPr lang="en-US"/>
            </a:defPPr>
            <a:lvl1pPr>
              <a:defRPr sz="1800" b="1">
                <a:solidFill>
                  <a:srgbClr val="A0122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1" i="0" u="none" strike="noStrike" kern="1200" cap="none" spc="0" normalizeH="0" baseline="0" noProof="0" dirty="0" smtClean="0">
                <a:ln>
                  <a:noFill/>
                </a:ln>
                <a:solidFill>
                  <a:srgbClr val="BD1B21"/>
                </a:solidFill>
                <a:effectLst/>
                <a:uLnTx/>
                <a:uFillTx/>
              </a:rPr>
              <a:t>Podle vlastnictví (počet; %)</a:t>
            </a:r>
            <a:endParaRPr kumimoji="0" lang="cs-CZ" b="1" i="0" u="none" strike="noStrike" kern="1200" cap="none" spc="0" normalizeH="0" baseline="0" noProof="0" dirty="0">
              <a:ln>
                <a:noFill/>
              </a:ln>
              <a:solidFill>
                <a:srgbClr val="BD1B21"/>
              </a:solidFill>
              <a:effectLst/>
              <a:uLnTx/>
              <a:uFillTx/>
            </a:endParaRPr>
          </a:p>
        </p:txBody>
      </p:sp>
      <p:sp>
        <p:nvSpPr>
          <p:cNvPr id="9" name="TextovéPole 6"/>
          <p:cNvSpPr txBox="1">
            <a:spLocks noChangeArrowheads="1"/>
          </p:cNvSpPr>
          <p:nvPr/>
        </p:nvSpPr>
        <p:spPr bwMode="auto">
          <a:xfrm>
            <a:off x="5153039" y="3731355"/>
            <a:ext cx="5327041" cy="382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>
            <a:defPPr>
              <a:defRPr lang="en-US"/>
            </a:defPPr>
            <a:lvl1pPr>
              <a:defRPr sz="1800" b="1">
                <a:solidFill>
                  <a:srgbClr val="A0122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1" i="0" u="none" strike="noStrike" kern="1200" cap="none" spc="0" normalizeH="0" baseline="0" noProof="0" dirty="0" smtClean="0">
                <a:ln>
                  <a:noFill/>
                </a:ln>
                <a:solidFill>
                  <a:srgbClr val="BD1B21"/>
                </a:solidFill>
                <a:effectLst/>
                <a:uLnTx/>
                <a:uFillTx/>
              </a:rPr>
              <a:t>Podle vlastnictví a velikosti (počet; %)</a:t>
            </a:r>
            <a:endParaRPr kumimoji="0" lang="cs-CZ" b="1" i="0" u="none" strike="noStrike" kern="1200" cap="none" spc="0" normalizeH="0" baseline="0" noProof="0" dirty="0">
              <a:ln>
                <a:noFill/>
              </a:ln>
              <a:solidFill>
                <a:srgbClr val="BD1B21"/>
              </a:solidFill>
              <a:effectLst/>
              <a:uLnTx/>
              <a:uFillTx/>
            </a:endParaRPr>
          </a:p>
        </p:txBody>
      </p:sp>
      <p:graphicFrame>
        <p:nvGraphicFramePr>
          <p:cNvPr id="15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7373506"/>
              </p:ext>
            </p:extLst>
          </p:nvPr>
        </p:nvGraphicFramePr>
        <p:xfrm>
          <a:off x="3834532" y="4206384"/>
          <a:ext cx="6858868" cy="2839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8976635"/>
              </p:ext>
            </p:extLst>
          </p:nvPr>
        </p:nvGraphicFramePr>
        <p:xfrm>
          <a:off x="3983476" y="1481534"/>
          <a:ext cx="6486525" cy="19951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Obdélník 19"/>
          <p:cNvSpPr/>
          <p:nvPr/>
        </p:nvSpPr>
        <p:spPr>
          <a:xfrm>
            <a:off x="1530276" y="7068290"/>
            <a:ext cx="75608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s-CZ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Zdroj: ČSÚ, Roční zjišťování o výzkumu a vývoji VTR 5-01, </a:t>
            </a:r>
            <a:r>
              <a:rPr lang="cs-CZ" sz="1400" b="1" i="1" dirty="0">
                <a:hlinkClick r:id="rId6"/>
              </a:rPr>
              <a:t>Výzkum a vývoj | ČSÚ (czso.cz)</a:t>
            </a:r>
            <a:endParaRPr lang="cs-CZ" sz="1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25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ČSÚ Prezentace CZ - bílá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>
          <a:defRPr sz="3600" b="1" cap="all" dirty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Kancelá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Kancelář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Kancelá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a722cf2-d8a5-4b3a-9adf-e4c0cf691a3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61358D4554D7846A9CD128AF4E3B956" ma:contentTypeVersion="17" ma:contentTypeDescription="Vytvoří nový dokument" ma:contentTypeScope="" ma:versionID="2d6b80e81f3ffbaac5e7df28f7240d20">
  <xsd:schema xmlns:xsd="http://www.w3.org/2001/XMLSchema" xmlns:xs="http://www.w3.org/2001/XMLSchema" xmlns:p="http://schemas.microsoft.com/office/2006/metadata/properties" xmlns:ns3="bbc6acb2-2c7d-485d-971d-81a12c9ccbd7" xmlns:ns4="aa722cf2-d8a5-4b3a-9adf-e4c0cf691a31" targetNamespace="http://schemas.microsoft.com/office/2006/metadata/properties" ma:root="true" ma:fieldsID="424a39f3bbc94dbe828a612b615c3d56" ns3:_="" ns4:_="">
    <xsd:import namespace="bbc6acb2-2c7d-485d-971d-81a12c9ccbd7"/>
    <xsd:import namespace="aa722cf2-d8a5-4b3a-9adf-e4c0cf691a3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LengthInSecond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_activity" minOccurs="0"/>
                <xsd:element ref="ns4:MediaServiceObjectDetectorVersions" minOccurs="0"/>
                <xsd:element ref="ns4:MediaServiceSystemTags" minOccurs="0"/>
                <xsd:element ref="ns4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c6acb2-2c7d-485d-971d-81a12c9ccbd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odnota hash upozornění na sdílení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722cf2-d8a5-4b3a-9adf-e4c0cf691a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25D601D-88E2-41D9-A604-EFEFA0FA6D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E0B50F-B82A-435D-A32E-0AB4848AF843}">
  <ds:schemaRefs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aa722cf2-d8a5-4b3a-9adf-e4c0cf691a31"/>
    <ds:schemaRef ds:uri="http://purl.org/dc/elements/1.1/"/>
    <ds:schemaRef ds:uri="http://purl.org/dc/terms/"/>
    <ds:schemaRef ds:uri="http://schemas.microsoft.com/office/infopath/2007/PartnerControls"/>
    <ds:schemaRef ds:uri="bbc6acb2-2c7d-485d-971d-81a12c9ccbd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0511E49-8200-463A-A348-B22766C5F3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c6acb2-2c7d-485d-971d-81a12c9ccbd7"/>
    <ds:schemaRef ds:uri="aa722cf2-d8a5-4b3a-9adf-e4c0cf691a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14261</TotalTime>
  <Words>2249</Words>
  <Application>Microsoft Office PowerPoint</Application>
  <PresentationFormat>Vlastní</PresentationFormat>
  <Paragraphs>700</Paragraphs>
  <Slides>26</Slides>
  <Notes>26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3" baseType="lpstr">
      <vt:lpstr>Arial</vt:lpstr>
      <vt:lpstr>Arial CE</vt:lpstr>
      <vt:lpstr>Arial Narrow</vt:lpstr>
      <vt:lpstr>Calibri</vt:lpstr>
      <vt:lpstr>Times New Roman</vt:lpstr>
      <vt:lpstr>Wingdings</vt:lpstr>
      <vt:lpstr>ČSÚ Prezentace CZ - bílá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ČSÚ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Chramecky3167</dc:creator>
  <cp:keywords>Prezentace,modrá,ČSÚ</cp:keywords>
  <cp:lastModifiedBy>Mana Martin</cp:lastModifiedBy>
  <cp:revision>1041</cp:revision>
  <cp:lastPrinted>2024-05-29T09:07:58Z</cp:lastPrinted>
  <dcterms:created xsi:type="dcterms:W3CDTF">2014-01-02T10:39:55Z</dcterms:created>
  <dcterms:modified xsi:type="dcterms:W3CDTF">2024-05-29T09:32:55Z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0x010100D61358D4554D7846A9CD128AF4E3B956</vt:lpwstr>
  </property>
</Properties>
</file>