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  <p:sldId id="267" r:id="rId15"/>
    <p:sldId id="270" r:id="rId16"/>
    <p:sldId id="273" r:id="rId17"/>
    <p:sldId id="274" r:id="rId18"/>
    <p:sldId id="275" r:id="rId19"/>
    <p:sldId id="269" r:id="rId20"/>
    <p:sldId id="272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067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929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93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250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501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44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4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830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27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4435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83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38667-1964-4173-BEDC-FE197CAF2BD5}" type="datetimeFigureOut">
              <a:rPr lang="cs-CZ" smtClean="0"/>
              <a:t>18.12.2018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499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and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Radim Vácha, Václav Stejskal, František Kocourek, Miroslav Toman, Jakub Hofman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51376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Nepovažujeme dle stávajícího systému za ideální</a:t>
            </a:r>
          </a:p>
          <a:p>
            <a:r>
              <a:rPr lang="cs-CZ" dirty="0" smtClean="0"/>
              <a:t>Problém – dělení dle FORD zavádí příliš široké obory</a:t>
            </a:r>
          </a:p>
          <a:p>
            <a:r>
              <a:rPr lang="cs-CZ" dirty="0" smtClean="0"/>
              <a:t>Pouze některé podobory mají časopisy, které navyšují hodnotu AIS</a:t>
            </a:r>
          </a:p>
          <a:p>
            <a:r>
              <a:rPr lang="cs-CZ" dirty="0" smtClean="0"/>
              <a:t>Menší a specializovaná pracoviště často nemají časopisy v Q1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0896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Porovnání úrovně publikací menších pracovišť se širokým oborem bude pro tato pracoviště negativní</a:t>
            </a:r>
          </a:p>
          <a:p>
            <a:r>
              <a:rPr lang="cs-CZ" dirty="0" smtClean="0"/>
              <a:t>Doporučené řešení – hodnocení </a:t>
            </a:r>
            <a:r>
              <a:rPr lang="cs-CZ" dirty="0" err="1" smtClean="0"/>
              <a:t>bibliometrické</a:t>
            </a:r>
            <a:r>
              <a:rPr lang="cs-CZ" dirty="0" smtClean="0"/>
              <a:t> analýzy dle podrobnějšího </a:t>
            </a:r>
            <a:r>
              <a:rPr lang="cs-CZ" dirty="0" err="1" smtClean="0"/>
              <a:t>členěmí</a:t>
            </a:r>
            <a:r>
              <a:rPr lang="cs-CZ" dirty="0" smtClean="0"/>
              <a:t> ve FORD</a:t>
            </a:r>
          </a:p>
          <a:p>
            <a:r>
              <a:rPr lang="cs-CZ" dirty="0" smtClean="0"/>
              <a:t>Problém – potenciálně nedostatečný počet publikací při podrobnějším členění – hodnocení BA v delším časovém úseku?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0538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některých oborech málo zastoupených výzkum v ČR, nedostatečné pokrytí výzkumnými pracovníky</a:t>
            </a:r>
          </a:p>
          <a:p>
            <a:r>
              <a:rPr lang="cs-CZ" dirty="0" smtClean="0"/>
              <a:t>Nedostatečné instrumentální vybavení pro špičkový výzkum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373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Otázka - relevance hodnocení excelence výzkumných organizací dle BA </a:t>
            </a:r>
          </a:p>
          <a:p>
            <a:pPr marL="0" indent="0">
              <a:buNone/>
            </a:pPr>
            <a:r>
              <a:rPr lang="cs-CZ" dirty="0" smtClean="0"/>
              <a:t>-  Vysoké školy</a:t>
            </a:r>
          </a:p>
          <a:p>
            <a:pPr>
              <a:buFontTx/>
              <a:buChar char="-"/>
            </a:pPr>
            <a:r>
              <a:rPr lang="cs-CZ" dirty="0" smtClean="0"/>
              <a:t>VO zabývající se základním výzkumem</a:t>
            </a:r>
          </a:p>
          <a:p>
            <a:pPr>
              <a:buFontTx/>
              <a:buChar char="-"/>
            </a:pPr>
            <a:r>
              <a:rPr lang="cs-CZ" dirty="0" smtClean="0"/>
              <a:t>VO zabývající se převážně aplikovaným výzkumem (resortní VO) – spíše hodnocení dle společenské relevance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990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Zařazení časopisů dle odbornosti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/>
              <a:t>Mnohdy nevhodné řazení časopisů dle odbornosti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cs-CZ" sz="2800" dirty="0" err="1" smtClean="0"/>
              <a:t>Veterinary</a:t>
            </a:r>
            <a:r>
              <a:rPr lang="cs-CZ" sz="2800" dirty="0" smtClean="0"/>
              <a:t> </a:t>
            </a:r>
            <a:r>
              <a:rPr lang="cs-CZ" sz="2800" dirty="0" err="1" smtClean="0"/>
              <a:t>Sciences</a:t>
            </a:r>
            <a:endParaRPr lang="cs-CZ" sz="2800" dirty="0" smtClean="0"/>
          </a:p>
          <a:p>
            <a:pPr>
              <a:buFontTx/>
              <a:buChar char="-"/>
            </a:pPr>
            <a:r>
              <a:rPr lang="cs-CZ" sz="2800" dirty="0" smtClean="0"/>
              <a:t>Fakultní nemocnice Brno</a:t>
            </a:r>
          </a:p>
          <a:p>
            <a:pPr>
              <a:buFontTx/>
              <a:buChar char="-"/>
            </a:pPr>
            <a:r>
              <a:rPr lang="cs-CZ" sz="2800" dirty="0" smtClean="0"/>
              <a:t>Fakultní nemocnice sv. Anny v Brně</a:t>
            </a:r>
          </a:p>
          <a:p>
            <a:pPr>
              <a:buFontTx/>
              <a:buChar char="-"/>
            </a:pPr>
            <a:r>
              <a:rPr lang="cs-CZ" sz="2800" dirty="0" smtClean="0"/>
              <a:t>Výzkumný ústav rostlinné výroby, </a:t>
            </a:r>
            <a:r>
              <a:rPr lang="cs-CZ" sz="2800" dirty="0" err="1" smtClean="0"/>
              <a:t>v.v.i</a:t>
            </a:r>
            <a:r>
              <a:rPr lang="cs-CZ" sz="2800" dirty="0" smtClean="0"/>
              <a:t>.</a:t>
            </a:r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992117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BA dle </a:t>
            </a:r>
            <a:r>
              <a:rPr lang="cs-CZ" dirty="0"/>
              <a:t>S</a:t>
            </a:r>
            <a:r>
              <a:rPr lang="cs-CZ" dirty="0" smtClean="0"/>
              <a:t>COPUS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Značné rozdíly ve srovnání s </a:t>
            </a:r>
            <a:r>
              <a:rPr lang="cs-CZ" dirty="0" err="1" smtClean="0"/>
              <a:t>WoS</a:t>
            </a:r>
            <a:endParaRPr lang="cs-CZ" dirty="0" smtClean="0"/>
          </a:p>
          <a:p>
            <a:r>
              <a:rPr lang="cs-CZ" dirty="0" smtClean="0"/>
              <a:t>Rozdílné členění oborů</a:t>
            </a:r>
          </a:p>
          <a:p>
            <a:r>
              <a:rPr lang="cs-CZ" dirty="0" smtClean="0"/>
              <a:t>Rozdílné řazení časopisů do oborů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Doporučujeme BA dle SCOPUS opustit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err="1" smtClean="0"/>
              <a:t>Dopučujeme</a:t>
            </a:r>
            <a:r>
              <a:rPr lang="cs-CZ" dirty="0" smtClean="0"/>
              <a:t> opustit hodnocení </a:t>
            </a:r>
            <a:r>
              <a:rPr lang="cs-CZ" dirty="0"/>
              <a:t>excelence ve vědní oblasti zemědělských věd podle publikací v časopisech </a:t>
            </a:r>
            <a:r>
              <a:rPr lang="cs-CZ" dirty="0" err="1"/>
              <a:t>Nature</a:t>
            </a:r>
            <a:r>
              <a:rPr lang="cs-CZ" dirty="0"/>
              <a:t> a </a:t>
            </a:r>
            <a:r>
              <a:rPr lang="cs-CZ" dirty="0" err="1"/>
              <a:t>Scince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2040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Hodnocení </a:t>
            </a:r>
            <a:r>
              <a:rPr lang="cs-CZ" dirty="0" err="1"/>
              <a:t>nebibliometrických</a:t>
            </a:r>
            <a:r>
              <a:rPr lang="cs-CZ" dirty="0"/>
              <a:t> </a:t>
            </a:r>
            <a:r>
              <a:rPr lang="cs-CZ" dirty="0" smtClean="0"/>
              <a:t>výsledků </a:t>
            </a:r>
            <a:r>
              <a:rPr lang="cs-CZ" sz="3100" dirty="0" smtClean="0"/>
              <a:t>- % výsledků z celkového počtu</a:t>
            </a:r>
            <a:endParaRPr lang="cs-CZ" sz="31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2719440"/>
              </p:ext>
            </p:extLst>
          </p:nvPr>
        </p:nvGraphicFramePr>
        <p:xfrm>
          <a:off x="179509" y="2492895"/>
          <a:ext cx="8856986" cy="2808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839"/>
                <a:gridCol w="1475839"/>
                <a:gridCol w="1475839"/>
                <a:gridCol w="1475839"/>
                <a:gridCol w="1476815"/>
                <a:gridCol w="1476815"/>
              </a:tblGrid>
              <a:tr h="6320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Stupeň hodnocení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Celkem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Univerzity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VO,v.v.i.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VO soukromé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NZM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8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1       (0.9%)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0           (0%)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1        (0.9%)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0            (0%)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8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19      (17.4%)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5          (4.6%)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8        (7.3%)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6          (5.5%)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8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52      (47.7%)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21       (19.3%)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23      (21.7%)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7          (6.4%)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          (0.9%)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8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32      (29.4%)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11      (10.1%)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12      (11.0%)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9          (8.3%)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8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5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5       (4.6%)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1        (0.9%)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2       (1.8%)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2          (1.8%)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0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Suma výsledků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109   (100%)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38       (34.9%)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46      (42.2%)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24        (22%) 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093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Hodnocení </a:t>
            </a:r>
            <a:r>
              <a:rPr lang="cs-CZ" dirty="0" err="1"/>
              <a:t>nebibliometrických</a:t>
            </a:r>
            <a:r>
              <a:rPr lang="cs-CZ" dirty="0"/>
              <a:t> výsledků </a:t>
            </a:r>
            <a:r>
              <a:rPr lang="cs-CZ" sz="3100" dirty="0"/>
              <a:t>- % výsledků </a:t>
            </a:r>
            <a:r>
              <a:rPr lang="cs-CZ" sz="3100" dirty="0" smtClean="0"/>
              <a:t>skupin pracovišť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867557"/>
              </p:ext>
            </p:extLst>
          </p:nvPr>
        </p:nvGraphicFramePr>
        <p:xfrm>
          <a:off x="611561" y="2786856"/>
          <a:ext cx="7560839" cy="2874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1767"/>
                <a:gridCol w="1511767"/>
                <a:gridCol w="1511767"/>
                <a:gridCol w="1512769"/>
                <a:gridCol w="1512769"/>
              </a:tblGrid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Stupeň hodnocení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Univerzity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VO,v.v.i</a:t>
                      </a:r>
                      <a:r>
                        <a:rPr lang="cs-CZ" sz="1400" dirty="0">
                          <a:effectLst/>
                        </a:rPr>
                        <a:t>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VO soukromé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NZM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0           (0%)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1        (2.2%)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0            (0%)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5        (13.2%)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8       (17.4%)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6         (25.0%)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 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3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21       (55.3%)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23      (50.0%)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7         (29.2%)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          (100%)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11      (28.9%)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12      (26.1%)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9         (37.5%)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5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1        (2.6%)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2       (4.3%)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2          (8.3%)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Suma výsledků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38       (100%)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46      (100%)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24        (100%) 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         (100%)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985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Hodnocení </a:t>
            </a:r>
            <a:r>
              <a:rPr lang="cs-CZ" dirty="0" err="1"/>
              <a:t>nebibliometrických</a:t>
            </a:r>
            <a:r>
              <a:rPr lang="cs-CZ" dirty="0"/>
              <a:t> výsledků </a:t>
            </a:r>
            <a:r>
              <a:rPr lang="cs-CZ" sz="3100" dirty="0"/>
              <a:t>- % </a:t>
            </a:r>
            <a:r>
              <a:rPr lang="cs-CZ" sz="3100" dirty="0" smtClean="0"/>
              <a:t>výsledků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554568"/>
              </p:ext>
            </p:extLst>
          </p:nvPr>
        </p:nvGraphicFramePr>
        <p:xfrm>
          <a:off x="1043608" y="2996952"/>
          <a:ext cx="6768752" cy="210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908"/>
                <a:gridCol w="1691908"/>
                <a:gridCol w="1691908"/>
                <a:gridCol w="1693028"/>
              </a:tblGrid>
              <a:tr h="525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Sdružené hodnocení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Univerzity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err="1">
                          <a:effectLst/>
                        </a:rPr>
                        <a:t>VO,v.v.i</a:t>
                      </a:r>
                      <a:r>
                        <a:rPr lang="cs-CZ" sz="1400" dirty="0">
                          <a:effectLst/>
                        </a:rPr>
                        <a:t>.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VO soukromé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Excelentní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13.2%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19.6%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  25%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Dobré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55.3%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50.0%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 29.2%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Podprůměrné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31.5%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30.4%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  45.8%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824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</a:t>
            </a:r>
            <a:r>
              <a:rPr lang="cs-CZ" dirty="0" err="1" smtClean="0"/>
              <a:t>nebibliometrických</a:t>
            </a:r>
            <a:r>
              <a:rPr lang="cs-CZ" dirty="0" smtClean="0"/>
              <a:t> výsledků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 - Pasivita hodnotitelů</a:t>
            </a:r>
          </a:p>
          <a:p>
            <a:pPr algn="just">
              <a:buFontTx/>
              <a:buChar char="-"/>
            </a:pPr>
            <a:r>
              <a:rPr lang="cs-CZ" dirty="0" smtClean="0"/>
              <a:t>Nedostatečný počet hodnotitelů (dodatečné   nominace, vyřazení nereagujících hodnotitelů)</a:t>
            </a:r>
          </a:p>
          <a:p>
            <a:pPr algn="just">
              <a:buFontTx/>
              <a:buChar char="-"/>
            </a:pPr>
            <a:r>
              <a:rPr lang="cs-CZ" dirty="0" smtClean="0"/>
              <a:t>Otázka kvality hodnotitelů a „měřítka“ hodnocení (znalost celého systému hodnocení)</a:t>
            </a:r>
          </a:p>
          <a:p>
            <a:pPr algn="just">
              <a:buFontTx/>
              <a:buChar char="-"/>
            </a:pPr>
            <a:r>
              <a:rPr lang="cs-CZ" dirty="0" smtClean="0"/>
              <a:t>Otázka vztahů hodnotitelů a hodnocených (malý český rybníček)</a:t>
            </a:r>
          </a:p>
          <a:p>
            <a:pPr algn="just">
              <a:buFontTx/>
              <a:buChar char="-"/>
            </a:pPr>
            <a:r>
              <a:rPr lang="cs-CZ" dirty="0" smtClean="0"/>
              <a:t>Omezená možnost </a:t>
            </a:r>
            <a:r>
              <a:rPr lang="cs-CZ" dirty="0" err="1" smtClean="0"/>
              <a:t>panelistů</a:t>
            </a:r>
            <a:r>
              <a:rPr lang="cs-CZ" dirty="0" smtClean="0"/>
              <a:t> zasáhnout do hodnocení</a:t>
            </a:r>
          </a:p>
          <a:p>
            <a:pPr algn="just">
              <a:buFontTx/>
              <a:buChar char="-"/>
            </a:pPr>
            <a:r>
              <a:rPr lang="cs-CZ" dirty="0" smtClean="0"/>
              <a:t>Otázka kvality zaslaných „excelentních“ výsledků (plakátové sdělení)</a:t>
            </a:r>
          </a:p>
          <a:p>
            <a:pPr algn="just">
              <a:buFontTx/>
              <a:buChar char="-"/>
            </a:pPr>
            <a:endParaRPr lang="cs-CZ" dirty="0" smtClean="0"/>
          </a:p>
          <a:p>
            <a:pPr algn="just">
              <a:buFontTx/>
              <a:buChar char="-"/>
            </a:pPr>
            <a:endParaRPr lang="cs-CZ" dirty="0" smtClean="0"/>
          </a:p>
          <a:p>
            <a:pPr marL="0" indent="0" algn="just">
              <a:buNone/>
            </a:pP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val="2758959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and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/>
              <a:t>                                                                 NM  NM/MM    n          </a:t>
            </a:r>
            <a:r>
              <a:rPr lang="cs-CZ" sz="2800" dirty="0" err="1" smtClean="0">
                <a:solidFill>
                  <a:srgbClr val="FF0000"/>
                </a:solidFill>
              </a:rPr>
              <a:t>Africulture</a:t>
            </a:r>
            <a:r>
              <a:rPr lang="cs-CZ" sz="2800" dirty="0" smtClean="0">
                <a:solidFill>
                  <a:srgbClr val="FF0000"/>
                </a:solidFill>
              </a:rPr>
              <a:t>, </a:t>
            </a:r>
            <a:r>
              <a:rPr lang="cs-CZ" sz="2800" dirty="0" err="1" smtClean="0">
                <a:solidFill>
                  <a:srgbClr val="FF0000"/>
                </a:solidFill>
              </a:rPr>
              <a:t>Forestry</a:t>
            </a:r>
            <a:r>
              <a:rPr lang="cs-CZ" sz="2800" dirty="0" smtClean="0">
                <a:solidFill>
                  <a:srgbClr val="FF0000"/>
                </a:solidFill>
              </a:rPr>
              <a:t> and </a:t>
            </a:r>
            <a:r>
              <a:rPr lang="cs-CZ" sz="2800" dirty="0" err="1" smtClean="0">
                <a:solidFill>
                  <a:srgbClr val="FF0000"/>
                </a:solidFill>
              </a:rPr>
              <a:t>Fisheries</a:t>
            </a:r>
            <a:r>
              <a:rPr lang="cs-CZ" sz="2800" dirty="0" smtClean="0">
                <a:solidFill>
                  <a:srgbClr val="FF0000"/>
                </a:solidFill>
              </a:rPr>
              <a:t>    0,493  104%    395</a:t>
            </a:r>
          </a:p>
          <a:p>
            <a:pPr marL="0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Animal and </a:t>
            </a:r>
            <a:r>
              <a:rPr lang="cs-CZ" sz="2800" dirty="0" err="1" smtClean="0">
                <a:solidFill>
                  <a:srgbClr val="0070C0"/>
                </a:solidFill>
              </a:rPr>
              <a:t>Dairy</a:t>
            </a:r>
            <a:r>
              <a:rPr lang="cs-CZ" sz="2800" dirty="0" smtClean="0">
                <a:solidFill>
                  <a:srgbClr val="0070C0"/>
                </a:solidFill>
              </a:rPr>
              <a:t> Science                   0,231    58%      77</a:t>
            </a:r>
          </a:p>
          <a:p>
            <a:pPr marL="0" indent="0">
              <a:buNone/>
            </a:pPr>
            <a:r>
              <a:rPr lang="cs-CZ" sz="2800" dirty="0" err="1" smtClean="0">
                <a:solidFill>
                  <a:srgbClr val="0070C0"/>
                </a:solidFill>
              </a:rPr>
              <a:t>Veterinary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dirty="0" err="1" smtClean="0">
                <a:solidFill>
                  <a:srgbClr val="0070C0"/>
                </a:solidFill>
              </a:rPr>
              <a:t>Sciences</a:t>
            </a:r>
            <a:r>
              <a:rPr lang="cs-CZ" sz="2800" dirty="0" smtClean="0">
                <a:solidFill>
                  <a:srgbClr val="0070C0"/>
                </a:solidFill>
              </a:rPr>
              <a:t>                             0,216    55%     114</a:t>
            </a:r>
          </a:p>
          <a:p>
            <a:pPr marL="0" indent="0">
              <a:buNone/>
            </a:pPr>
            <a:r>
              <a:rPr lang="cs-CZ" sz="2800" dirty="0" err="1" smtClean="0">
                <a:solidFill>
                  <a:srgbClr val="0070C0"/>
                </a:solidFill>
              </a:rPr>
              <a:t>Agricultural</a:t>
            </a:r>
            <a:r>
              <a:rPr lang="cs-CZ" sz="2800" dirty="0" smtClean="0">
                <a:solidFill>
                  <a:srgbClr val="0070C0"/>
                </a:solidFill>
              </a:rPr>
              <a:t> Biotechnology                0,372     64%    186</a:t>
            </a:r>
          </a:p>
          <a:p>
            <a:pPr marL="0" indent="0">
              <a:buNone/>
            </a:pPr>
            <a:r>
              <a:rPr lang="cs-CZ" sz="2800" dirty="0" err="1" smtClean="0">
                <a:solidFill>
                  <a:srgbClr val="0070C0"/>
                </a:solidFill>
              </a:rPr>
              <a:t>Other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dirty="0" err="1" smtClean="0">
                <a:solidFill>
                  <a:srgbClr val="0070C0"/>
                </a:solidFill>
              </a:rPr>
              <a:t>Agricultural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dirty="0" err="1" smtClean="0">
                <a:solidFill>
                  <a:srgbClr val="0070C0"/>
                </a:solidFill>
              </a:rPr>
              <a:t>Sciences</a:t>
            </a:r>
            <a:r>
              <a:rPr lang="cs-CZ" sz="2800" dirty="0" smtClean="0">
                <a:solidFill>
                  <a:srgbClr val="0070C0"/>
                </a:solidFill>
              </a:rPr>
              <a:t>               0,164     25%      42 </a:t>
            </a:r>
            <a:endParaRPr lang="cs-CZ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                     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75" y="1268760"/>
            <a:ext cx="9144000" cy="526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3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Africulture</a:t>
            </a:r>
            <a:r>
              <a:rPr lang="cs-CZ" dirty="0" smtClean="0"/>
              <a:t>, </a:t>
            </a:r>
            <a:r>
              <a:rPr lang="cs-CZ" dirty="0" err="1" smtClean="0"/>
              <a:t>Forestry</a:t>
            </a:r>
            <a:r>
              <a:rPr lang="cs-CZ" dirty="0" smtClean="0"/>
              <a:t> and </a:t>
            </a:r>
            <a:r>
              <a:rPr lang="cs-CZ" dirty="0" err="1" smtClean="0"/>
              <a:t>Fisheries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err="1" smtClean="0"/>
              <a:t>Agriculture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Forestry</a:t>
            </a:r>
            <a:r>
              <a:rPr lang="cs-CZ" sz="2400" dirty="0" smtClean="0"/>
              <a:t>, </a:t>
            </a:r>
            <a:r>
              <a:rPr lang="cs-CZ" sz="2400" dirty="0" err="1" smtClean="0"/>
              <a:t>Fishery</a:t>
            </a:r>
            <a:r>
              <a:rPr lang="cs-CZ" sz="2400" dirty="0" smtClean="0"/>
              <a:t>, </a:t>
            </a:r>
            <a:r>
              <a:rPr lang="cs-CZ" sz="2400" dirty="0" err="1" smtClean="0"/>
              <a:t>Soil</a:t>
            </a:r>
            <a:r>
              <a:rPr lang="cs-CZ" sz="2400" dirty="0" smtClean="0"/>
              <a:t> Science, </a:t>
            </a:r>
            <a:r>
              <a:rPr lang="cs-CZ" sz="2400" dirty="0" err="1" smtClean="0"/>
              <a:t>Horticulture</a:t>
            </a:r>
            <a:r>
              <a:rPr lang="cs-CZ" sz="2400" dirty="0" smtClean="0"/>
              <a:t> and </a:t>
            </a:r>
            <a:r>
              <a:rPr lang="cs-CZ" sz="2400" dirty="0" err="1" smtClean="0"/>
              <a:t>Viticulture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Afronomy</a:t>
            </a:r>
            <a:r>
              <a:rPr lang="cs-CZ" sz="2400" dirty="0" smtClean="0"/>
              <a:t>, Plant </a:t>
            </a:r>
            <a:r>
              <a:rPr lang="cs-CZ" sz="2400" dirty="0" err="1" smtClean="0"/>
              <a:t>breeding</a:t>
            </a:r>
            <a:r>
              <a:rPr lang="cs-CZ" sz="2400" dirty="0" smtClean="0"/>
              <a:t> and Plant </a:t>
            </a:r>
            <a:r>
              <a:rPr lang="cs-CZ" sz="2400" dirty="0" err="1" smtClean="0"/>
              <a:t>protection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395 článků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První decil         (23%/18%)       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První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(45%/45%)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Druhý </a:t>
            </a:r>
            <a:r>
              <a:rPr lang="cs-CZ" b="1" dirty="0" err="1">
                <a:solidFill>
                  <a:srgbClr val="FF0000"/>
                </a:solidFill>
              </a:rPr>
              <a:t>k</a:t>
            </a:r>
            <a:r>
              <a:rPr lang="cs-CZ" b="1" dirty="0" err="1" smtClean="0">
                <a:solidFill>
                  <a:srgbClr val="FF0000"/>
                </a:solidFill>
              </a:rPr>
              <a:t>vartil</a:t>
            </a:r>
            <a:r>
              <a:rPr lang="cs-CZ" b="1" dirty="0" smtClean="0">
                <a:solidFill>
                  <a:srgbClr val="FF0000"/>
                </a:solidFill>
              </a:rPr>
              <a:t>    (32%/28%)</a:t>
            </a:r>
          </a:p>
          <a:p>
            <a:pPr marL="0" indent="0">
              <a:buNone/>
            </a:pPr>
            <a:r>
              <a:rPr lang="cs-CZ" dirty="0" smtClean="0"/>
              <a:t>Třetí </a:t>
            </a:r>
            <a:r>
              <a:rPr lang="cs-CZ" dirty="0" err="1" smtClean="0"/>
              <a:t>kvartil</a:t>
            </a:r>
            <a:r>
              <a:rPr lang="cs-CZ" dirty="0" smtClean="0"/>
              <a:t>        (17%/15%)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Čtvrtý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sz="2400" b="1" dirty="0" smtClean="0">
                <a:solidFill>
                  <a:srgbClr val="0070C0"/>
                </a:solidFill>
              </a:rPr>
              <a:t>    </a:t>
            </a:r>
            <a:r>
              <a:rPr lang="cs-CZ" b="1" dirty="0" smtClean="0">
                <a:solidFill>
                  <a:srgbClr val="0070C0"/>
                </a:solidFill>
              </a:rPr>
              <a:t>(6%/17%)</a:t>
            </a:r>
            <a:endParaRPr lang="cs-CZ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9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Animal and </a:t>
            </a:r>
            <a:r>
              <a:rPr lang="cs-CZ" dirty="0" err="1" smtClean="0"/>
              <a:t>Dairy</a:t>
            </a:r>
            <a:r>
              <a:rPr lang="cs-CZ" dirty="0" smtClean="0"/>
              <a:t> Science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Animal and </a:t>
            </a:r>
            <a:r>
              <a:rPr lang="cs-CZ" dirty="0" err="1" smtClean="0"/>
              <a:t>Dairy</a:t>
            </a:r>
            <a:r>
              <a:rPr lang="cs-CZ" dirty="0" smtClean="0"/>
              <a:t> Science, </a:t>
            </a:r>
            <a:r>
              <a:rPr lang="cs-CZ" dirty="0" err="1" smtClean="0"/>
              <a:t>Pets</a:t>
            </a:r>
            <a:r>
              <a:rPr lang="cs-CZ" dirty="0" smtClean="0"/>
              <a:t>, </a:t>
            </a:r>
            <a:r>
              <a:rPr lang="cs-CZ" dirty="0" err="1" smtClean="0"/>
              <a:t>Husbandry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77 článků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decil            (10%/23%)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(31%/49%)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Druhý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  (53%/25%) !</a:t>
            </a:r>
          </a:p>
          <a:p>
            <a:pPr marL="0" indent="0">
              <a:buNone/>
            </a:pPr>
            <a:r>
              <a:rPr lang="cs-CZ" dirty="0" smtClean="0"/>
              <a:t>Třetí </a:t>
            </a:r>
            <a:r>
              <a:rPr lang="cs-CZ" dirty="0" err="1" smtClean="0"/>
              <a:t>kvartil</a:t>
            </a:r>
            <a:r>
              <a:rPr lang="cs-CZ" dirty="0" smtClean="0"/>
              <a:t>            (11%/12%)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Čtvrtý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(4%/16%)</a:t>
            </a:r>
            <a:endParaRPr lang="cs-CZ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87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err="1" smtClean="0"/>
              <a:t>Veterinary</a:t>
            </a:r>
            <a:r>
              <a:rPr lang="cs-CZ" dirty="0" smtClean="0"/>
              <a:t> Science</a:t>
            </a:r>
          </a:p>
          <a:p>
            <a:pPr marL="0" indent="0">
              <a:buNone/>
            </a:pPr>
            <a:r>
              <a:rPr lang="cs-CZ" dirty="0" smtClean="0"/>
              <a:t>114 článků</a:t>
            </a:r>
          </a:p>
          <a:p>
            <a:pPr marL="0" indent="0"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decil            (9%/13%)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(32%/41%)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Druhý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(12%/20%)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Třetí </a:t>
            </a:r>
            <a:r>
              <a:rPr lang="cs-CZ" dirty="0" err="1" smtClean="0">
                <a:solidFill>
                  <a:srgbClr val="FF0000"/>
                </a:solidFill>
              </a:rPr>
              <a:t>kvartil</a:t>
            </a:r>
            <a:r>
              <a:rPr lang="cs-CZ" dirty="0" smtClean="0">
                <a:solidFill>
                  <a:srgbClr val="FF0000"/>
                </a:solidFill>
              </a:rPr>
              <a:t>            (26%/24%)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Čtvrtý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  (29%/15%)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473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Biotechnology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err="1" smtClean="0"/>
              <a:t>Agriculture</a:t>
            </a:r>
            <a:r>
              <a:rPr lang="cs-CZ" sz="2400" dirty="0" smtClean="0"/>
              <a:t> and Food Biotechnology, GM Technology (</a:t>
            </a:r>
            <a:r>
              <a:rPr lang="cs-CZ" sz="2400" dirty="0" err="1" smtClean="0"/>
              <a:t>Crop</a:t>
            </a:r>
            <a:r>
              <a:rPr lang="cs-CZ" sz="2400" dirty="0" smtClean="0"/>
              <a:t> and </a:t>
            </a:r>
            <a:r>
              <a:rPr lang="cs-CZ" sz="2400" dirty="0" err="1" smtClean="0"/>
              <a:t>Livestock</a:t>
            </a:r>
            <a:r>
              <a:rPr lang="cs-CZ" sz="2400" dirty="0" smtClean="0"/>
              <a:t>), </a:t>
            </a:r>
            <a:r>
              <a:rPr lang="cs-CZ" sz="2400" dirty="0" err="1"/>
              <a:t>L</a:t>
            </a:r>
            <a:r>
              <a:rPr lang="cs-CZ" sz="2400" dirty="0" err="1" smtClean="0"/>
              <a:t>ivestock</a:t>
            </a:r>
            <a:r>
              <a:rPr lang="cs-CZ" sz="2400" dirty="0" smtClean="0"/>
              <a:t> </a:t>
            </a:r>
            <a:r>
              <a:rPr lang="cs-CZ" sz="2400" dirty="0" err="1" smtClean="0"/>
              <a:t>cloning</a:t>
            </a:r>
            <a:r>
              <a:rPr lang="cs-CZ" sz="2400" dirty="0" smtClean="0"/>
              <a:t>, </a:t>
            </a:r>
            <a:r>
              <a:rPr lang="cs-CZ" sz="2400" dirty="0" err="1"/>
              <a:t>M</a:t>
            </a:r>
            <a:r>
              <a:rPr lang="cs-CZ" sz="2400" dirty="0" err="1" smtClean="0"/>
              <a:t>arker</a:t>
            </a:r>
            <a:r>
              <a:rPr lang="cs-CZ" sz="2400" dirty="0" smtClean="0"/>
              <a:t> </a:t>
            </a:r>
            <a:r>
              <a:rPr lang="cs-CZ" sz="2400" dirty="0" err="1" smtClean="0"/>
              <a:t>assisted</a:t>
            </a:r>
            <a:r>
              <a:rPr lang="cs-CZ" sz="2400" dirty="0" smtClean="0"/>
              <a:t> </a:t>
            </a:r>
            <a:r>
              <a:rPr lang="cs-CZ" sz="2400" dirty="0" err="1" smtClean="0"/>
              <a:t>selection</a:t>
            </a:r>
            <a:r>
              <a:rPr lang="cs-CZ" sz="2400" dirty="0" smtClean="0"/>
              <a:t>, </a:t>
            </a:r>
            <a:r>
              <a:rPr lang="cs-CZ" sz="2400" dirty="0" err="1" smtClean="0"/>
              <a:t>Diagnostics</a:t>
            </a:r>
            <a:r>
              <a:rPr lang="cs-CZ" sz="2400" dirty="0" smtClean="0"/>
              <a:t> (DNA </a:t>
            </a:r>
            <a:r>
              <a:rPr lang="cs-CZ" sz="2400" dirty="0" err="1" smtClean="0"/>
              <a:t>analysis</a:t>
            </a:r>
            <a:r>
              <a:rPr lang="cs-CZ" sz="2400" dirty="0" smtClean="0"/>
              <a:t>), </a:t>
            </a:r>
            <a:r>
              <a:rPr lang="cs-CZ" sz="2400" dirty="0" err="1" smtClean="0"/>
              <a:t>Biomass</a:t>
            </a:r>
            <a:r>
              <a:rPr lang="cs-CZ" sz="2400" dirty="0" smtClean="0"/>
              <a:t> </a:t>
            </a:r>
            <a:r>
              <a:rPr lang="cs-CZ" sz="2400" dirty="0" err="1" smtClean="0"/>
              <a:t>feedstock</a:t>
            </a:r>
            <a:r>
              <a:rPr lang="cs-CZ" sz="2400" dirty="0" smtClean="0"/>
              <a:t> </a:t>
            </a:r>
            <a:r>
              <a:rPr lang="cs-CZ" sz="2400" dirty="0" err="1" smtClean="0"/>
              <a:t>production</a:t>
            </a:r>
            <a:r>
              <a:rPr lang="cs-CZ" sz="2400" dirty="0" smtClean="0"/>
              <a:t> </a:t>
            </a:r>
            <a:r>
              <a:rPr lang="cs-CZ" sz="2400" dirty="0" err="1" smtClean="0"/>
              <a:t>technologies</a:t>
            </a:r>
            <a:r>
              <a:rPr lang="cs-CZ" sz="2400" dirty="0" smtClean="0"/>
              <a:t>, </a:t>
            </a:r>
            <a:r>
              <a:rPr lang="cs-CZ" sz="2400" dirty="0" err="1" smtClean="0"/>
              <a:t>Biofarming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186 článků</a:t>
            </a:r>
          </a:p>
          <a:p>
            <a:pPr marL="0" indent="0"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800" b="1" dirty="0" smtClean="0">
                <a:solidFill>
                  <a:srgbClr val="0070C0"/>
                </a:solidFill>
              </a:rPr>
              <a:t>První decil            (11%/18%)</a:t>
            </a:r>
          </a:p>
          <a:p>
            <a:pPr marL="0" indent="0">
              <a:buNone/>
            </a:pPr>
            <a:r>
              <a:rPr lang="cs-CZ" sz="2800" b="1" dirty="0" smtClean="0">
                <a:solidFill>
                  <a:srgbClr val="0070C0"/>
                </a:solidFill>
              </a:rPr>
              <a:t>První </a:t>
            </a:r>
            <a:r>
              <a:rPr lang="cs-CZ" sz="2800" b="1" dirty="0" err="1" smtClean="0">
                <a:solidFill>
                  <a:srgbClr val="0070C0"/>
                </a:solidFill>
              </a:rPr>
              <a:t>kvartil</a:t>
            </a:r>
            <a:r>
              <a:rPr lang="cs-CZ" sz="2800" b="1" dirty="0" smtClean="0">
                <a:solidFill>
                  <a:srgbClr val="0070C0"/>
                </a:solidFill>
              </a:rPr>
              <a:t>         (26%/42%)</a:t>
            </a:r>
          </a:p>
          <a:p>
            <a:pPr marL="0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Druhý </a:t>
            </a:r>
            <a:r>
              <a:rPr lang="cs-CZ" sz="2800" dirty="0" err="1" smtClean="0">
                <a:solidFill>
                  <a:srgbClr val="0070C0"/>
                </a:solidFill>
              </a:rPr>
              <a:t>kvartil</a:t>
            </a:r>
            <a:r>
              <a:rPr lang="cs-CZ" sz="2800" dirty="0" smtClean="0">
                <a:solidFill>
                  <a:srgbClr val="0070C0"/>
                </a:solidFill>
              </a:rPr>
              <a:t>        (26%/32%)</a:t>
            </a:r>
          </a:p>
          <a:p>
            <a:pPr marL="0" indent="0">
              <a:buNone/>
            </a:pPr>
            <a:r>
              <a:rPr lang="cs-CZ" sz="2800" dirty="0" smtClean="0"/>
              <a:t>Třetí </a:t>
            </a:r>
            <a:r>
              <a:rPr lang="cs-CZ" sz="2800" dirty="0" err="1" smtClean="0"/>
              <a:t>kvartil</a:t>
            </a:r>
            <a:r>
              <a:rPr lang="cs-CZ" sz="2800" dirty="0" smtClean="0"/>
              <a:t>            (16%/15%)</a:t>
            </a:r>
          </a:p>
          <a:p>
            <a:pPr marL="0" indent="0"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Čtvrtý </a:t>
            </a:r>
            <a:r>
              <a:rPr lang="cs-CZ" sz="2800" b="1" dirty="0" err="1" smtClean="0">
                <a:solidFill>
                  <a:srgbClr val="FF0000"/>
                </a:solidFill>
              </a:rPr>
              <a:t>kvartil</a:t>
            </a:r>
            <a:r>
              <a:rPr lang="cs-CZ" sz="2800" b="1" dirty="0" smtClean="0">
                <a:solidFill>
                  <a:srgbClr val="FF0000"/>
                </a:solidFill>
              </a:rPr>
              <a:t>        (32%/11%) !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82830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Agricultural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42 článků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decil            (10%/37%)  37%!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(19%/48%)</a:t>
            </a:r>
          </a:p>
          <a:p>
            <a:pPr marL="0" indent="0">
              <a:buNone/>
            </a:pPr>
            <a:r>
              <a:rPr lang="cs-CZ" dirty="0" smtClean="0"/>
              <a:t>Druhý </a:t>
            </a:r>
            <a:r>
              <a:rPr lang="cs-CZ" dirty="0" err="1" smtClean="0"/>
              <a:t>kvartil</a:t>
            </a:r>
            <a:r>
              <a:rPr lang="cs-CZ" dirty="0" smtClean="0"/>
              <a:t>        (26%/26%)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Třetí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   (7%/14%)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Čtvrtý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  (48%/13%) !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2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AIS – </a:t>
            </a:r>
            <a:r>
              <a:rPr lang="cs-CZ" dirty="0" err="1" smtClean="0"/>
              <a:t>Article</a:t>
            </a:r>
            <a:r>
              <a:rPr lang="cs-CZ" dirty="0" smtClean="0"/>
              <a:t> Influence </a:t>
            </a:r>
            <a:r>
              <a:rPr lang="cs-CZ" dirty="0" err="1" smtClean="0"/>
              <a:t>Score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Vhodný postup pro hodnocení </a:t>
            </a:r>
            <a:r>
              <a:rPr lang="cs-CZ" dirty="0"/>
              <a:t>o</a:t>
            </a:r>
            <a:r>
              <a:rPr lang="cs-CZ" dirty="0" smtClean="0"/>
              <a:t>borové skupiny </a:t>
            </a:r>
            <a:r>
              <a:rPr lang="cs-CZ" dirty="0" err="1" smtClean="0"/>
              <a:t>Agricultural</a:t>
            </a:r>
            <a:r>
              <a:rPr lang="cs-CZ" dirty="0" smtClean="0"/>
              <a:t> and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Scinces</a:t>
            </a:r>
            <a:endParaRPr lang="cs-CZ" dirty="0" smtClean="0"/>
          </a:p>
          <a:p>
            <a:r>
              <a:rPr lang="cs-CZ" dirty="0" smtClean="0"/>
              <a:t>Zejména pro publikační výstupy, které jsou výsledkem základního výstupu</a:t>
            </a:r>
          </a:p>
          <a:p>
            <a:r>
              <a:rPr lang="cs-CZ" dirty="0" smtClean="0"/>
              <a:t>Koncepce zemědělského výzkumu </a:t>
            </a:r>
            <a:r>
              <a:rPr lang="cs-CZ" dirty="0" err="1" smtClean="0"/>
              <a:t>Mze</a:t>
            </a:r>
            <a:r>
              <a:rPr lang="cs-CZ" dirty="0" smtClean="0"/>
              <a:t> – uznání „excelence“, či spíše relevance i pro publikace v Q2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687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nad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Koncepce zemědělského výzkumu </a:t>
            </a:r>
            <a:r>
              <a:rPr lang="cs-CZ" dirty="0" err="1" smtClean="0"/>
              <a:t>Mze</a:t>
            </a:r>
            <a:r>
              <a:rPr lang="cs-CZ" dirty="0" smtClean="0"/>
              <a:t> – uznání „excelence“, či spíše relevance i pro publikace v Q2 </a:t>
            </a:r>
          </a:p>
          <a:p>
            <a:r>
              <a:rPr lang="cs-CZ" dirty="0" smtClean="0"/>
              <a:t>Hodnocení dle AIS je více výběrové, některé obory nemají v Q1 žádný časopis, na rozdíl od hodnocení dle IF</a:t>
            </a:r>
          </a:p>
          <a:p>
            <a:r>
              <a:rPr lang="cs-CZ" dirty="0" smtClean="0"/>
              <a:t>Časopisy ČAZV (11 časopisů, 9 IF) – Plant </a:t>
            </a:r>
            <a:r>
              <a:rPr lang="cs-CZ" dirty="0" err="1" smtClean="0"/>
              <a:t>Soil</a:t>
            </a:r>
            <a:r>
              <a:rPr lang="cs-CZ" dirty="0" smtClean="0"/>
              <a:t> and </a:t>
            </a:r>
            <a:r>
              <a:rPr lang="cs-CZ" dirty="0" err="1" smtClean="0"/>
              <a:t>Environment</a:t>
            </a:r>
            <a:r>
              <a:rPr lang="cs-CZ" dirty="0" smtClean="0"/>
              <a:t> (IF 1,421</a:t>
            </a:r>
            <a:r>
              <a:rPr lang="cs-CZ" dirty="0"/>
              <a:t>) </a:t>
            </a:r>
            <a:r>
              <a:rPr lang="cs-CZ" dirty="0" smtClean="0"/>
              <a:t>Q2 dle IF i AIS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298811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1002</Words>
  <Application>Microsoft Office PowerPoint</Application>
  <PresentationFormat>Předvádění na obrazovce (4:3)</PresentationFormat>
  <Paragraphs>198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systému Office</vt:lpstr>
      <vt:lpstr>Agricultural and Veterinary Sciences</vt:lpstr>
      <vt:lpstr>Agricultural and Veterinary Sciences</vt:lpstr>
      <vt:lpstr>Africulture, Forestry and Fisheries</vt:lpstr>
      <vt:lpstr>Animal and Dairy Science</vt:lpstr>
      <vt:lpstr>Veterinary Sciences</vt:lpstr>
      <vt:lpstr>Agricultural Biotechnology</vt:lpstr>
      <vt:lpstr>Other Agricultural Sciences</vt:lpstr>
      <vt:lpstr>AIS – Article Influence Score</vt:lpstr>
      <vt:lpstr>Agricultural nad Veterinary Sciences</vt:lpstr>
      <vt:lpstr>Hodnocení výzkumných organizací dle bibliometrické analýzy</vt:lpstr>
      <vt:lpstr>Hodnocení výzkumných organizací dle bibliometrické analýzy</vt:lpstr>
      <vt:lpstr>Hodnocení výzkumných organizací dle bibliometrické analýzy</vt:lpstr>
      <vt:lpstr>Hodnocení výzkumných organizací dle bibliometrické analýzy</vt:lpstr>
      <vt:lpstr>Zařazení časopisů dle odbornosti</vt:lpstr>
      <vt:lpstr>BA dle SCOPUS</vt:lpstr>
      <vt:lpstr>Hodnocení nebibliometrických výsledků - % výsledků z celkového počtu</vt:lpstr>
      <vt:lpstr>Hodnocení nebibliometrických výsledků - % výsledků skupin pracovišť</vt:lpstr>
      <vt:lpstr>Hodnocení nebibliometrických výsledků - % výsledků</vt:lpstr>
      <vt:lpstr>Hodnocení nebibliometrických výsledků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and Veterinary Sciences</dc:title>
  <dc:creator>Radim</dc:creator>
  <cp:lastModifiedBy>Radim</cp:lastModifiedBy>
  <cp:revision>13</cp:revision>
  <dcterms:created xsi:type="dcterms:W3CDTF">2018-03-20T08:38:06Z</dcterms:created>
  <dcterms:modified xsi:type="dcterms:W3CDTF">2018-12-18T10:17:27Z</dcterms:modified>
</cp:coreProperties>
</file>