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58" r:id="rId4"/>
    <p:sldId id="276" r:id="rId5"/>
    <p:sldId id="277" r:id="rId6"/>
    <p:sldId id="273" r:id="rId7"/>
    <p:sldId id="278" r:id="rId8"/>
    <p:sldId id="280" r:id="rId9"/>
    <p:sldId id="260" r:id="rId10"/>
    <p:sldId id="259" r:id="rId11"/>
    <p:sldId id="283" r:id="rId12"/>
    <p:sldId id="282" r:id="rId13"/>
    <p:sldId id="261" r:id="rId14"/>
    <p:sldId id="284" r:id="rId15"/>
    <p:sldId id="285" r:id="rId16"/>
    <p:sldId id="262" r:id="rId17"/>
    <p:sldId id="263" r:id="rId18"/>
    <p:sldId id="264" r:id="rId19"/>
    <p:sldId id="265" r:id="rId20"/>
    <p:sldId id="266" r:id="rId21"/>
    <p:sldId id="267" r:id="rId22"/>
    <p:sldId id="286" r:id="rId23"/>
    <p:sldId id="268" r:id="rId24"/>
    <p:sldId id="270" r:id="rId25"/>
    <p:sldId id="272" r:id="rId26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clrMode="bw" scaleToFitPaper="1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4660"/>
  </p:normalViewPr>
  <p:slideViewPr>
    <p:cSldViewPr snapToGrid="0">
      <p:cViewPr>
        <p:scale>
          <a:sx n="100" d="100"/>
          <a:sy n="100" d="100"/>
        </p:scale>
        <p:origin x="984" y="6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>
        <p:scale>
          <a:sx n="120" d="100"/>
          <a:sy n="120" d="100"/>
        </p:scale>
        <p:origin x="3042" y="-76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AB3146-F51D-4415-85CE-7A7602A8600D}" type="datetimeFigureOut">
              <a:rPr lang="cs-CZ" smtClean="0"/>
              <a:t>21.01.2019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1E34A1-ED66-47CC-A33D-ABECAA064F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16127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6A40B0-4605-4FF9-B8CB-503C9C28AC3C}" type="datetimeFigureOut">
              <a:rPr lang="cs-CZ" smtClean="0"/>
              <a:t>21.01.2019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37B95F-D850-4FD7-B330-0B948440088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34619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Nejlépe vypadá Pedagogika (</a:t>
            </a:r>
            <a:r>
              <a:rPr lang="cs-CZ" dirty="0" err="1"/>
              <a:t>Education</a:t>
            </a:r>
            <a:r>
              <a:rPr lang="cs-CZ" dirty="0"/>
              <a:t>), nedobře je na tom politologie (</a:t>
            </a:r>
            <a:r>
              <a:rPr lang="cs-CZ" dirty="0" err="1"/>
              <a:t>political</a:t>
            </a:r>
            <a:r>
              <a:rPr lang="cs-CZ" dirty="0"/>
              <a:t> science), právo (</a:t>
            </a:r>
            <a:r>
              <a:rPr lang="cs-CZ" dirty="0" err="1"/>
              <a:t>Law</a:t>
            </a:r>
            <a:r>
              <a:rPr lang="cs-CZ" dirty="0"/>
              <a:t>) a ekonomie (</a:t>
            </a:r>
            <a:r>
              <a:rPr lang="cs-CZ" dirty="0" err="1"/>
              <a:t>Economics</a:t>
            </a:r>
            <a:r>
              <a:rPr lang="cs-CZ" dirty="0"/>
              <a:t>).</a:t>
            </a:r>
          </a:p>
          <a:p>
            <a:endParaRPr lang="cs-CZ" dirty="0"/>
          </a:p>
          <a:p>
            <a:r>
              <a:rPr lang="cs-CZ" dirty="0"/>
              <a:t>Ale pozor, tento obrázek je zavádějící. Z několika důvodů:</a:t>
            </a:r>
          </a:p>
          <a:p>
            <a:endParaRPr lang="cs-CZ" dirty="0"/>
          </a:p>
          <a:p>
            <a:r>
              <a:rPr lang="cs-CZ" dirty="0"/>
              <a:t>Pedagogika: 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37B95F-D850-4FD7-B330-0B9484400888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60474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37B95F-D850-4FD7-B330-0B9484400888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9930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A47DD-54F7-403A-90FB-73EF3160FD22}" type="datetime1">
              <a:rPr lang="cs-CZ" smtClean="0"/>
              <a:t>21.01.2019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EE98D-33FA-4A74-8D35-3B84F1DB97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52314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CDCF2-62D4-47CC-AC50-115173F5EB2B}" type="datetime1">
              <a:rPr lang="cs-CZ" smtClean="0"/>
              <a:t>21.01.2019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EE98D-33FA-4A74-8D35-3B84F1DB97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8697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8BD5E-770A-40CF-B7F1-11C5D9F8E391}" type="datetime1">
              <a:rPr lang="cs-CZ" smtClean="0"/>
              <a:t>21.01.2019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EE98D-33FA-4A74-8D35-3B84F1DB9712}" type="slidenum">
              <a:rPr lang="cs-CZ" smtClean="0"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234001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FC412-2BB8-4390-AEF7-AB6B221F4ECB}" type="datetime1">
              <a:rPr lang="cs-CZ" smtClean="0"/>
              <a:t>21.01.2019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EE98D-33FA-4A74-8D35-3B84F1DB97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453320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F441E-1788-4C89-9C78-5520AF5EA54C}" type="datetime1">
              <a:rPr lang="cs-CZ" smtClean="0"/>
              <a:t>21.01.2019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EE98D-33FA-4A74-8D35-3B84F1DB9712}" type="slidenum">
              <a:rPr lang="cs-CZ" smtClean="0"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218234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6A60-D67C-4268-8661-8E09140DCBD9}" type="datetime1">
              <a:rPr lang="cs-CZ" smtClean="0"/>
              <a:t>21.01.2019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EE98D-33FA-4A74-8D35-3B84F1DB97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40077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83029-2467-4768-9EF6-D65D901C0263}" type="datetime1">
              <a:rPr lang="cs-CZ" smtClean="0"/>
              <a:t>21.01.2019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EE98D-33FA-4A74-8D35-3B84F1DB97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83718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69056-837C-4C6A-9BFA-497AF28FBE21}" type="datetime1">
              <a:rPr lang="cs-CZ" smtClean="0"/>
              <a:t>21.01.2019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EE98D-33FA-4A74-8D35-3B84F1DB97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2725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045D7-3ADE-4F26-BCF2-FBA4B08CA891}" type="datetime1">
              <a:rPr lang="cs-CZ" smtClean="0"/>
              <a:t>21.01.2019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EE98D-33FA-4A74-8D35-3B84F1DB97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2260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>
                <a:solidFill>
                  <a:schemeClr val="tx1"/>
                </a:solidFill>
              </a:defRPr>
            </a:lvl1pPr>
          </a:lstStyle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AC3BD-C425-4272-9EA7-97E58EEAC324}" type="datetime1">
              <a:rPr lang="cs-CZ" smtClean="0"/>
              <a:t>21.01.2019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EE98D-33FA-4A74-8D35-3B84F1DB97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7666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03859-4271-4FAC-BD27-1705DB613E1E}" type="datetime1">
              <a:rPr lang="cs-CZ" smtClean="0"/>
              <a:t>21.01.2019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EE98D-33FA-4A74-8D35-3B84F1DB97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6575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16D59-6775-42FC-8C63-FF4E75A6E934}" type="datetime1">
              <a:rPr lang="cs-CZ" smtClean="0"/>
              <a:t>21.01.2019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EE98D-33FA-4A74-8D35-3B84F1DB97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4181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9EFA-7887-4422-8571-FD8BDF2543A8}" type="datetime1">
              <a:rPr lang="cs-CZ" smtClean="0"/>
              <a:t>21.01.2019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EE98D-33FA-4A74-8D35-3B84F1DB97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5409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AD65-45A5-4D15-AA0B-21DD3657A63F}" type="datetime1">
              <a:rPr lang="cs-CZ" smtClean="0"/>
              <a:t>21.01.2019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EE98D-33FA-4A74-8D35-3B84F1DB97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4952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AC4FA-9DB5-4FA8-982B-11FDBDAEED00}" type="datetime1">
              <a:rPr lang="cs-CZ" smtClean="0"/>
              <a:t>21.01.2019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EE98D-33FA-4A74-8D35-3B84F1DB97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9347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411AC-0301-4417-8262-2FB68AE74DE4}" type="datetime1">
              <a:rPr lang="cs-CZ" smtClean="0"/>
              <a:t>21.01.2019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EE98D-33FA-4A74-8D35-3B84F1DB97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7559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74B71-9F8E-4418-9188-BF070B1193ED}" type="datetime1">
              <a:rPr lang="cs-CZ" smtClean="0"/>
              <a:t>21.01.2019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0EEE98D-33FA-4A74-8D35-3B84F1DB97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4278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30570" y="185209"/>
            <a:ext cx="7480005" cy="1646302"/>
          </a:xfrm>
        </p:spPr>
        <p:txBody>
          <a:bodyPr/>
          <a:lstStyle/>
          <a:p>
            <a:pPr algn="ctr"/>
            <a:r>
              <a:rPr lang="cs-CZ" sz="4000" b="1" dirty="0">
                <a:solidFill>
                  <a:schemeClr val="tx1"/>
                </a:solidFill>
                <a:latin typeface="Cambria" panose="02040503050406030204" pitchFamily="18" charset="0"/>
              </a:rPr>
              <a:t>Metodika M17+ v kontextu společenských věd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95251" y="2031534"/>
            <a:ext cx="9001124" cy="1340316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cs-CZ" sz="3600" dirty="0">
                <a:solidFill>
                  <a:schemeClr val="tx1"/>
                </a:solidFill>
                <a:latin typeface="Cambria" panose="02040503050406030204" pitchFamily="18" charset="0"/>
              </a:rPr>
              <a:t>Stručná reflexe </a:t>
            </a:r>
            <a:r>
              <a:rPr lang="cs-CZ" sz="3600" dirty="0" err="1">
                <a:solidFill>
                  <a:schemeClr val="tx1"/>
                </a:solidFill>
                <a:latin typeface="Cambria" panose="02040503050406030204" pitchFamily="18" charset="0"/>
              </a:rPr>
              <a:t>reflexe</a:t>
            </a:r>
            <a:r>
              <a:rPr lang="cs-CZ" sz="3600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cs-CZ" sz="3600" dirty="0" err="1">
                <a:solidFill>
                  <a:schemeClr val="tx1"/>
                </a:solidFill>
                <a:latin typeface="Cambria" panose="02040503050406030204" pitchFamily="18" charset="0"/>
              </a:rPr>
              <a:t>bibliometrického</a:t>
            </a:r>
            <a:r>
              <a:rPr lang="cs-CZ" sz="3600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</a:p>
          <a:p>
            <a:pPr algn="ctr">
              <a:spcBef>
                <a:spcPts val="0"/>
              </a:spcBef>
            </a:pPr>
            <a:r>
              <a:rPr lang="cs-CZ" sz="3600" dirty="0">
                <a:solidFill>
                  <a:schemeClr val="tx1"/>
                </a:solidFill>
                <a:latin typeface="Cambria" panose="02040503050406030204" pitchFamily="18" charset="0"/>
              </a:rPr>
              <a:t>a </a:t>
            </a:r>
            <a:r>
              <a:rPr lang="cs-CZ" sz="3600" dirty="0" err="1">
                <a:solidFill>
                  <a:schemeClr val="tx1"/>
                </a:solidFill>
                <a:latin typeface="Cambria" panose="02040503050406030204" pitchFamily="18" charset="0"/>
              </a:rPr>
              <a:t>nebibliometrického</a:t>
            </a:r>
            <a:r>
              <a:rPr lang="cs-CZ" sz="3600" dirty="0">
                <a:solidFill>
                  <a:schemeClr val="tx1"/>
                </a:solidFill>
                <a:latin typeface="Cambria" panose="02040503050406030204" pitchFamily="18" charset="0"/>
              </a:rPr>
              <a:t> hodnocení</a:t>
            </a:r>
          </a:p>
        </p:txBody>
      </p:sp>
    </p:spTree>
    <p:extLst>
      <p:ext uri="{BB962C8B-B14F-4D97-AF65-F5344CB8AC3E}">
        <p14:creationId xmlns:p14="http://schemas.microsoft.com/office/powerpoint/2010/main" val="277050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95251" y="685800"/>
            <a:ext cx="9001124" cy="5838825"/>
          </a:xfrm>
        </p:spPr>
        <p:txBody>
          <a:bodyPr>
            <a:noAutofit/>
          </a:bodyPr>
          <a:lstStyle/>
          <a:p>
            <a:pPr marL="342900" indent="-342900" algn="l">
              <a:spcBef>
                <a:spcPts val="0"/>
              </a:spcBef>
              <a:spcAft>
                <a:spcPts val="600"/>
              </a:spcAft>
              <a:buClrTx/>
              <a:buSzPct val="100000"/>
              <a:buAutoNum type="alphaLcParenR"/>
            </a:pPr>
            <a:r>
              <a:rPr lang="cs-CZ" sz="2500" dirty="0">
                <a:solidFill>
                  <a:schemeClr val="tx1"/>
                </a:solidFill>
                <a:latin typeface="Cambria" panose="02040503050406030204" pitchFamily="18" charset="0"/>
              </a:rPr>
              <a:t>V rámci mezinárodního srovnání uvádět jako referenční kategorii ne světový medián, ale medián pro užší soubor relevantních zemí (např. EU nebo OECD). 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buClrTx/>
              <a:buSzPct val="100000"/>
            </a:pPr>
            <a:r>
              <a:rPr lang="cs-CZ" sz="2500" dirty="0">
                <a:solidFill>
                  <a:schemeClr val="tx1"/>
                </a:solidFill>
                <a:latin typeface="Cambria" panose="02040503050406030204" pitchFamily="18" charset="0"/>
              </a:rPr>
              <a:t>Proč?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buClrTx/>
              <a:buSzPct val="100000"/>
            </a:pPr>
            <a:endParaRPr lang="cs-CZ" sz="25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5581650" y="0"/>
            <a:ext cx="3524250" cy="4476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cs-CZ" sz="2400" dirty="0">
                <a:solidFill>
                  <a:schemeClr val="tx1"/>
                </a:solidFill>
                <a:latin typeface="Cambria" panose="02040503050406030204" pitchFamily="18" charset="0"/>
              </a:rPr>
              <a:t>Panel společenských věd</a:t>
            </a:r>
          </a:p>
        </p:txBody>
      </p:sp>
    </p:spTree>
    <p:extLst>
      <p:ext uri="{BB962C8B-B14F-4D97-AF65-F5344CB8AC3E}">
        <p14:creationId xmlns:p14="http://schemas.microsoft.com/office/powerpoint/2010/main" val="2631879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543B12A-F054-4B99-BDF3-26FFBCE7B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674" y="0"/>
            <a:ext cx="7515226" cy="447675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cs-CZ" sz="2400" dirty="0"/>
              <a:t>Počty hodnocených článků v panelu </a:t>
            </a:r>
            <a:r>
              <a:rPr lang="cs-CZ" sz="2400" dirty="0" err="1"/>
              <a:t>social</a:t>
            </a:r>
            <a:r>
              <a:rPr lang="cs-CZ" sz="2400" dirty="0"/>
              <a:t> </a:t>
            </a:r>
            <a:r>
              <a:rPr lang="cs-CZ" sz="2400" dirty="0" err="1"/>
              <a:t>sciences</a:t>
            </a:r>
            <a:endParaRPr lang="cs-CZ" sz="2400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579EF33B-9C6E-4AB4-A043-819C9FACB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248" y="589389"/>
            <a:ext cx="4895151" cy="6268611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6EA53091-568C-4710-995A-0FC169D534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774" y="617964"/>
            <a:ext cx="1450201" cy="6268611"/>
          </a:xfrm>
          <a:prstGeom prst="rect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6A44A4E4-F065-4925-A0D1-0A7519C68292}"/>
              </a:ext>
            </a:extLst>
          </p:cNvPr>
          <p:cNvSpPr txBox="1"/>
          <p:nvPr/>
        </p:nvSpPr>
        <p:spPr>
          <a:xfrm>
            <a:off x="6547770" y="1247686"/>
            <a:ext cx="2529555" cy="1477328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dirty="0"/>
              <a:t>Mezinárodní medián je pro ČR dosti </a:t>
            </a:r>
            <a:r>
              <a:rPr lang="cs-CZ" b="1" dirty="0"/>
              <a:t>měkkým referenčním rámcem</a:t>
            </a:r>
            <a:r>
              <a:rPr lang="cs-CZ" dirty="0"/>
              <a:t>: potřebujeme tvrdší měřítko </a:t>
            </a:r>
          </a:p>
        </p:txBody>
      </p:sp>
    </p:spTree>
    <p:extLst>
      <p:ext uri="{BB962C8B-B14F-4D97-AF65-F5344CB8AC3E}">
        <p14:creationId xmlns:p14="http://schemas.microsoft.com/office/powerpoint/2010/main" val="4147702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95251" y="685800"/>
            <a:ext cx="9001124" cy="5838825"/>
          </a:xfrm>
        </p:spPr>
        <p:txBody>
          <a:bodyPr>
            <a:noAutofit/>
          </a:bodyPr>
          <a:lstStyle/>
          <a:p>
            <a:pPr marL="457200" indent="-457200" algn="l">
              <a:spcBef>
                <a:spcPts val="0"/>
              </a:spcBef>
              <a:spcAft>
                <a:spcPts val="600"/>
              </a:spcAft>
              <a:buClrTx/>
              <a:buSzPct val="100000"/>
              <a:buFont typeface="+mj-lt"/>
              <a:buAutoNum type="alphaLcParenR" startAt="2"/>
            </a:pPr>
            <a:r>
              <a:rPr lang="cs-CZ" sz="2600" dirty="0">
                <a:solidFill>
                  <a:schemeClr val="tx1"/>
                </a:solidFill>
                <a:latin typeface="Cambria" panose="02040503050406030204" pitchFamily="18" charset="0"/>
              </a:rPr>
              <a:t>Pro posouzení tuzemského vývoje uvádět počet výzkumných organizací a jejich velikost, které v každém hodnoceném oboru v ČR působí. Použitá úroveň institucí ve smyslu právnických osob není pro oborově specifická hodnocení dostatečná. </a:t>
            </a:r>
          </a:p>
          <a:p>
            <a:pPr marL="342900" indent="-342900" algn="l">
              <a:spcBef>
                <a:spcPts val="0"/>
              </a:spcBef>
              <a:spcAft>
                <a:spcPts val="600"/>
              </a:spcAft>
              <a:buClrTx/>
              <a:buSzPct val="100000"/>
              <a:buAutoNum type="alphaLcParenR" startAt="2"/>
            </a:pPr>
            <a:r>
              <a:rPr lang="cs-CZ" sz="2600" dirty="0">
                <a:solidFill>
                  <a:schemeClr val="tx1"/>
                </a:solidFill>
                <a:latin typeface="Cambria" panose="02040503050406030204" pitchFamily="18" charset="0"/>
              </a:rPr>
              <a:t>Výsledky nějakým způsobem normalizovat‒nejlépe na počet přepočtených úvazků (FTE). Jelikož tomu zatím tak není, jednotlivé zprávy za obory společenských věd podávají jen částečnou </a:t>
            </a:r>
            <a:r>
              <a:rPr lang="cs-CZ" sz="2600" b="1" dirty="0">
                <a:solidFill>
                  <a:schemeClr val="tx1"/>
                </a:solidFill>
                <a:latin typeface="Cambria" panose="02040503050406030204" pitchFamily="18" charset="0"/>
              </a:rPr>
              <a:t>kvantitativní informaci </a:t>
            </a:r>
            <a:r>
              <a:rPr lang="cs-CZ" sz="2600" dirty="0">
                <a:solidFill>
                  <a:schemeClr val="tx1"/>
                </a:solidFill>
                <a:latin typeface="Cambria" panose="02040503050406030204" pitchFamily="18" charset="0"/>
              </a:rPr>
              <a:t>o výzkumu na úrovni oboru a výzkumných organizací.</a:t>
            </a:r>
          </a:p>
          <a:p>
            <a:pPr marL="342900" indent="-342900" algn="l">
              <a:spcBef>
                <a:spcPts val="0"/>
              </a:spcBef>
              <a:spcAft>
                <a:spcPts val="600"/>
              </a:spcAft>
              <a:buClrTx/>
              <a:buSzPct val="100000"/>
              <a:buAutoNum type="alphaLcParenR" startAt="2"/>
            </a:pPr>
            <a:r>
              <a:rPr lang="cs-CZ" sz="2600" dirty="0">
                <a:solidFill>
                  <a:schemeClr val="tx1"/>
                </a:solidFill>
                <a:latin typeface="Cambria" panose="02040503050406030204" pitchFamily="18" charset="0"/>
              </a:rPr>
              <a:t>V číselných údajích zohledňovat míru spoluautorství. V některých oborech jsou autoři mnohočetní, v jiných především jedinci. 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buClrTx/>
              <a:buSzPct val="100000"/>
            </a:pPr>
            <a:endParaRPr lang="cs-CZ" sz="26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buClrTx/>
              <a:buSzPct val="100000"/>
            </a:pPr>
            <a:endParaRPr lang="cs-CZ" sz="26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5581650" y="0"/>
            <a:ext cx="3524250" cy="4476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cs-CZ" sz="2400" dirty="0">
                <a:solidFill>
                  <a:schemeClr val="tx1"/>
                </a:solidFill>
                <a:latin typeface="Cambria" panose="02040503050406030204" pitchFamily="18" charset="0"/>
              </a:rPr>
              <a:t>Panel společenských věd</a:t>
            </a:r>
          </a:p>
        </p:txBody>
      </p:sp>
    </p:spTree>
    <p:extLst>
      <p:ext uri="{BB962C8B-B14F-4D97-AF65-F5344CB8AC3E}">
        <p14:creationId xmlns:p14="http://schemas.microsoft.com/office/powerpoint/2010/main" val="3198969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95251" y="685800"/>
            <a:ext cx="9001124" cy="6172200"/>
          </a:xfrm>
        </p:spPr>
        <p:txBody>
          <a:bodyPr>
            <a:noAutofit/>
          </a:bodyPr>
          <a:lstStyle/>
          <a:p>
            <a:pPr marL="361950" indent="-361950" algn="l">
              <a:spcBef>
                <a:spcPts val="0"/>
              </a:spcBef>
              <a:spcAft>
                <a:spcPts val="600"/>
              </a:spcAft>
              <a:buClrTx/>
              <a:buSzPct val="100000"/>
              <a:buFont typeface="+mj-lt"/>
              <a:buAutoNum type="alphaLcParenR" startAt="5"/>
            </a:pP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V seznamu „WOS časopisy" je klíčové, aby byly  oborové databáze vyčištěny od časopisů, které do daného oboru ve skutečnosti nespadají.</a:t>
            </a:r>
          </a:p>
          <a:p>
            <a:pPr marL="361950" indent="-361950" algn="l">
              <a:spcBef>
                <a:spcPts val="0"/>
              </a:spcBef>
              <a:spcAft>
                <a:spcPts val="600"/>
              </a:spcAft>
              <a:buClrTx/>
              <a:buSzPct val="100000"/>
              <a:buFont typeface="+mj-lt"/>
              <a:buAutoNum type="arabicPeriod" startAt="3"/>
            </a:pP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Velmi zásadní skutečností, která determinuje tvar kvalitativního profilu, je počet lokálních časopisů (českých a slovenských) databáze </a:t>
            </a:r>
            <a:r>
              <a:rPr lang="cs-CZ" sz="2800" dirty="0" err="1">
                <a:solidFill>
                  <a:schemeClr val="tx1"/>
                </a:solidFill>
                <a:latin typeface="Cambria" panose="02040503050406030204" pitchFamily="18" charset="0"/>
              </a:rPr>
              <a:t>WoS</a:t>
            </a: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 (resp. </a:t>
            </a:r>
            <a:r>
              <a:rPr lang="cs-CZ" sz="2800" dirty="0" err="1">
                <a:solidFill>
                  <a:schemeClr val="tx1"/>
                </a:solidFill>
                <a:latin typeface="Cambria" panose="02040503050406030204" pitchFamily="18" charset="0"/>
              </a:rPr>
              <a:t>Scopus</a:t>
            </a: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) indexuje. Pokud takové jsou, výsledky oboru jsou z velké části ve IV. kvartilu -- pokud by obor ve </a:t>
            </a:r>
            <a:r>
              <a:rPr lang="cs-CZ" sz="2800" dirty="0" err="1">
                <a:solidFill>
                  <a:schemeClr val="tx1"/>
                </a:solidFill>
                <a:latin typeface="Cambria" panose="02040503050406030204" pitchFamily="18" charset="0"/>
              </a:rPr>
              <a:t>WoS</a:t>
            </a: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  české/slovenské časopisy neměl, nebyly by v analýze zachyceny ani v nich publikované články. 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buClrTx/>
              <a:buSzPct val="100000"/>
            </a:pP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Toto platí pro </a:t>
            </a:r>
            <a:r>
              <a:rPr lang="cs-CZ" sz="2800" b="1" dirty="0">
                <a:solidFill>
                  <a:schemeClr val="tx1"/>
                </a:solidFill>
                <a:latin typeface="Cambria" panose="02040503050406030204" pitchFamily="18" charset="0"/>
              </a:rPr>
              <a:t>ekonomii </a:t>
            </a: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(má 7 časopisů ve WOS), </a:t>
            </a:r>
            <a:r>
              <a:rPr lang="cs-CZ" sz="2800" b="1" dirty="0">
                <a:solidFill>
                  <a:schemeClr val="tx1"/>
                </a:solidFill>
                <a:latin typeface="Cambria" panose="02040503050406030204" pitchFamily="18" charset="0"/>
              </a:rPr>
              <a:t>sociologii </a:t>
            </a: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(2) a </a:t>
            </a:r>
            <a:r>
              <a:rPr lang="cs-CZ" sz="2800" b="1" dirty="0">
                <a:solidFill>
                  <a:schemeClr val="tx1"/>
                </a:solidFill>
                <a:latin typeface="Cambria" panose="02040503050406030204" pitchFamily="18" charset="0"/>
              </a:rPr>
              <a:t>psychologii </a:t>
            </a: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(2).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buClrTx/>
              <a:buSzPct val="100000"/>
            </a:pPr>
            <a:endParaRPr lang="cs-CZ" sz="28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342900" indent="-342900" algn="l">
              <a:spcBef>
                <a:spcPts val="0"/>
              </a:spcBef>
              <a:spcAft>
                <a:spcPts val="600"/>
              </a:spcAft>
              <a:buClrTx/>
              <a:buSzPct val="100000"/>
              <a:buAutoNum type="arabicPeriod"/>
            </a:pPr>
            <a:endParaRPr lang="cs-CZ" sz="28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buClrTx/>
              <a:buSzPct val="100000"/>
            </a:pPr>
            <a:endParaRPr lang="cs-CZ" sz="28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5581650" y="0"/>
            <a:ext cx="3524250" cy="4476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cs-CZ" sz="2400" dirty="0">
                <a:solidFill>
                  <a:schemeClr val="tx1"/>
                </a:solidFill>
                <a:latin typeface="Cambria" panose="02040503050406030204" pitchFamily="18" charset="0"/>
              </a:rPr>
              <a:t>Panel společenských věd</a:t>
            </a:r>
          </a:p>
        </p:txBody>
      </p:sp>
    </p:spTree>
    <p:extLst>
      <p:ext uri="{BB962C8B-B14F-4D97-AF65-F5344CB8AC3E}">
        <p14:creationId xmlns:p14="http://schemas.microsoft.com/office/powerpoint/2010/main" val="2171867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ABCC3A1B-D2FB-457E-B7FF-31C9E2522B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25" y="57150"/>
            <a:ext cx="4637379" cy="2305050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A29EC94C-1FFE-4370-83CC-3CD69ECEBD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4036" y="2047874"/>
            <a:ext cx="4878773" cy="2432233"/>
          </a:xfrm>
          <a:prstGeom prst="rect">
            <a:avLst/>
          </a:prstGeom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D978D034-A119-4147-A1E3-9136C96B0A26}"/>
              </a:ext>
            </a:extLst>
          </p:cNvPr>
          <p:cNvSpPr txBox="1"/>
          <p:nvPr/>
        </p:nvSpPr>
        <p:spPr>
          <a:xfrm>
            <a:off x="6938262" y="1533525"/>
            <a:ext cx="182453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Sociologie (112)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4A6D3B36-4064-4B93-8BBF-0CE3C2E2A6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3015" y="4470583"/>
            <a:ext cx="4781856" cy="2387417"/>
          </a:xfrm>
          <a:prstGeom prst="rect">
            <a:avLst/>
          </a:prstGeom>
        </p:spPr>
      </p:pic>
      <p:sp>
        <p:nvSpPr>
          <p:cNvPr id="10" name="TextovéPole 9">
            <a:extLst>
              <a:ext uri="{FF2B5EF4-FFF2-40B4-BE49-F238E27FC236}">
                <a16:creationId xmlns:a16="http://schemas.microsoft.com/office/drawing/2014/main" id="{BEC5763E-4FA9-4874-BF23-C0EAAB65EAAE}"/>
              </a:ext>
            </a:extLst>
          </p:cNvPr>
          <p:cNvSpPr txBox="1"/>
          <p:nvPr/>
        </p:nvSpPr>
        <p:spPr>
          <a:xfrm>
            <a:off x="298818" y="4100831"/>
            <a:ext cx="203132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Psychologie (159)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8D581577-E2A7-4B0E-900A-9AA4758CBC90}"/>
              </a:ext>
            </a:extLst>
          </p:cNvPr>
          <p:cNvSpPr txBox="1"/>
          <p:nvPr/>
        </p:nvSpPr>
        <p:spPr>
          <a:xfrm>
            <a:off x="886239" y="2395963"/>
            <a:ext cx="181331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Ekonomie (323)</a:t>
            </a:r>
          </a:p>
        </p:txBody>
      </p:sp>
    </p:spTree>
    <p:extLst>
      <p:ext uri="{BB962C8B-B14F-4D97-AF65-F5344CB8AC3E}">
        <p14:creationId xmlns:p14="http://schemas.microsoft.com/office/powerpoint/2010/main" val="334725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DA7C6E-A367-4526-884B-08B5B89DE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1" y="609600"/>
            <a:ext cx="8572500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>
                <a:latin typeface="Cambria" panose="02040503050406030204" pitchFamily="18" charset="0"/>
              </a:rPr>
              <a:t>Dílčí specifické problémy </a:t>
            </a:r>
            <a:br>
              <a:rPr lang="cs-CZ" b="1" dirty="0">
                <a:latin typeface="Cambria" panose="02040503050406030204" pitchFamily="18" charset="0"/>
              </a:rPr>
            </a:br>
            <a:r>
              <a:rPr lang="cs-CZ" b="1" dirty="0">
                <a:latin typeface="Cambria" panose="02040503050406030204" pitchFamily="18" charset="0"/>
              </a:rPr>
              <a:t>jednotlivých oborů společenských věd</a:t>
            </a:r>
            <a:br>
              <a:rPr lang="cs-CZ" b="1" dirty="0">
                <a:latin typeface="Cambria" panose="02040503050406030204" pitchFamily="18" charset="0"/>
              </a:rPr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98DAF31-E996-4ED4-8BFB-7AA4EF5FB6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197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95251" y="200025"/>
            <a:ext cx="9001124" cy="6437897"/>
          </a:xfrm>
        </p:spPr>
        <p:txBody>
          <a:bodyPr>
            <a:noAutofit/>
          </a:bodyPr>
          <a:lstStyle/>
          <a:p>
            <a:pPr marL="342900" indent="-342900" algn="l">
              <a:spcBef>
                <a:spcPts val="0"/>
              </a:spcBef>
              <a:spcAft>
                <a:spcPts val="600"/>
              </a:spcAft>
              <a:buClrTx/>
              <a:buSzPct val="100000"/>
              <a:buAutoNum type="arabicPeriod"/>
            </a:pPr>
            <a:r>
              <a:rPr lang="cs-CZ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Právo (</a:t>
            </a:r>
            <a:r>
              <a:rPr lang="cs-CZ" sz="2400" b="1" i="1" dirty="0">
                <a:solidFill>
                  <a:schemeClr val="tx1"/>
                </a:solidFill>
                <a:latin typeface="Cambria" panose="02040503050406030204" pitchFamily="18" charset="0"/>
              </a:rPr>
              <a:t>LAW</a:t>
            </a:r>
            <a:r>
              <a:rPr lang="cs-CZ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)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buClrTx/>
              <a:buSzPct val="100000"/>
            </a:pPr>
            <a:r>
              <a:rPr lang="cs-CZ" sz="2500" dirty="0">
                <a:solidFill>
                  <a:schemeClr val="tx1"/>
                </a:solidFill>
                <a:latin typeface="Cambria" panose="02040503050406030204" pitchFamily="18" charset="0"/>
              </a:rPr>
              <a:t>Téměř polovina vykázaných národních výsledků je z oblasti </a:t>
            </a:r>
            <a:r>
              <a:rPr lang="cs-CZ" sz="2500" b="1" dirty="0">
                <a:solidFill>
                  <a:schemeClr val="tx1"/>
                </a:solidFill>
                <a:latin typeface="Cambria" panose="02040503050406030204" pitchFamily="18" charset="0"/>
              </a:rPr>
              <a:t>kriminologie</a:t>
            </a:r>
            <a:r>
              <a:rPr lang="cs-CZ" sz="2500" dirty="0">
                <a:solidFill>
                  <a:schemeClr val="tx1"/>
                </a:solidFill>
                <a:latin typeface="Cambria" panose="02040503050406030204" pitchFamily="18" charset="0"/>
              </a:rPr>
              <a:t>, ačkoliv z hlediska oboru </a:t>
            </a:r>
            <a:r>
              <a:rPr lang="cs-CZ" sz="2500" i="1" dirty="0">
                <a:solidFill>
                  <a:schemeClr val="tx1"/>
                </a:solidFill>
                <a:latin typeface="Cambria" panose="02040503050406030204" pitchFamily="18" charset="0"/>
              </a:rPr>
              <a:t>Právo</a:t>
            </a:r>
            <a:r>
              <a:rPr lang="cs-CZ" sz="2500" dirty="0">
                <a:solidFill>
                  <a:schemeClr val="tx1"/>
                </a:solidFill>
                <a:latin typeface="Cambria" panose="02040503050406030204" pitchFamily="18" charset="0"/>
              </a:rPr>
              <a:t> je kriminologie pouze doplňkovým vědním oborem. Vědecký výkon v oboru LAW je tak posuzován primárně na základě výsledků v oblasti kriminologie, což je matoucí.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buClrTx/>
              <a:buSzPct val="100000"/>
            </a:pPr>
            <a:r>
              <a:rPr lang="cs-CZ" sz="2500" dirty="0">
                <a:solidFill>
                  <a:schemeClr val="tx1"/>
                </a:solidFill>
                <a:latin typeface="Cambria" panose="02040503050406030204" pitchFamily="18" charset="0"/>
              </a:rPr>
              <a:t>Vzhledem k extrémně malému počtu článků v časopisech </a:t>
            </a:r>
            <a:r>
              <a:rPr lang="cs-CZ" sz="2500" dirty="0" err="1">
                <a:solidFill>
                  <a:schemeClr val="tx1"/>
                </a:solidFill>
                <a:latin typeface="Cambria" panose="02040503050406030204" pitchFamily="18" charset="0"/>
              </a:rPr>
              <a:t>WoS</a:t>
            </a:r>
            <a:r>
              <a:rPr lang="cs-CZ" sz="2500" dirty="0">
                <a:solidFill>
                  <a:schemeClr val="tx1"/>
                </a:solidFill>
                <a:latin typeface="Cambria" panose="02040503050406030204" pitchFamily="18" charset="0"/>
              </a:rPr>
              <a:t> je nutno i publikace ve II. či III. kvartilu, či jakýkoli </a:t>
            </a:r>
            <a:r>
              <a:rPr lang="cs-CZ" sz="2500" dirty="0" err="1">
                <a:solidFill>
                  <a:schemeClr val="tx1"/>
                </a:solidFill>
                <a:latin typeface="Cambria" panose="02040503050406030204" pitchFamily="18" charset="0"/>
              </a:rPr>
              <a:t>WoS</a:t>
            </a:r>
            <a:r>
              <a:rPr lang="cs-CZ" sz="2500" dirty="0">
                <a:solidFill>
                  <a:schemeClr val="tx1"/>
                </a:solidFill>
                <a:latin typeface="Cambria" panose="02040503050406030204" pitchFamily="18" charset="0"/>
              </a:rPr>
              <a:t> článek považovat v oblasti </a:t>
            </a:r>
            <a:r>
              <a:rPr lang="cs-CZ" sz="2500" i="1" dirty="0" err="1">
                <a:solidFill>
                  <a:schemeClr val="tx1"/>
                </a:solidFill>
                <a:latin typeface="Cambria" panose="02040503050406030204" pitchFamily="18" charset="0"/>
              </a:rPr>
              <a:t>Law</a:t>
            </a:r>
            <a:r>
              <a:rPr lang="cs-CZ" sz="2500" i="1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cs-CZ" sz="2500" dirty="0">
                <a:solidFill>
                  <a:schemeClr val="tx1"/>
                </a:solidFill>
                <a:latin typeface="Cambria" panose="02040503050406030204" pitchFamily="18" charset="0"/>
              </a:rPr>
              <a:t>za velmi hodnotný.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buClrTx/>
              <a:buSzPct val="100000"/>
            </a:pPr>
            <a:r>
              <a:rPr lang="cs-CZ" sz="2500" dirty="0">
                <a:solidFill>
                  <a:schemeClr val="tx1"/>
                </a:solidFill>
                <a:latin typeface="Cambria" panose="02040503050406030204" pitchFamily="18" charset="0"/>
              </a:rPr>
              <a:t>Řada právníků v zahraničí nepovažuje databázi </a:t>
            </a:r>
            <a:r>
              <a:rPr lang="cs-CZ" sz="2500" dirty="0" err="1">
                <a:solidFill>
                  <a:schemeClr val="tx1"/>
                </a:solidFill>
                <a:latin typeface="Cambria" panose="02040503050406030204" pitchFamily="18" charset="0"/>
              </a:rPr>
              <a:t>WoS</a:t>
            </a:r>
            <a:r>
              <a:rPr lang="cs-CZ" sz="2500" dirty="0">
                <a:solidFill>
                  <a:schemeClr val="tx1"/>
                </a:solidFill>
                <a:latin typeface="Cambria" panose="02040503050406030204" pitchFamily="18" charset="0"/>
              </a:rPr>
              <a:t> za relevantní a pro posuzování kvality publikací používá jiná kritéria (např. pro německého akademika, s jistým zjednodušením, je publikace v časopise </a:t>
            </a:r>
            <a:r>
              <a:rPr lang="cs-CZ" sz="2500" i="1" dirty="0">
                <a:solidFill>
                  <a:schemeClr val="tx1"/>
                </a:solidFill>
                <a:latin typeface="Cambria" panose="02040503050406030204" pitchFamily="18" charset="0"/>
              </a:rPr>
              <a:t>Der </a:t>
            </a:r>
            <a:r>
              <a:rPr lang="cs-CZ" sz="2500" i="1" dirty="0" err="1">
                <a:solidFill>
                  <a:schemeClr val="tx1"/>
                </a:solidFill>
                <a:latin typeface="Cambria" panose="02040503050406030204" pitchFamily="18" charset="0"/>
              </a:rPr>
              <a:t>Staat</a:t>
            </a:r>
            <a:r>
              <a:rPr lang="cs-CZ" sz="2500" i="1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cs-CZ" sz="2500" dirty="0">
                <a:solidFill>
                  <a:schemeClr val="tx1"/>
                </a:solidFill>
                <a:latin typeface="Cambria" panose="02040503050406030204" pitchFamily="18" charset="0"/>
              </a:rPr>
              <a:t>víc než publikace v </a:t>
            </a:r>
            <a:r>
              <a:rPr lang="cs-CZ" sz="2500" i="1" dirty="0">
                <a:solidFill>
                  <a:schemeClr val="tx1"/>
                </a:solidFill>
                <a:latin typeface="Cambria" panose="02040503050406030204" pitchFamily="18" charset="0"/>
              </a:rPr>
              <a:t>Harvard </a:t>
            </a:r>
            <a:r>
              <a:rPr lang="cs-CZ" sz="2500" i="1" dirty="0" err="1">
                <a:solidFill>
                  <a:schemeClr val="tx1"/>
                </a:solidFill>
                <a:latin typeface="Cambria" panose="02040503050406030204" pitchFamily="18" charset="0"/>
              </a:rPr>
              <a:t>Law</a:t>
            </a:r>
            <a:r>
              <a:rPr lang="cs-CZ" sz="2500" i="1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cs-CZ" sz="2500" i="1" dirty="0" err="1">
                <a:solidFill>
                  <a:schemeClr val="tx1"/>
                </a:solidFill>
                <a:latin typeface="Cambria" panose="02040503050406030204" pitchFamily="18" charset="0"/>
              </a:rPr>
              <a:t>Review</a:t>
            </a:r>
            <a:r>
              <a:rPr lang="cs-CZ" sz="2500" dirty="0">
                <a:solidFill>
                  <a:schemeClr val="tx1"/>
                </a:solidFill>
                <a:latin typeface="Cambria" panose="02040503050406030204" pitchFamily="18" charset="0"/>
              </a:rPr>
              <a:t> a </a:t>
            </a:r>
            <a:r>
              <a:rPr lang="cs-CZ" sz="2500" i="1" dirty="0" err="1">
                <a:solidFill>
                  <a:schemeClr val="tx1"/>
                </a:solidFill>
                <a:latin typeface="Cambria" panose="02040503050406030204" pitchFamily="18" charset="0"/>
              </a:rPr>
              <a:t>Yale</a:t>
            </a:r>
            <a:r>
              <a:rPr lang="cs-CZ" sz="2500" i="1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cs-CZ" sz="2500" i="1" dirty="0" err="1">
                <a:solidFill>
                  <a:schemeClr val="tx1"/>
                </a:solidFill>
                <a:latin typeface="Cambria" panose="02040503050406030204" pitchFamily="18" charset="0"/>
              </a:rPr>
              <a:t>law</a:t>
            </a:r>
            <a:r>
              <a:rPr lang="cs-CZ" sz="2500" i="1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cs-CZ" sz="2500" i="1" dirty="0" err="1">
                <a:solidFill>
                  <a:schemeClr val="tx1"/>
                </a:solidFill>
                <a:latin typeface="Cambria" panose="02040503050406030204" pitchFamily="18" charset="0"/>
              </a:rPr>
              <a:t>Journal</a:t>
            </a:r>
            <a:r>
              <a:rPr lang="cs-CZ" sz="2500" i="1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cs-CZ" sz="2500" dirty="0">
                <a:solidFill>
                  <a:schemeClr val="tx1"/>
                </a:solidFill>
                <a:latin typeface="Cambria" panose="02040503050406030204" pitchFamily="18" charset="0"/>
              </a:rPr>
              <a:t>dohromady).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buClrTx/>
              <a:buSzPct val="100000"/>
            </a:pPr>
            <a:endParaRPr lang="cs-CZ" sz="24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buClrTx/>
              <a:buSzPct val="100000"/>
            </a:pPr>
            <a:endParaRPr lang="cs-CZ" sz="24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666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idx="1"/>
          </p:nvPr>
        </p:nvSpPr>
        <p:spPr>
          <a:xfrm>
            <a:off x="168442" y="553452"/>
            <a:ext cx="8674769" cy="6087980"/>
          </a:xfrm>
        </p:spPr>
        <p:txBody>
          <a:bodyPr>
            <a:noAutofit/>
          </a:bodyPr>
          <a:lstStyle/>
          <a:p>
            <a:pPr marL="0" indent="0" algn="l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r>
              <a:rPr lang="cs-CZ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2. Sociologie (</a:t>
            </a:r>
            <a:r>
              <a:rPr lang="cs-CZ" sz="2400" b="1" i="1" dirty="0">
                <a:solidFill>
                  <a:schemeClr val="tx1"/>
                </a:solidFill>
                <a:latin typeface="Cambria" panose="02040503050406030204" pitchFamily="18" charset="0"/>
              </a:rPr>
              <a:t>SOCIOLOGY</a:t>
            </a:r>
            <a:r>
              <a:rPr lang="cs-CZ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)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Podobně jako u oboru „právo“ ‒ dvě třetiny článků, které se umístily v prvním </a:t>
            </a:r>
            <a:r>
              <a:rPr lang="cs-CZ" sz="2800" dirty="0" err="1">
                <a:solidFill>
                  <a:schemeClr val="tx1"/>
                </a:solidFill>
                <a:latin typeface="Cambria" panose="02040503050406030204" pitchFamily="18" charset="0"/>
              </a:rPr>
              <a:t>kvartilu</a:t>
            </a: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,  jsou z oboru </a:t>
            </a:r>
            <a:r>
              <a:rPr lang="cs-CZ" sz="2800" i="1" dirty="0">
                <a:solidFill>
                  <a:schemeClr val="tx1"/>
                </a:solidFill>
                <a:latin typeface="Cambria" panose="02040503050406030204" pitchFamily="18" charset="0"/>
              </a:rPr>
              <a:t>evoluční biologie</a:t>
            </a: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. Výkonost oboru sociologie je tak hodnocena podle výkonu v úplně jiném oboru.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Sociologie se skládá z 10 kategorií WOS. Specifické postavení mezi nimi má kategorie WOS </a:t>
            </a:r>
            <a:r>
              <a:rPr lang="cs-CZ" sz="2800" i="1" dirty="0" err="1">
                <a:solidFill>
                  <a:schemeClr val="tx1"/>
                </a:solidFill>
                <a:latin typeface="Cambria" panose="02040503050406030204" pitchFamily="18" charset="0"/>
              </a:rPr>
              <a:t>Social</a:t>
            </a:r>
            <a:r>
              <a:rPr lang="cs-CZ" sz="2800" i="1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cs-CZ" sz="2800" i="1" dirty="0" err="1">
                <a:solidFill>
                  <a:schemeClr val="tx1"/>
                </a:solidFill>
                <a:latin typeface="Cambria" panose="02040503050406030204" pitchFamily="18" charset="0"/>
              </a:rPr>
              <a:t>sciences</a:t>
            </a:r>
            <a:r>
              <a:rPr lang="cs-CZ" sz="2800" i="1" dirty="0">
                <a:solidFill>
                  <a:schemeClr val="tx1"/>
                </a:solidFill>
                <a:latin typeface="Cambria" panose="02040503050406030204" pitchFamily="18" charset="0"/>
              </a:rPr>
              <a:t>, </a:t>
            </a:r>
            <a:r>
              <a:rPr lang="cs-CZ" sz="2800" i="1" dirty="0" err="1">
                <a:solidFill>
                  <a:schemeClr val="tx1"/>
                </a:solidFill>
                <a:latin typeface="Cambria" panose="02040503050406030204" pitchFamily="18" charset="0"/>
              </a:rPr>
              <a:t>mathematical</a:t>
            </a:r>
            <a:r>
              <a:rPr lang="cs-CZ" sz="2800" i="1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cs-CZ" sz="2800" i="1" dirty="0" err="1">
                <a:solidFill>
                  <a:schemeClr val="tx1"/>
                </a:solidFill>
                <a:latin typeface="Cambria" panose="02040503050406030204" pitchFamily="18" charset="0"/>
              </a:rPr>
              <a:t>methods</a:t>
            </a:r>
            <a:r>
              <a:rPr lang="cs-CZ" sz="2800" i="1" dirty="0">
                <a:solidFill>
                  <a:schemeClr val="tx1"/>
                </a:solidFill>
                <a:latin typeface="Cambria" panose="02040503050406030204" pitchFamily="18" charset="0"/>
              </a:rPr>
              <a:t> (</a:t>
            </a: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výrazně vyšší medián i spodní hranice prvního. Po případném vyřazení kategorie WOS „</a:t>
            </a:r>
            <a:r>
              <a:rPr lang="cs-CZ" sz="2800" i="1" dirty="0" err="1">
                <a:solidFill>
                  <a:schemeClr val="tx1"/>
                </a:solidFill>
                <a:latin typeface="Cambria" panose="02040503050406030204" pitchFamily="18" charset="0"/>
              </a:rPr>
              <a:t>Social</a:t>
            </a:r>
            <a:r>
              <a:rPr lang="cs-CZ" sz="2800" i="1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cs-CZ" sz="2800" i="1" dirty="0" err="1">
                <a:solidFill>
                  <a:schemeClr val="tx1"/>
                </a:solidFill>
                <a:latin typeface="Cambria" panose="02040503050406030204" pitchFamily="18" charset="0"/>
              </a:rPr>
              <a:t>sciences</a:t>
            </a:r>
            <a:r>
              <a:rPr lang="cs-CZ" sz="2800" i="1" dirty="0">
                <a:solidFill>
                  <a:schemeClr val="tx1"/>
                </a:solidFill>
                <a:latin typeface="Cambria" panose="02040503050406030204" pitchFamily="18" charset="0"/>
              </a:rPr>
              <a:t>, </a:t>
            </a:r>
            <a:r>
              <a:rPr lang="cs-CZ" sz="2800" i="1" dirty="0" err="1">
                <a:solidFill>
                  <a:schemeClr val="tx1"/>
                </a:solidFill>
                <a:latin typeface="Cambria" panose="02040503050406030204" pitchFamily="18" charset="0"/>
              </a:rPr>
              <a:t>mathematical</a:t>
            </a:r>
            <a:r>
              <a:rPr lang="cs-CZ" sz="2800" i="1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cs-CZ" sz="2800" i="1" dirty="0" err="1">
                <a:solidFill>
                  <a:schemeClr val="tx1"/>
                </a:solidFill>
                <a:latin typeface="Cambria" panose="02040503050406030204" pitchFamily="18" charset="0"/>
              </a:rPr>
              <a:t>methods</a:t>
            </a: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“ ze skupiny oborů „Sociologie“ by mohlo dojít k posunům hranic kvartilů, resp. horního decilu.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Výrazným rysem oboru sociologie je, že její výzkumné zaměření má často regionální povahu.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endParaRPr lang="cs-CZ" sz="20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342900" indent="-342900" algn="l">
              <a:spcBef>
                <a:spcPts val="0"/>
              </a:spcBef>
              <a:spcAft>
                <a:spcPts val="600"/>
              </a:spcAft>
              <a:buClrTx/>
              <a:buSzPct val="100000"/>
              <a:buAutoNum type="arabicPeriod"/>
            </a:pPr>
            <a:endParaRPr lang="cs-CZ" sz="20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buClrTx/>
              <a:buSzPct val="100000"/>
            </a:pPr>
            <a:endParaRPr lang="cs-CZ" sz="20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buClrTx/>
              <a:buSzPct val="100000"/>
            </a:pPr>
            <a:endParaRPr lang="cs-CZ" sz="20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337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idx="1"/>
          </p:nvPr>
        </p:nvSpPr>
        <p:spPr>
          <a:xfrm>
            <a:off x="168442" y="382002"/>
            <a:ext cx="8674769" cy="608798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r>
              <a:rPr lang="cs-CZ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3. Mediální studia (</a:t>
            </a:r>
            <a:r>
              <a:rPr lang="cs-CZ" sz="2400" b="1" i="1" dirty="0">
                <a:latin typeface="Cambria" panose="02040503050406030204" pitchFamily="18" charset="0"/>
              </a:rPr>
              <a:t>Media and Communications</a:t>
            </a:r>
            <a:r>
              <a:rPr lang="cs-CZ" sz="2400" b="1" dirty="0">
                <a:latin typeface="Cambria" panose="02040503050406030204" pitchFamily="18" charset="0"/>
              </a:rPr>
              <a:t>) </a:t>
            </a:r>
            <a:endParaRPr lang="cs-CZ" sz="2400" b="1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r>
              <a:rPr lang="cs-CZ" sz="2500" dirty="0">
                <a:latin typeface="Cambria" panose="02040503050406030204" pitchFamily="18" charset="0"/>
              </a:rPr>
              <a:t>Pro obor </a:t>
            </a:r>
            <a:r>
              <a:rPr lang="cs-CZ" sz="2500" i="1" dirty="0">
                <a:latin typeface="Cambria" panose="02040503050406030204" pitchFamily="18" charset="0"/>
              </a:rPr>
              <a:t>Media and Communications</a:t>
            </a:r>
            <a:r>
              <a:rPr lang="cs-CZ" sz="2500" dirty="0">
                <a:latin typeface="Cambria" panose="02040503050406030204" pitchFamily="18" charset="0"/>
              </a:rPr>
              <a:t> byla dodána analýza výsledku z </a:t>
            </a:r>
            <a:r>
              <a:rPr lang="cs-CZ" sz="2500" dirty="0" err="1">
                <a:latin typeface="Cambria" panose="02040503050406030204" pitchFamily="18" charset="0"/>
              </a:rPr>
              <a:t>WoS</a:t>
            </a:r>
            <a:r>
              <a:rPr lang="cs-CZ" sz="2500" dirty="0">
                <a:latin typeface="Cambria" panose="02040503050406030204" pitchFamily="18" charset="0"/>
              </a:rPr>
              <a:t>, která zahrnuje pouze 14 výsledků. Počet výsledků je tedy velmi malý a je otázkou, zda má taková analýza vůbec smysl. Velmi malý počet výsledků je dán několika faktory: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r>
              <a:rPr lang="cs-CZ" sz="2500" dirty="0">
                <a:latin typeface="Cambria" panose="02040503050406030204" pitchFamily="18" charset="0"/>
              </a:rPr>
              <a:t>Obor jako takový je autoři publikací se rekrutují především z příbuzných oborů - psychologie, sociologie, literatura, pedagogika, marketing, antropologie apod. Tito akademici současně také publikují v různých oborech, nejen v oboru „Communications" – proto jsou </a:t>
            </a:r>
            <a:r>
              <a:rPr lang="cs-CZ" sz="2500" dirty="0" err="1">
                <a:latin typeface="Cambria" panose="02040503050406030204" pitchFamily="18" charset="0"/>
              </a:rPr>
              <a:t>bibliometrickou</a:t>
            </a:r>
            <a:r>
              <a:rPr lang="cs-CZ" sz="2500" dirty="0">
                <a:latin typeface="Cambria" panose="02040503050406030204" pitchFamily="18" charset="0"/>
              </a:rPr>
              <a:t> analýzu tohoto typu obtížně postihnutelné.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r>
              <a:rPr lang="cs-CZ" sz="2500" dirty="0">
                <a:latin typeface="Cambria" panose="02040503050406030204" pitchFamily="18" charset="0"/>
              </a:rPr>
              <a:t>Historicky se obor "Media and </a:t>
            </a:r>
            <a:r>
              <a:rPr lang="cs-CZ" sz="2500" dirty="0" err="1">
                <a:latin typeface="Cambria" panose="02040503050406030204" pitchFamily="18" charset="0"/>
              </a:rPr>
              <a:t>communications</a:t>
            </a:r>
            <a:r>
              <a:rPr lang="cs-CZ" sz="2500" dirty="0">
                <a:latin typeface="Cambria" panose="02040503050406030204" pitchFamily="18" charset="0"/>
              </a:rPr>
              <a:t>" v ČR soustředil do značné míry na publikace knižní, do časopisů šla jen část výsledků</a:t>
            </a:r>
            <a:r>
              <a:rPr lang="cs-CZ" sz="2200" dirty="0">
                <a:latin typeface="Cambria" panose="02040503050406030204" pitchFamily="18" charset="0"/>
              </a:rPr>
              <a:t>.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endParaRPr lang="cs-CZ" sz="2200" dirty="0">
              <a:latin typeface="Cambria" panose="0204050305040603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endParaRPr lang="cs-CZ" sz="2200" dirty="0">
              <a:latin typeface="Cambria" panose="0204050305040603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endParaRPr lang="cs-CZ" sz="2200" dirty="0">
              <a:latin typeface="Cambria" panose="02040503050406030204" pitchFamily="18" charset="0"/>
            </a:endParaRPr>
          </a:p>
          <a:p>
            <a:pPr marL="0" indent="0" algn="l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endParaRPr lang="cs-CZ" sz="2200" b="1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342900" indent="-342900" algn="l">
              <a:spcBef>
                <a:spcPts val="0"/>
              </a:spcBef>
              <a:spcAft>
                <a:spcPts val="600"/>
              </a:spcAft>
              <a:buClrTx/>
              <a:buSzPct val="100000"/>
              <a:buAutoNum type="arabicPeriod"/>
            </a:pPr>
            <a:endParaRPr lang="cs-CZ" sz="22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buClrTx/>
              <a:buSzPct val="100000"/>
            </a:pPr>
            <a:endParaRPr lang="cs-CZ" sz="22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buClrTx/>
              <a:buSzPct val="100000"/>
            </a:pPr>
            <a:endParaRPr lang="cs-CZ" sz="22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850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idx="1"/>
          </p:nvPr>
        </p:nvSpPr>
        <p:spPr>
          <a:xfrm>
            <a:off x="168442" y="553452"/>
            <a:ext cx="8674769" cy="608798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r>
              <a:rPr lang="cs-CZ" sz="2800" b="1" dirty="0">
                <a:solidFill>
                  <a:schemeClr val="tx1"/>
                </a:solidFill>
                <a:latin typeface="Cambria" panose="02040503050406030204" pitchFamily="18" charset="0"/>
              </a:rPr>
              <a:t>4. Ekonomie (</a:t>
            </a:r>
            <a:r>
              <a:rPr lang="cs-CZ" sz="2800" b="1" i="1" dirty="0" err="1">
                <a:latin typeface="Cambria" panose="02040503050406030204" pitchFamily="18" charset="0"/>
              </a:rPr>
              <a:t>Economics</a:t>
            </a:r>
            <a:r>
              <a:rPr lang="cs-CZ" sz="2800" b="1" dirty="0">
                <a:latin typeface="Cambria" panose="02040503050406030204" pitchFamily="18" charset="0"/>
              </a:rPr>
              <a:t>)</a:t>
            </a:r>
            <a:r>
              <a:rPr lang="cs-CZ" sz="2800" b="1" i="1" dirty="0">
                <a:latin typeface="Cambria" panose="02040503050406030204" pitchFamily="18" charset="0"/>
              </a:rPr>
              <a:t> </a:t>
            </a:r>
            <a:endParaRPr lang="cs-CZ" sz="2800" b="1" i="1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endParaRPr lang="cs-CZ" sz="2800" dirty="0">
              <a:latin typeface="Cambria" panose="0204050305040603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r>
              <a:rPr lang="cs-CZ" sz="2800" dirty="0">
                <a:latin typeface="Cambria" panose="02040503050406030204" pitchFamily="18" charset="0"/>
              </a:rPr>
              <a:t>Obor má 7 českých a slovenských, které jsou evidovány v databázi WOS (</a:t>
            </a:r>
            <a:r>
              <a:rPr lang="cs-CZ" sz="2800" dirty="0" err="1">
                <a:latin typeface="Cambria" panose="02040503050406030204" pitchFamily="18" charset="0"/>
              </a:rPr>
              <a:t>Scopus</a:t>
            </a:r>
            <a:r>
              <a:rPr lang="cs-CZ" sz="2800" dirty="0">
                <a:latin typeface="Cambria" panose="02040503050406030204" pitchFamily="18" charset="0"/>
              </a:rPr>
              <a:t>). To je zřejmě hlavní příčinou toho, proč obor EB vykazuje tak obrovský podíl článků v nejspodnější čtvrtině časopisů </a:t>
            </a:r>
            <a:r>
              <a:rPr lang="cs-CZ" sz="2800" dirty="0" err="1">
                <a:latin typeface="Cambria" panose="02040503050406030204" pitchFamily="18" charset="0"/>
              </a:rPr>
              <a:t>WoS</a:t>
            </a:r>
            <a:r>
              <a:rPr lang="cs-CZ" sz="2800" dirty="0">
                <a:latin typeface="Cambria" panose="02040503050406030204" pitchFamily="18" charset="0"/>
              </a:rPr>
              <a:t>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r>
              <a:rPr lang="cs-CZ" sz="2800" dirty="0">
                <a:latin typeface="Cambria" panose="02040503050406030204" pitchFamily="18" charset="0"/>
              </a:rPr>
              <a:t>V oboru </a:t>
            </a:r>
            <a:r>
              <a:rPr lang="cs-CZ" sz="2800" i="1" dirty="0" err="1">
                <a:latin typeface="Cambria" panose="02040503050406030204" pitchFamily="18" charset="0"/>
              </a:rPr>
              <a:t>Economics</a:t>
            </a:r>
            <a:r>
              <a:rPr lang="cs-CZ" sz="2800" dirty="0">
                <a:latin typeface="Cambria" panose="02040503050406030204" pitchFamily="18" charset="0"/>
              </a:rPr>
              <a:t> existuje jasně definovaná skupina pěti špičkovějších časopisů, které hrají roli nejvyšší časopisecké kategorie. Publikování v těchto top-5 by mělo být vytknuto vždy bez ohledu na </a:t>
            </a:r>
            <a:r>
              <a:rPr lang="cs-CZ" sz="2800" dirty="0" err="1">
                <a:latin typeface="Cambria" panose="02040503050406030204" pitchFamily="18" charset="0"/>
              </a:rPr>
              <a:t>bibliometrii</a:t>
            </a:r>
            <a:r>
              <a:rPr lang="cs-CZ" sz="2800" dirty="0">
                <a:latin typeface="Cambria" panose="02040503050406030204" pitchFamily="18" charset="0"/>
              </a:rPr>
              <a:t>.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endParaRPr lang="cs-CZ" sz="2800" dirty="0">
              <a:latin typeface="Cambria" panose="02040503050406030204" pitchFamily="18" charset="0"/>
            </a:endParaRPr>
          </a:p>
          <a:p>
            <a:pPr marL="0" indent="0" algn="l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endParaRPr lang="cs-CZ" sz="2800" b="1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342900" indent="-342900" algn="l">
              <a:spcBef>
                <a:spcPts val="0"/>
              </a:spcBef>
              <a:spcAft>
                <a:spcPts val="600"/>
              </a:spcAft>
              <a:buClrTx/>
              <a:buSzPct val="100000"/>
              <a:buAutoNum type="arabicPeriod"/>
            </a:pPr>
            <a:endParaRPr lang="cs-CZ" sz="28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buClrTx/>
              <a:buSzPct val="100000"/>
            </a:pPr>
            <a:endParaRPr lang="cs-CZ" sz="28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buClrTx/>
              <a:buSzPct val="100000"/>
            </a:pPr>
            <a:endParaRPr lang="cs-CZ" sz="28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297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30570" y="185209"/>
            <a:ext cx="7480005" cy="1119716"/>
          </a:xfrm>
        </p:spPr>
        <p:txBody>
          <a:bodyPr/>
          <a:lstStyle/>
          <a:p>
            <a:pPr algn="ctr"/>
            <a:r>
              <a:rPr lang="cs-CZ" sz="4000" b="1" dirty="0">
                <a:solidFill>
                  <a:schemeClr val="tx1"/>
                </a:solidFill>
                <a:latin typeface="Cambria" panose="02040503050406030204" pitchFamily="18" charset="0"/>
              </a:rPr>
              <a:t>Panel společenských věd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95251" y="1676400"/>
            <a:ext cx="9001124" cy="4848225"/>
          </a:xfrm>
        </p:spPr>
        <p:txBody>
          <a:bodyPr>
            <a:noAutofit/>
          </a:bodyPr>
          <a:lstStyle/>
          <a:p>
            <a:pPr marL="514350" indent="-514350" algn="l"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Psychologie (Psychology and </a:t>
            </a:r>
            <a:r>
              <a:rPr lang="cs-CZ" sz="2800" dirty="0" err="1">
                <a:solidFill>
                  <a:schemeClr val="tx1"/>
                </a:solidFill>
                <a:latin typeface="Cambria" panose="02040503050406030204" pitchFamily="18" charset="0"/>
              </a:rPr>
              <a:t>Cognitive</a:t>
            </a: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 Science)</a:t>
            </a:r>
          </a:p>
          <a:p>
            <a:pPr marL="514350" indent="-514350" algn="l"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Ekonomie (</a:t>
            </a:r>
            <a:r>
              <a:rPr lang="cs-CZ" sz="2800" dirty="0" err="1">
                <a:solidFill>
                  <a:schemeClr val="tx1"/>
                </a:solidFill>
                <a:latin typeface="Cambria" panose="02040503050406030204" pitchFamily="18" charset="0"/>
              </a:rPr>
              <a:t>Economics</a:t>
            </a: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 and Business)</a:t>
            </a:r>
          </a:p>
          <a:p>
            <a:pPr marL="514350" indent="-514350" algn="l"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Pedagogika (</a:t>
            </a:r>
            <a:r>
              <a:rPr lang="cs-CZ" sz="2800" dirty="0" err="1">
                <a:solidFill>
                  <a:schemeClr val="tx1"/>
                </a:solidFill>
                <a:latin typeface="Cambria" panose="02040503050406030204" pitchFamily="18" charset="0"/>
              </a:rPr>
              <a:t>Education</a:t>
            </a: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) </a:t>
            </a:r>
          </a:p>
          <a:p>
            <a:pPr marL="514350" indent="-514350" algn="l"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Sociologie (Sociology </a:t>
            </a:r>
          </a:p>
          <a:p>
            <a:pPr marL="514350" indent="-514350" algn="l"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Právo (</a:t>
            </a:r>
            <a:r>
              <a:rPr lang="cs-CZ" sz="2800" dirty="0" err="1">
                <a:solidFill>
                  <a:schemeClr val="tx1"/>
                </a:solidFill>
                <a:latin typeface="Cambria" panose="02040503050406030204" pitchFamily="18" charset="0"/>
              </a:rPr>
              <a:t>Law</a:t>
            </a: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) </a:t>
            </a:r>
          </a:p>
          <a:p>
            <a:pPr marL="514350" indent="-514350" algn="l"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Politologie (</a:t>
            </a:r>
            <a:r>
              <a:rPr lang="cs-CZ" sz="2800" dirty="0" err="1">
                <a:solidFill>
                  <a:schemeClr val="tx1"/>
                </a:solidFill>
                <a:latin typeface="Cambria" panose="02040503050406030204" pitchFamily="18" charset="0"/>
              </a:rPr>
              <a:t>Political</a:t>
            </a: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 Science)</a:t>
            </a:r>
          </a:p>
          <a:p>
            <a:pPr marL="514350" indent="-514350" algn="l"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Sociální a ekonomická geografie (</a:t>
            </a:r>
            <a:r>
              <a:rPr lang="cs-CZ" sz="2800" dirty="0" err="1">
                <a:solidFill>
                  <a:schemeClr val="tx1"/>
                </a:solidFill>
                <a:latin typeface="Cambria" panose="02040503050406030204" pitchFamily="18" charset="0"/>
              </a:rPr>
              <a:t>Social</a:t>
            </a: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 and </a:t>
            </a:r>
            <a:r>
              <a:rPr lang="cs-CZ" sz="2800" dirty="0" err="1">
                <a:solidFill>
                  <a:schemeClr val="tx1"/>
                </a:solidFill>
                <a:latin typeface="Cambria" panose="02040503050406030204" pitchFamily="18" charset="0"/>
              </a:rPr>
              <a:t>Economic</a:t>
            </a: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cs-CZ" sz="2800" dirty="0" err="1">
                <a:solidFill>
                  <a:schemeClr val="tx1"/>
                </a:solidFill>
                <a:latin typeface="Cambria" panose="02040503050406030204" pitchFamily="18" charset="0"/>
              </a:rPr>
              <a:t>Geography</a:t>
            </a: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)</a:t>
            </a:r>
          </a:p>
          <a:p>
            <a:pPr marL="514350" indent="-514350" algn="l"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Mediální studia a komunikace (Media and Communications)</a:t>
            </a:r>
          </a:p>
          <a:p>
            <a:pPr marL="514350" indent="-514350" algn="l"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Ostatní společenské vědy (</a:t>
            </a:r>
            <a:r>
              <a:rPr lang="cs-CZ" sz="2800" dirty="0" err="1">
                <a:solidFill>
                  <a:schemeClr val="tx1"/>
                </a:solidFill>
                <a:latin typeface="Cambria" panose="02040503050406030204" pitchFamily="18" charset="0"/>
              </a:rPr>
              <a:t>Other</a:t>
            </a: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cs-CZ" sz="2800" dirty="0" err="1">
                <a:solidFill>
                  <a:schemeClr val="tx1"/>
                </a:solidFill>
                <a:latin typeface="Cambria" panose="02040503050406030204" pitchFamily="18" charset="0"/>
              </a:rPr>
              <a:t>Social</a:t>
            </a: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cs-CZ" sz="2800" dirty="0" err="1">
                <a:solidFill>
                  <a:schemeClr val="tx1"/>
                </a:solidFill>
                <a:latin typeface="Cambria" panose="02040503050406030204" pitchFamily="18" charset="0"/>
              </a:rPr>
              <a:t>Sciences</a:t>
            </a:r>
            <a:r>
              <a:rPr lang="cs-CZ" sz="2800" dirty="0">
                <a:solidFill>
                  <a:schemeClr val="tx1"/>
                </a:solidFill>
                <a:latin typeface="Cambria" panose="020405030504060302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2483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idx="1"/>
          </p:nvPr>
        </p:nvSpPr>
        <p:spPr>
          <a:xfrm>
            <a:off x="168442" y="553452"/>
            <a:ext cx="8674769" cy="608798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r>
              <a:rPr lang="cs-CZ" sz="2600" b="1" dirty="0">
                <a:solidFill>
                  <a:schemeClr val="tx1"/>
                </a:solidFill>
                <a:latin typeface="Cambria" panose="02040503050406030204" pitchFamily="18" charset="0"/>
              </a:rPr>
              <a:t>5. Politologie (</a:t>
            </a:r>
            <a:r>
              <a:rPr lang="cs-CZ" sz="2600" b="1" i="1" dirty="0" err="1">
                <a:latin typeface="Cambria" panose="02040503050406030204" pitchFamily="18" charset="0"/>
              </a:rPr>
              <a:t>Political</a:t>
            </a:r>
            <a:r>
              <a:rPr lang="cs-CZ" sz="2600" b="1" i="1" dirty="0">
                <a:latin typeface="Cambria" panose="02040503050406030204" pitchFamily="18" charset="0"/>
              </a:rPr>
              <a:t> Science</a:t>
            </a:r>
            <a:r>
              <a:rPr lang="cs-CZ" sz="2600" b="1" dirty="0">
                <a:latin typeface="Cambria" panose="02040503050406030204" pitchFamily="18" charset="0"/>
              </a:rPr>
              <a:t>)</a:t>
            </a:r>
            <a:endParaRPr lang="cs-CZ" sz="2600" b="1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r>
              <a:rPr lang="cs-CZ" sz="2600" dirty="0">
                <a:latin typeface="Cambria" panose="02040503050406030204" pitchFamily="18" charset="0"/>
              </a:rPr>
              <a:t>Zdůrazňuje, souladu mj. s </a:t>
            </a:r>
            <a:r>
              <a:rPr lang="cs-CZ" sz="2600" i="1" dirty="0">
                <a:latin typeface="Cambria" panose="02040503050406030204" pitchFamily="18" charset="0"/>
              </a:rPr>
              <a:t>Leidenským manifestem</a:t>
            </a:r>
            <a:r>
              <a:rPr lang="cs-CZ" sz="2600" dirty="0">
                <a:latin typeface="Cambria" panose="02040503050406030204" pitchFamily="18" charset="0"/>
              </a:rPr>
              <a:t> měla být politologie (jakož i ostatní společenské vědy) posuzována na základě oborových ambicí, které jsou rozkročeny mezi příspěvkem k universálnímu společenskovědnímu poznání a (kvalitní) situovanou vědou s národním, potažmo regionálním dosahem (a s potenciálem vyšší bezprostřední společenské relevance).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r>
              <a:rPr lang="cs-CZ" sz="2600" dirty="0">
                <a:latin typeface="Cambria" panose="02040503050406030204" pitchFamily="18" charset="0"/>
              </a:rPr>
              <a:t>Politologie momentálně doplácí na fakt, že v „období kafemlejnku“ byla zařazena do skupiny NRRE (Národní </a:t>
            </a:r>
            <a:r>
              <a:rPr lang="cs-CZ" sz="2600" dirty="0" err="1">
                <a:latin typeface="Cambria" panose="02040503050406030204" pitchFamily="18" charset="0"/>
              </a:rPr>
              <a:t>regferenční</a:t>
            </a:r>
            <a:r>
              <a:rPr lang="cs-CZ" sz="2600" dirty="0">
                <a:latin typeface="Cambria" panose="02040503050406030204" pitchFamily="18" charset="0"/>
              </a:rPr>
              <a:t> rámec excelence), takže získávala značné publikační body (a peníze) za produkci v domácích časopisech (na rozdíl od </a:t>
            </a:r>
            <a:r>
              <a:rPr lang="cs-CZ" sz="2600" dirty="0" err="1">
                <a:latin typeface="Cambria" panose="02040503050406030204" pitchFamily="18" charset="0"/>
              </a:rPr>
              <a:t>ekonmomie</a:t>
            </a:r>
            <a:r>
              <a:rPr lang="cs-CZ" sz="2600" dirty="0">
                <a:latin typeface="Cambria" panose="02040503050406030204" pitchFamily="18" charset="0"/>
              </a:rPr>
              <a:t>, sociologie, psychologie).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endParaRPr lang="cs-CZ" sz="2600" dirty="0">
              <a:latin typeface="Cambria" panose="02040503050406030204" pitchFamily="18" charset="0"/>
            </a:endParaRPr>
          </a:p>
          <a:p>
            <a:pPr marL="0" indent="0" algn="l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endParaRPr lang="cs-CZ" sz="2600" b="1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endParaRPr lang="cs-CZ" sz="2600" dirty="0">
              <a:latin typeface="Cambria" panose="0204050305040603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endParaRPr lang="cs-CZ" sz="2600" dirty="0">
              <a:latin typeface="Cambria" panose="0204050305040603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endParaRPr lang="cs-CZ" sz="2600" dirty="0">
              <a:latin typeface="Cambria" panose="02040503050406030204" pitchFamily="18" charset="0"/>
            </a:endParaRPr>
          </a:p>
          <a:p>
            <a:pPr marL="0" indent="0" algn="l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endParaRPr lang="cs-CZ" sz="2600" b="1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342900" indent="-342900" algn="l">
              <a:spcBef>
                <a:spcPts val="0"/>
              </a:spcBef>
              <a:spcAft>
                <a:spcPts val="600"/>
              </a:spcAft>
              <a:buClrTx/>
              <a:buSzPct val="100000"/>
              <a:buAutoNum type="arabicPeriod"/>
            </a:pPr>
            <a:endParaRPr lang="cs-CZ" sz="26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buClrTx/>
              <a:buSzPct val="100000"/>
            </a:pPr>
            <a:endParaRPr lang="cs-CZ" sz="26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buClrTx/>
              <a:buSzPct val="100000"/>
            </a:pPr>
            <a:endParaRPr lang="cs-CZ" sz="26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326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idx="1"/>
          </p:nvPr>
        </p:nvSpPr>
        <p:spPr>
          <a:xfrm>
            <a:off x="168442" y="553452"/>
            <a:ext cx="8674769" cy="6087980"/>
          </a:xfrm>
        </p:spPr>
        <p:txBody>
          <a:bodyPr>
            <a:noAutofit/>
          </a:bodyPr>
          <a:lstStyle/>
          <a:p>
            <a:pPr marL="0" indent="0" algn="l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r>
              <a:rPr lang="cs-CZ" sz="2800" b="1" dirty="0">
                <a:solidFill>
                  <a:schemeClr val="tx1"/>
                </a:solidFill>
                <a:latin typeface="Cambria" panose="02040503050406030204" pitchFamily="18" charset="0"/>
              </a:rPr>
              <a:t>6. Sociální a ekonomická geografie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r>
              <a:rPr lang="cs-CZ" sz="2800" dirty="0">
                <a:latin typeface="Cambria" panose="02040503050406030204" pitchFamily="18" charset="0"/>
              </a:rPr>
              <a:t>Zásadním problémem je zde vymezení seznamu oborových národních výsledků. Zdá se, že uniká řada oborově relevantních výsledků a seznam naopak obsahuje řadu výsledků oborově nerelevantních.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r>
              <a:rPr lang="cs-CZ" sz="2800" dirty="0">
                <a:latin typeface="Cambria" panose="02040503050406030204" pitchFamily="18" charset="0"/>
              </a:rPr>
              <a:t>Obor </a:t>
            </a:r>
            <a:r>
              <a:rPr lang="cs-CZ" sz="2800" i="1" dirty="0">
                <a:latin typeface="Cambria" panose="02040503050406030204" pitchFamily="18" charset="0"/>
              </a:rPr>
              <a:t>sociální a ekonomická geografie </a:t>
            </a:r>
            <a:r>
              <a:rPr lang="cs-CZ" sz="2800" dirty="0">
                <a:latin typeface="Cambria" panose="02040503050406030204" pitchFamily="18" charset="0"/>
              </a:rPr>
              <a:t>je vnitřně velmi heterogenní s přesahy do příbuzných sociálně-vědních a environmentálních disciplín. Je třeba citlivě reflektovat různé publikační praktiky a standardy uvnitř tako definovaného oboru.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endParaRPr lang="cs-CZ" sz="2800" dirty="0">
              <a:latin typeface="Cambria" panose="0204050305040603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endParaRPr lang="cs-CZ" sz="2800" b="1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endParaRPr lang="cs-CZ" sz="2800" dirty="0">
              <a:latin typeface="Cambria" panose="0204050305040603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endParaRPr lang="cs-CZ" sz="2800" dirty="0">
              <a:latin typeface="Cambria" panose="02040503050406030204" pitchFamily="18" charset="0"/>
            </a:endParaRPr>
          </a:p>
          <a:p>
            <a:pPr marL="0" indent="0" algn="l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endParaRPr lang="cs-CZ" sz="2800" b="1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342900" indent="-342900" algn="l">
              <a:spcBef>
                <a:spcPts val="0"/>
              </a:spcBef>
              <a:spcAft>
                <a:spcPts val="600"/>
              </a:spcAft>
              <a:buClrTx/>
              <a:buSzPct val="100000"/>
              <a:buAutoNum type="arabicPeriod"/>
            </a:pPr>
            <a:endParaRPr lang="cs-CZ" sz="28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buClrTx/>
              <a:buSzPct val="100000"/>
            </a:pPr>
            <a:endParaRPr lang="cs-CZ" sz="28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buClrTx/>
              <a:buSzPct val="100000"/>
            </a:pPr>
            <a:endParaRPr lang="cs-CZ" sz="28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801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5" y="57150"/>
            <a:ext cx="9067800" cy="1076325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cs-CZ" sz="3200" dirty="0" smtClean="0"/>
              <a:t>Jaké otázky si při hodnocení vědeckého výkonu musíme v M2 klást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050" y="1416051"/>
            <a:ext cx="9067800" cy="5394324"/>
          </a:xfrm>
        </p:spPr>
        <p:txBody>
          <a:bodyPr>
            <a:noAutofit/>
          </a:bodyPr>
          <a:lstStyle/>
          <a:p>
            <a:pPr marL="361950" lvl="0" indent="-361950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cs-CZ" sz="2500" dirty="0">
                <a:latin typeface="Arial" panose="020B0604020202020204" pitchFamily="34" charset="0"/>
                <a:cs typeface="Arial" panose="020B0604020202020204" pitchFamily="34" charset="0"/>
              </a:rPr>
              <a:t>Která instituce/které pracoviště </a:t>
            </a:r>
            <a:r>
              <a:rPr lang="cs-CZ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cs-CZ" sz="2500" dirty="0">
                <a:latin typeface="Arial" panose="020B0604020202020204" pitchFamily="34" charset="0"/>
                <a:cs typeface="Arial" panose="020B0604020202020204" pitchFamily="34" charset="0"/>
              </a:rPr>
              <a:t>publikačně nejvýkonnější?</a:t>
            </a:r>
          </a:p>
          <a:p>
            <a:pPr marL="0" indent="1076325"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5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Indikátor: Množství publikovaných článků</a:t>
            </a:r>
          </a:p>
          <a:p>
            <a:pPr marL="361950" lvl="0" indent="-36195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cs-CZ" sz="2500" dirty="0">
                <a:latin typeface="Arial" panose="020B0604020202020204" pitchFamily="34" charset="0"/>
                <a:cs typeface="Arial" panose="020B0604020202020204" pitchFamily="34" charset="0"/>
              </a:rPr>
              <a:t>Která instituce/které pracoviště </a:t>
            </a:r>
            <a:r>
              <a:rPr lang="cs-CZ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nejvíce </a:t>
            </a:r>
            <a:r>
              <a:rPr lang="cs-CZ" sz="2500" dirty="0">
                <a:latin typeface="Arial" panose="020B0604020202020204" pitchFamily="34" charset="0"/>
                <a:cs typeface="Arial" panose="020B0604020202020204" pitchFamily="34" charset="0"/>
              </a:rPr>
              <a:t>publikuje v nejvýznamnějších časopisech</a:t>
            </a:r>
            <a:r>
              <a:rPr lang="cs-CZ" sz="2500" b="1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0" indent="1076325"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5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Indikátor: Podíl </a:t>
            </a:r>
            <a:r>
              <a:rPr lang="cs-CZ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článků v 1. </a:t>
            </a:r>
            <a:r>
              <a:rPr lang="cs-CZ" sz="25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kvartilu</a:t>
            </a:r>
            <a:r>
              <a:rPr lang="cs-CZ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5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časopisů</a:t>
            </a:r>
          </a:p>
          <a:p>
            <a:pPr marL="361950" lvl="0" indent="-361950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cs-CZ" sz="2500" dirty="0">
                <a:latin typeface="Arial" panose="020B0604020202020204" pitchFamily="34" charset="0"/>
                <a:cs typeface="Arial" panose="020B0604020202020204" pitchFamily="34" charset="0"/>
              </a:rPr>
              <a:t>Která instituce/které pracoviště </a:t>
            </a:r>
            <a:r>
              <a:rPr lang="cs-CZ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cs-CZ" sz="2500" dirty="0">
                <a:latin typeface="Arial" panose="020B0604020202020204" pitchFamily="34" charset="0"/>
                <a:cs typeface="Arial" panose="020B0604020202020204" pitchFamily="34" charset="0"/>
              </a:rPr>
              <a:t>publikačně nejproduktivnější?</a:t>
            </a:r>
          </a:p>
          <a:p>
            <a:pPr marL="1076325" indent="0">
              <a:spcBef>
                <a:spcPts val="0"/>
              </a:spcBef>
              <a:buNone/>
            </a:pPr>
            <a:r>
              <a:rPr lang="cs-CZ" sz="25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Indikátor: Publikační </a:t>
            </a:r>
            <a:r>
              <a:rPr lang="cs-CZ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výkon vztažený k počtu vědců na </a:t>
            </a:r>
            <a:r>
              <a:rPr lang="cs-CZ" sz="25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pracovišti (FTE). </a:t>
            </a:r>
            <a:endParaRPr lang="cs-CZ" sz="25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80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30570" y="590548"/>
            <a:ext cx="7480005" cy="2895601"/>
          </a:xfrm>
        </p:spPr>
        <p:txBody>
          <a:bodyPr/>
          <a:lstStyle/>
          <a:p>
            <a:pPr algn="ctr"/>
            <a:r>
              <a:rPr lang="cs-CZ" sz="4000" b="1" dirty="0">
                <a:solidFill>
                  <a:schemeClr val="tx1"/>
                </a:solidFill>
                <a:latin typeface="Cambria" panose="02040503050406030204" pitchFamily="18" charset="0"/>
              </a:rPr>
              <a:t>Reflexe hodnocení</a:t>
            </a:r>
            <a:br>
              <a:rPr lang="cs-CZ" sz="4000" b="1" dirty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cs-CZ" sz="4000" b="1" dirty="0">
                <a:solidFill>
                  <a:schemeClr val="tx1"/>
                </a:solidFill>
                <a:latin typeface="Cambria" panose="02040503050406030204" pitchFamily="18" charset="0"/>
              </a:rPr>
              <a:t/>
            </a:r>
            <a:br>
              <a:rPr lang="cs-CZ" sz="4000" b="1" dirty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cs-CZ" sz="4000" dirty="0" err="1">
                <a:solidFill>
                  <a:schemeClr val="tx1"/>
                </a:solidFill>
                <a:latin typeface="Cambria" panose="02040503050406030204" pitchFamily="18" charset="0"/>
              </a:rPr>
              <a:t>Nebibliometrické</a:t>
            </a:r>
            <a:r>
              <a:rPr lang="cs-CZ" sz="4000" dirty="0">
                <a:solidFill>
                  <a:schemeClr val="tx1"/>
                </a:solidFill>
                <a:latin typeface="Cambria" panose="02040503050406030204" pitchFamily="18" charset="0"/>
              </a:rPr>
              <a:t> hodnocení</a:t>
            </a:r>
            <a:br>
              <a:rPr lang="cs-CZ" sz="4000" dirty="0">
                <a:solidFill>
                  <a:schemeClr val="tx1"/>
                </a:solidFill>
                <a:latin typeface="Cambria" panose="02040503050406030204" pitchFamily="18" charset="0"/>
              </a:rPr>
            </a:br>
            <a:endParaRPr lang="cs-CZ" sz="40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5581650" y="0"/>
            <a:ext cx="3524250" cy="4476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cs-CZ" sz="2400" dirty="0">
                <a:solidFill>
                  <a:schemeClr val="tx1"/>
                </a:solidFill>
                <a:latin typeface="Cambria" panose="02040503050406030204" pitchFamily="18" charset="0"/>
              </a:rPr>
              <a:t>Panel společenských věd</a:t>
            </a:r>
          </a:p>
        </p:txBody>
      </p:sp>
    </p:spTree>
    <p:extLst>
      <p:ext uri="{BB962C8B-B14F-4D97-AF65-F5344CB8AC3E}">
        <p14:creationId xmlns:p14="http://schemas.microsoft.com/office/powerpoint/2010/main" val="404220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idx="1"/>
          </p:nvPr>
        </p:nvSpPr>
        <p:spPr>
          <a:xfrm>
            <a:off x="0" y="132347"/>
            <a:ext cx="8843211" cy="6605337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r>
              <a:rPr lang="cs-CZ" sz="2500" b="1" dirty="0">
                <a:solidFill>
                  <a:schemeClr val="tx1"/>
                </a:solidFill>
                <a:latin typeface="Cambria" panose="02040503050406030204" pitchFamily="18" charset="0"/>
              </a:rPr>
              <a:t>Stručné obecné poznámky</a:t>
            </a:r>
          </a:p>
          <a:p>
            <a:pPr marL="457200" lvl="0" indent="-457200">
              <a:spcBef>
                <a:spcPts val="0"/>
              </a:spcBef>
              <a:spcAft>
                <a:spcPts val="600"/>
              </a:spcAft>
              <a:buClrTx/>
              <a:buSzPct val="103000"/>
              <a:buFont typeface="+mj-lt"/>
              <a:buAutoNum type="arabicPeriod"/>
            </a:pPr>
            <a:r>
              <a:rPr lang="cs-CZ" sz="2500" dirty="0">
                <a:solidFill>
                  <a:schemeClr val="tx1"/>
                </a:solidFill>
                <a:latin typeface="Cambria" panose="02040503050406030204" pitchFamily="18" charset="0"/>
              </a:rPr>
              <a:t>Kvalita hodnotitelů byla velmi rozdílná. Jejich výběr je klíčovým faktorem. </a:t>
            </a:r>
          </a:p>
          <a:p>
            <a:pPr marL="457200" lvl="0" indent="-457200">
              <a:spcBef>
                <a:spcPts val="0"/>
              </a:spcBef>
              <a:spcAft>
                <a:spcPts val="1200"/>
              </a:spcAft>
              <a:buClrTx/>
              <a:buSzPct val="103000"/>
              <a:buFont typeface="+mj-lt"/>
              <a:buAutoNum type="arabicPeriod"/>
            </a:pPr>
            <a:r>
              <a:rPr lang="cs-CZ" sz="2500" dirty="0">
                <a:solidFill>
                  <a:schemeClr val="tx1"/>
                </a:solidFill>
                <a:latin typeface="Cambria" panose="02040503050406030204" pitchFamily="18" charset="0"/>
              </a:rPr>
              <a:t>Řada hodnotitelů vůbec nereagovala na požadavek o hodnocení.</a:t>
            </a:r>
          </a:p>
          <a:p>
            <a:pPr marL="457200" lvl="0" indent="-457200">
              <a:spcBef>
                <a:spcPts val="0"/>
              </a:spcBef>
              <a:spcAft>
                <a:spcPts val="1200"/>
              </a:spcAft>
              <a:buClrTx/>
              <a:buSzPct val="103000"/>
              <a:buFont typeface="+mj-lt"/>
              <a:buAutoNum type="arabicPeriod"/>
            </a:pPr>
            <a:r>
              <a:rPr lang="cs-CZ" sz="2500" dirty="0">
                <a:solidFill>
                  <a:schemeClr val="tx1"/>
                </a:solidFill>
                <a:latin typeface="Cambria" panose="02040503050406030204" pitchFamily="18" charset="0"/>
              </a:rPr>
              <a:t>Rok 2017 v rámci Modulu 1 byl skutečně jen pilotní fází, která odhalila mnohé nedokonalosti systému. Poučili jsme se.</a:t>
            </a:r>
          </a:p>
          <a:p>
            <a:pPr marL="457200" lvl="0" indent="-457200">
              <a:spcBef>
                <a:spcPts val="0"/>
              </a:spcBef>
              <a:spcAft>
                <a:spcPts val="1200"/>
              </a:spcAft>
              <a:buClrTx/>
              <a:buSzPct val="103000"/>
              <a:buFont typeface="+mj-lt"/>
              <a:buAutoNum type="arabicPeriod"/>
            </a:pPr>
            <a:r>
              <a:rPr lang="cs-CZ" sz="2500" dirty="0">
                <a:solidFill>
                  <a:schemeClr val="tx1"/>
                </a:solidFill>
                <a:latin typeface="Cambria" panose="02040503050406030204" pitchFamily="18" charset="0"/>
              </a:rPr>
              <a:t>Hodnocení za rok 2018 bude náročnější, kromě výsledků společensky relevantních se budou hodnotiti i výsledky, které nesou označení přínos k poznání. </a:t>
            </a:r>
          </a:p>
          <a:p>
            <a:pPr marL="457200" lvl="0" indent="-457200">
              <a:spcBef>
                <a:spcPts val="0"/>
              </a:spcBef>
              <a:spcAft>
                <a:spcPts val="1200"/>
              </a:spcAft>
              <a:buClrTx/>
              <a:buSzPct val="103000"/>
              <a:buFont typeface="+mj-lt"/>
              <a:buAutoNum type="arabicPeriod"/>
            </a:pPr>
            <a:r>
              <a:rPr lang="cs-CZ" sz="2500" dirty="0">
                <a:solidFill>
                  <a:schemeClr val="tx1"/>
                </a:solidFill>
                <a:latin typeface="Cambria" panose="02040503050406030204" pitchFamily="18" charset="0"/>
              </a:rPr>
              <a:t>Apel na všechny hodnotitele, kteří budou osloveni. </a:t>
            </a:r>
            <a:r>
              <a:rPr lang="cs-CZ" sz="2500" b="1" dirty="0">
                <a:solidFill>
                  <a:schemeClr val="tx1"/>
                </a:solidFill>
                <a:latin typeface="Cambria" panose="02040503050406030204" pitchFamily="18" charset="0"/>
              </a:rPr>
              <a:t>Neodmítejte hodnocení!!! </a:t>
            </a:r>
            <a:r>
              <a:rPr lang="cs-CZ" sz="2500" dirty="0">
                <a:solidFill>
                  <a:schemeClr val="tx1"/>
                </a:solidFill>
                <a:latin typeface="Cambria" panose="02040503050406030204" pitchFamily="18" charset="0"/>
              </a:rPr>
              <a:t>V minulém roce i některé kvalitní výsledky zůstaly hodnoceny, protože hodnotitelé nereagovali ani na opakované výzvy.</a:t>
            </a:r>
          </a:p>
          <a:p>
            <a:pPr marL="0" indent="0" algn="l">
              <a:spcBef>
                <a:spcPts val="0"/>
              </a:spcBef>
              <a:spcAft>
                <a:spcPts val="600"/>
              </a:spcAft>
              <a:buClrTx/>
              <a:buSzPct val="100000"/>
              <a:buNone/>
            </a:pPr>
            <a:endParaRPr lang="cs-CZ" sz="25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buClrTx/>
              <a:buSzPct val="100000"/>
            </a:pPr>
            <a:endParaRPr lang="cs-CZ" sz="25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buClrTx/>
              <a:buSzPct val="100000"/>
            </a:pPr>
            <a:endParaRPr lang="cs-CZ" sz="25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5177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599" y="2486527"/>
            <a:ext cx="7896727" cy="846221"/>
          </a:xfrm>
        </p:spPr>
        <p:txBody>
          <a:bodyPr>
            <a:normAutofit/>
          </a:bodyPr>
          <a:lstStyle/>
          <a:p>
            <a:pPr algn="ctr"/>
            <a:r>
              <a:rPr lang="cs-CZ" sz="4400" b="1" dirty="0">
                <a:solidFill>
                  <a:schemeClr val="tx1"/>
                </a:solidFill>
                <a:latin typeface="Cambria" panose="02040503050406030204" pitchFamily="18" charset="0"/>
              </a:rPr>
              <a:t>KONEC</a:t>
            </a:r>
          </a:p>
        </p:txBody>
      </p:sp>
    </p:spTree>
    <p:extLst>
      <p:ext uri="{BB962C8B-B14F-4D97-AF65-F5344CB8AC3E}">
        <p14:creationId xmlns:p14="http://schemas.microsoft.com/office/powerpoint/2010/main" val="209547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30570" y="590549"/>
            <a:ext cx="7480005" cy="1802274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cs-CZ" sz="4000" dirty="0" err="1">
                <a:solidFill>
                  <a:schemeClr val="tx1"/>
                </a:solidFill>
                <a:latin typeface="Cambria" panose="02040503050406030204" pitchFamily="18" charset="0"/>
              </a:rPr>
              <a:t>Bibliometrické</a:t>
            </a:r>
            <a:r>
              <a:rPr lang="cs-CZ" sz="4000" dirty="0">
                <a:solidFill>
                  <a:schemeClr val="tx1"/>
                </a:solidFill>
                <a:latin typeface="Cambria" panose="02040503050406030204" pitchFamily="18" charset="0"/>
              </a:rPr>
              <a:t> hodnocení </a:t>
            </a:r>
            <a:br>
              <a:rPr lang="cs-CZ" sz="4000" dirty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cs-CZ" sz="4000" dirty="0">
                <a:solidFill>
                  <a:schemeClr val="tx1"/>
                </a:solidFill>
                <a:latin typeface="Cambria" panose="02040503050406030204" pitchFamily="18" charset="0"/>
              </a:rPr>
              <a:t>(Modul 2)</a:t>
            </a:r>
            <a:endParaRPr lang="cs-CZ" sz="40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982624" y="3985905"/>
            <a:ext cx="5127477" cy="586095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ClrTx/>
              <a:buSzPct val="100000"/>
            </a:pPr>
            <a:r>
              <a:rPr lang="cs-CZ" sz="2800" b="1" dirty="0">
                <a:solidFill>
                  <a:schemeClr val="tx1"/>
                </a:solidFill>
                <a:latin typeface="Cambria" panose="02040503050406030204" pitchFamily="18" charset="0"/>
              </a:rPr>
              <a:t>Ukázky některých výsledků</a:t>
            </a: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5581650" y="0"/>
            <a:ext cx="3524250" cy="4476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cs-CZ" sz="2400" dirty="0">
                <a:solidFill>
                  <a:schemeClr val="tx1"/>
                </a:solidFill>
                <a:latin typeface="Cambria" panose="02040503050406030204" pitchFamily="18" charset="0"/>
              </a:rPr>
              <a:t>Panel společenských věd</a:t>
            </a:r>
          </a:p>
        </p:txBody>
      </p:sp>
    </p:spTree>
    <p:extLst>
      <p:ext uri="{BB962C8B-B14F-4D97-AF65-F5344CB8AC3E}">
        <p14:creationId xmlns:p14="http://schemas.microsoft.com/office/powerpoint/2010/main" val="213547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Zástupný symbol pro obsah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61738" y="761647"/>
            <a:ext cx="7732782" cy="6084321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342807" y="35214"/>
            <a:ext cx="850632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200" dirty="0">
                <a:solidFill>
                  <a:srgbClr val="000000"/>
                </a:solidFill>
                <a:latin typeface="Arial" panose="020B0604020202020204" pitchFamily="34" charset="0"/>
              </a:rPr>
              <a:t>Porovnání mezinárodních a národních oborových mediánů dle pořadí AIS článků</a:t>
            </a:r>
          </a:p>
        </p:txBody>
      </p:sp>
      <p:sp>
        <p:nvSpPr>
          <p:cNvPr id="6" name="Obdélník: se zakulacenými rohy 5">
            <a:extLst>
              <a:ext uri="{FF2B5EF4-FFF2-40B4-BE49-F238E27FC236}">
                <a16:creationId xmlns:a16="http://schemas.microsoft.com/office/drawing/2014/main" id="{78384CCA-DCD5-4789-9EF2-112938BE4402}"/>
              </a:ext>
            </a:extLst>
          </p:cNvPr>
          <p:cNvSpPr/>
          <p:nvPr/>
        </p:nvSpPr>
        <p:spPr>
          <a:xfrm>
            <a:off x="1512606" y="2674834"/>
            <a:ext cx="1008403" cy="393106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: se zakulacenými rohy 8">
            <a:extLst>
              <a:ext uri="{FF2B5EF4-FFF2-40B4-BE49-F238E27FC236}">
                <a16:creationId xmlns:a16="http://schemas.microsoft.com/office/drawing/2014/main" id="{D4E6106A-BD3E-4D49-8B24-3FCD1212BAEE}"/>
              </a:ext>
            </a:extLst>
          </p:cNvPr>
          <p:cNvSpPr/>
          <p:nvPr/>
        </p:nvSpPr>
        <p:spPr>
          <a:xfrm>
            <a:off x="1150656" y="4160734"/>
            <a:ext cx="1370353" cy="393106"/>
          </a:xfrm>
          <a:prstGeom prst="roundRect">
            <a:avLst/>
          </a:prstGeom>
          <a:solidFill>
            <a:schemeClr val="bg1">
              <a:lumMod val="65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: se zakulacenými rohy 9">
            <a:extLst>
              <a:ext uri="{FF2B5EF4-FFF2-40B4-BE49-F238E27FC236}">
                <a16:creationId xmlns:a16="http://schemas.microsoft.com/office/drawing/2014/main" id="{DFD55857-621A-42E3-8811-BAB671B25D06}"/>
              </a:ext>
            </a:extLst>
          </p:cNvPr>
          <p:cNvSpPr/>
          <p:nvPr/>
        </p:nvSpPr>
        <p:spPr>
          <a:xfrm>
            <a:off x="1169706" y="2179534"/>
            <a:ext cx="1370353" cy="393106"/>
          </a:xfrm>
          <a:prstGeom prst="roundRect">
            <a:avLst/>
          </a:prstGeom>
          <a:solidFill>
            <a:schemeClr val="bg1">
              <a:lumMod val="65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4549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>
            <a:extLst>
              <a:ext uri="{FF2B5EF4-FFF2-40B4-BE49-F238E27FC236}">
                <a16:creationId xmlns:a16="http://schemas.microsoft.com/office/drawing/2014/main" id="{15A78D57-F32D-4FB3-9978-B181F074FF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66" y="104456"/>
            <a:ext cx="9020175" cy="4998799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7A09AA09-5464-4E7F-AC76-B0180BAC3A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6270" y="4341264"/>
            <a:ext cx="4787730" cy="2516736"/>
          </a:xfrm>
          <a:prstGeom prst="rect">
            <a:avLst/>
          </a:prstGeom>
        </p:spPr>
      </p:pic>
      <p:sp>
        <p:nvSpPr>
          <p:cNvPr id="8" name="Nadpis 1">
            <a:extLst>
              <a:ext uri="{FF2B5EF4-FFF2-40B4-BE49-F238E27FC236}">
                <a16:creationId xmlns:a16="http://schemas.microsoft.com/office/drawing/2014/main" id="{BDAA01A5-42A9-4349-94D9-C9B4ED55455F}"/>
              </a:ext>
            </a:extLst>
          </p:cNvPr>
          <p:cNvSpPr txBox="1">
            <a:spLocks/>
          </p:cNvSpPr>
          <p:nvPr/>
        </p:nvSpPr>
        <p:spPr>
          <a:xfrm>
            <a:off x="4700187" y="2488"/>
            <a:ext cx="4247266" cy="4602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cs-CZ" sz="2400" dirty="0"/>
              <a:t>Ukázka výsledků – pedagogika</a:t>
            </a:r>
          </a:p>
        </p:txBody>
      </p:sp>
    </p:spTree>
    <p:extLst>
      <p:ext uri="{BB962C8B-B14F-4D97-AF65-F5344CB8AC3E}">
        <p14:creationId xmlns:p14="http://schemas.microsoft.com/office/powerpoint/2010/main" val="3313909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3247" y="36672"/>
            <a:ext cx="7467601" cy="460266"/>
          </a:xfrm>
        </p:spPr>
        <p:txBody>
          <a:bodyPr>
            <a:normAutofit fontScale="90000"/>
          </a:bodyPr>
          <a:lstStyle/>
          <a:p>
            <a:pPr algn="ctr"/>
            <a:r>
              <a:rPr lang="cs-CZ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Ukázka výsledků – politologie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45B39C48-A938-4F81-948B-952468B112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03" y="2402649"/>
            <a:ext cx="9144000" cy="4274602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1123AD37-2A48-40BC-B11C-8DE0505DFD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7651" y="599487"/>
            <a:ext cx="4778791" cy="2499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991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76299" y="85725"/>
            <a:ext cx="7467601" cy="485775"/>
          </a:xfrm>
        </p:spPr>
        <p:txBody>
          <a:bodyPr>
            <a:normAutofit fontScale="90000"/>
          </a:bodyPr>
          <a:lstStyle/>
          <a:p>
            <a:pPr algn="ctr"/>
            <a:r>
              <a:rPr lang="cs-CZ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Ukázka výsledků – ekonomie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1CF9F3E9-C090-4463-A70D-F3ECE56F7C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93014"/>
            <a:ext cx="9144000" cy="5064986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0F3A39BF-54B6-413F-B1B5-F9213F3632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06" y="542925"/>
            <a:ext cx="5301019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178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99FDD1-A79E-48DE-B8B0-BD0700F75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9699" y="342900"/>
            <a:ext cx="6347713" cy="1320800"/>
          </a:xfrm>
        </p:spPr>
        <p:txBody>
          <a:bodyPr/>
          <a:lstStyle/>
          <a:p>
            <a:pPr algn="ctr"/>
            <a:r>
              <a:rPr lang="cs-CZ" b="1" dirty="0">
                <a:latin typeface="Cambria" panose="02040503050406030204" pitchFamily="18" charset="0"/>
              </a:rPr>
              <a:t>Reflexe hodnocení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BAE101F-5323-49B2-B82B-D9C5FB08C4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254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85726" y="981076"/>
            <a:ext cx="9001124" cy="5410200"/>
          </a:xfrm>
        </p:spPr>
        <p:txBody>
          <a:bodyPr>
            <a:noAutofit/>
          </a:bodyPr>
          <a:lstStyle/>
          <a:p>
            <a:pPr marL="342900" indent="-342900" algn="l">
              <a:spcBef>
                <a:spcPts val="0"/>
              </a:spcBef>
              <a:spcAft>
                <a:spcPts val="600"/>
              </a:spcAft>
              <a:buClrTx/>
              <a:buSzPct val="100000"/>
              <a:buAutoNum type="arabicPeriod"/>
            </a:pPr>
            <a:r>
              <a:rPr lang="cs-CZ" sz="2600" dirty="0">
                <a:solidFill>
                  <a:schemeClr val="tx1"/>
                </a:solidFill>
                <a:latin typeface="Cambria" panose="02040503050406030204" pitchFamily="18" charset="0"/>
              </a:rPr>
              <a:t>V panelu </a:t>
            </a:r>
            <a:r>
              <a:rPr lang="cs-CZ" sz="2600" dirty="0" err="1">
                <a:solidFill>
                  <a:schemeClr val="tx1"/>
                </a:solidFill>
                <a:latin typeface="Cambria" panose="02040503050406030204" pitchFamily="18" charset="0"/>
              </a:rPr>
              <a:t>s.v</a:t>
            </a:r>
            <a:r>
              <a:rPr lang="cs-CZ" sz="2600" dirty="0">
                <a:solidFill>
                  <a:schemeClr val="tx1"/>
                </a:solidFill>
                <a:latin typeface="Cambria" panose="02040503050406030204" pitchFamily="18" charset="0"/>
              </a:rPr>
              <a:t>. existuje shoda, že postup hodnocení podle metodiky M17+ je krok správným směrem. Shoda také panuje v tom, že hodnocení vědeckého výkonu ve společenských vědách musí vést k tomu, aby se cílem vědy stalo opět </a:t>
            </a:r>
            <a:r>
              <a:rPr lang="cs-CZ" sz="2600" b="1" dirty="0">
                <a:solidFill>
                  <a:schemeClr val="tx1"/>
                </a:solidFill>
                <a:latin typeface="Cambria" panose="02040503050406030204" pitchFamily="18" charset="0"/>
              </a:rPr>
              <a:t>řešení vědeckých problémů </a:t>
            </a:r>
            <a:r>
              <a:rPr lang="cs-CZ" sz="2600" dirty="0">
                <a:solidFill>
                  <a:schemeClr val="tx1"/>
                </a:solidFill>
                <a:latin typeface="Cambria" panose="02040503050406030204" pitchFamily="18" charset="0"/>
              </a:rPr>
              <a:t>a ne řešení „</a:t>
            </a:r>
            <a:r>
              <a:rPr lang="cs-CZ" sz="2600" i="1" dirty="0">
                <a:solidFill>
                  <a:schemeClr val="tx1"/>
                </a:solidFill>
                <a:latin typeface="Cambria" panose="02040503050406030204" pitchFamily="18" charset="0"/>
              </a:rPr>
              <a:t>publikační exploze</a:t>
            </a:r>
            <a:r>
              <a:rPr lang="cs-CZ" sz="2600" dirty="0">
                <a:solidFill>
                  <a:schemeClr val="tx1"/>
                </a:solidFill>
                <a:latin typeface="Cambria" panose="02040503050406030204" pitchFamily="18" charset="0"/>
              </a:rPr>
              <a:t>“ spojené s kvalifikačními či ekonomickými benefity. </a:t>
            </a:r>
          </a:p>
          <a:p>
            <a:pPr marL="342900" indent="-342900" algn="l">
              <a:spcBef>
                <a:spcPts val="0"/>
              </a:spcBef>
              <a:buClrTx/>
              <a:buSzPct val="100000"/>
              <a:buAutoNum type="arabicPeriod"/>
            </a:pPr>
            <a:r>
              <a:rPr lang="cs-CZ" sz="2600" dirty="0">
                <a:solidFill>
                  <a:schemeClr val="tx1"/>
                </a:solidFill>
                <a:latin typeface="Cambria" panose="02040503050406030204" pitchFamily="18" charset="0"/>
              </a:rPr>
              <a:t>Ukazuje se, že pro adekvátnější hodnocení výkonu jednotlivých oblastí společenských věd bude potřeba doplnit mnohé informace (především kontextuálního charakteru), které </a:t>
            </a:r>
            <a:r>
              <a:rPr lang="cs-CZ" sz="2600" b="1" dirty="0">
                <a:solidFill>
                  <a:schemeClr val="tx1"/>
                </a:solidFill>
                <a:latin typeface="Cambria" panose="02040503050406030204" pitchFamily="18" charset="0"/>
              </a:rPr>
              <a:t>zpřesní </a:t>
            </a:r>
            <a:r>
              <a:rPr lang="cs-CZ" sz="2600" dirty="0">
                <a:solidFill>
                  <a:schemeClr val="tx1"/>
                </a:solidFill>
                <a:latin typeface="Cambria" panose="02040503050406030204" pitchFamily="18" charset="0"/>
              </a:rPr>
              <a:t>obraz o situaci ve společenských vědách jak v rámci ČR, tak také z hlediska mezinárodního srovnání. Jde o následující informace:  </a:t>
            </a: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47C8BC39-45B1-4103-9527-EA6BD5D6E651}"/>
              </a:ext>
            </a:extLst>
          </p:cNvPr>
          <p:cNvSpPr txBox="1">
            <a:spLocks/>
          </p:cNvSpPr>
          <p:nvPr/>
        </p:nvSpPr>
        <p:spPr>
          <a:xfrm>
            <a:off x="5581650" y="0"/>
            <a:ext cx="3524250" cy="4476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cs-CZ" sz="2400" dirty="0">
                <a:solidFill>
                  <a:schemeClr val="tx1"/>
                </a:solidFill>
                <a:latin typeface="Cambria" panose="02040503050406030204" pitchFamily="18" charset="0"/>
              </a:rPr>
              <a:t>Panel společenských věd</a:t>
            </a:r>
          </a:p>
        </p:txBody>
      </p:sp>
    </p:spTree>
    <p:extLst>
      <p:ext uri="{BB962C8B-B14F-4D97-AF65-F5344CB8AC3E}">
        <p14:creationId xmlns:p14="http://schemas.microsoft.com/office/powerpoint/2010/main" val="4021571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R">
  <a:themeElements>
    <a:clrScheme name="Faz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z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z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503</TotalTime>
  <Words>715</Words>
  <Application>Microsoft Office PowerPoint</Application>
  <PresentationFormat>Předvádění na obrazovce (4:3)</PresentationFormat>
  <Paragraphs>112</Paragraphs>
  <Slides>25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31" baseType="lpstr">
      <vt:lpstr>Arial</vt:lpstr>
      <vt:lpstr>Calibri</vt:lpstr>
      <vt:lpstr>Cambria</vt:lpstr>
      <vt:lpstr>Trebuchet MS</vt:lpstr>
      <vt:lpstr>Wingdings 3</vt:lpstr>
      <vt:lpstr>LR</vt:lpstr>
      <vt:lpstr>Metodika M17+ v kontextu společenských věd</vt:lpstr>
      <vt:lpstr>Panel společenských věd</vt:lpstr>
      <vt:lpstr>Bibliometrické hodnocení  (Modul 2)</vt:lpstr>
      <vt:lpstr>Prezentace aplikace PowerPoint</vt:lpstr>
      <vt:lpstr>Prezentace aplikace PowerPoint</vt:lpstr>
      <vt:lpstr>Ukázka výsledků – politologie</vt:lpstr>
      <vt:lpstr>Ukázka výsledků – ekonomie</vt:lpstr>
      <vt:lpstr>Reflexe hodnocení</vt:lpstr>
      <vt:lpstr>Prezentace aplikace PowerPoint</vt:lpstr>
      <vt:lpstr>Prezentace aplikace PowerPoint</vt:lpstr>
      <vt:lpstr>Počty hodnocených článků v panelu social sciences</vt:lpstr>
      <vt:lpstr>Prezentace aplikace PowerPoint</vt:lpstr>
      <vt:lpstr>Prezentace aplikace PowerPoint</vt:lpstr>
      <vt:lpstr>Prezentace aplikace PowerPoint</vt:lpstr>
      <vt:lpstr>Dílčí specifické problémy  jednotlivých oborů společenských věd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Jaké otázky si při hodnocení vědeckého výkonu musíme v M2 klást</vt:lpstr>
      <vt:lpstr>Reflexe hodnocení  Nebibliometrické hodnocení </vt:lpstr>
      <vt:lpstr>Prezentace aplikace PowerPoint</vt:lpstr>
      <vt:lpstr>KONEC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Metodika M17+ v kontextu společenských věd</dc:title>
  <dc:creator>Ladislav Rabušic</dc:creator>
  <cp:lastModifiedBy>Ladislav Rabušic</cp:lastModifiedBy>
  <cp:revision>62</cp:revision>
  <cp:lastPrinted>2019-01-21T14:05:54Z</cp:lastPrinted>
  <dcterms:created xsi:type="dcterms:W3CDTF">2018-05-21T06:05:19Z</dcterms:created>
  <dcterms:modified xsi:type="dcterms:W3CDTF">2019-01-21T15:50:43Z</dcterms:modified>
</cp:coreProperties>
</file>