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367" r:id="rId2"/>
    <p:sldId id="368" r:id="rId3"/>
    <p:sldId id="369" r:id="rId4"/>
    <p:sldId id="370" r:id="rId5"/>
    <p:sldId id="371" r:id="rId6"/>
    <p:sldId id="373" r:id="rId7"/>
    <p:sldId id="374" r:id="rId8"/>
    <p:sldId id="384" r:id="rId9"/>
    <p:sldId id="383" r:id="rId10"/>
  </p:sldIdLst>
  <p:sldSz cx="12192000" cy="6858000"/>
  <p:notesSz cx="6889750" cy="100187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6" autoAdjust="0"/>
    <p:restoredTop sz="94660"/>
  </p:normalViewPr>
  <p:slideViewPr>
    <p:cSldViewPr snapToGrid="0">
      <p:cViewPr varScale="1">
        <p:scale>
          <a:sx n="89" d="100"/>
          <a:sy n="89" d="100"/>
        </p:scale>
        <p:origin x="-408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9" cy="502675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2598" y="0"/>
            <a:ext cx="2985559" cy="502675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9DE2AE9F-D524-4C5E-AF39-4646D416E615}" type="datetimeFigureOut">
              <a:rPr lang="cs-CZ" smtClean="0"/>
              <a:t>23.3.2021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10275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976" y="4821506"/>
            <a:ext cx="5511800" cy="3944868"/>
          </a:xfrm>
          <a:prstGeom prst="rect">
            <a:avLst/>
          </a:prstGeom>
        </p:spPr>
        <p:txBody>
          <a:bodyPr vert="horz" lIns="92272" tIns="46136" rIns="92272" bIns="46136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5559" cy="502674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2598" y="9516039"/>
            <a:ext cx="2985559" cy="502674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4980BDCA-658D-49B3-B1F7-22E4D5C0AC4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601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0BDCA-658D-49B3-B1F7-22E4D5C0AC44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742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0BDCA-658D-49B3-B1F7-22E4D5C0AC44}" type="slidenum">
              <a:rPr lang="cs-CZ" smtClean="0">
                <a:solidFill>
                  <a:prstClr val="black"/>
                </a:solidFill>
              </a:rPr>
              <a:pPr/>
              <a:t>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30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FEDEF-95AB-4092-B345-2AFD1B0F444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00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9D4E-D552-420F-94F4-B70DA6FF882B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0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0797-F7E8-4DDF-ABD0-D37A1B543591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50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1FFA-1F0F-4D6F-A07B-26B7DB6C5AB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610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0E69-2271-497A-A5B5-42024030F66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29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FE708-C303-4AC9-81CF-CACE1A67E95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4794A-2EDA-4F0F-BD60-AF193379D4A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1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0117-56CB-4156-89D1-7323E170A6B0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1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59C-C6EE-4EFD-9961-85456EDC53C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4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E11EC-785D-4FB6-8660-556CF0195FD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00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9E66-2169-43CD-9B7F-3153521BC43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7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1E6F8-DF40-4D35-A247-A962E91482C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t>23.3.2021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37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e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51436" y="497627"/>
            <a:ext cx="9144000" cy="1724726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Analýza potenciálních příčin nízkého hodnocení aplikovaného výzkumu metodikou M17+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5317833"/>
            <a:ext cx="9144000" cy="113902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cs-CZ" dirty="0"/>
              <a:t>Vypracoval: doc. Jaroslav Machan &amp; Pracovní skupina PSAP</a:t>
            </a:r>
          </a:p>
          <a:p>
            <a:pPr algn="l"/>
            <a:r>
              <a:rPr lang="cs-CZ" dirty="0" smtClean="0"/>
              <a:t>23.3.2021</a:t>
            </a:r>
            <a:endParaRPr lang="cs-CZ" dirty="0"/>
          </a:p>
          <a:p>
            <a:pPr algn="l"/>
            <a:r>
              <a:rPr lang="cs-CZ" sz="3500" b="1" dirty="0" smtClean="0">
                <a:solidFill>
                  <a:srgbClr val="0070C0"/>
                </a:solidFill>
              </a:rPr>
              <a:t>V12/v14</a:t>
            </a:r>
          </a:p>
          <a:p>
            <a:pPr algn="l"/>
            <a:endParaRPr lang="cs-CZ" sz="3500" b="1" dirty="0">
              <a:solidFill>
                <a:srgbClr val="0070C0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90700" y="2300932"/>
            <a:ext cx="10224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PSAP – pro jednání 366 RVVI dne 26.3.2021 (v5)</a:t>
            </a:r>
            <a:endParaRPr lang="cs-CZ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230085" y="3114223"/>
            <a:ext cx="9974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Návrh ke schválení výstupu PSAP „Příručka …“ verze v12/v14</a:t>
            </a:r>
          </a:p>
          <a:p>
            <a:endParaRPr lang="cs-CZ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„M17+ Uživatelská příručka pro výzkumné organizace, členy Odborných panelů, externí hodnotitelé a poskytovatele institucionální podpory </a:t>
            </a:r>
            <a:r>
              <a:rPr lang="cs-CZ" sz="2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 </a:t>
            </a:r>
            <a:endParaRPr lang="cs-CZ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68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918" y="-34388"/>
            <a:ext cx="10097494" cy="86428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 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825625"/>
            <a:ext cx="12073466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70368" y="339776"/>
            <a:ext cx="115510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„Pracovní skupina KHV pro hodnocení aplikovaného výzkumu“</a:t>
            </a:r>
          </a:p>
          <a:p>
            <a:pPr algn="ctr"/>
            <a:endParaRPr lang="cs-CZ" sz="2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cs-CZ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Důvody založení: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Na základě zkušeností z tříletého období implementace je třeba tento proces 	optimalizovat.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Vzrůstající kritika na podhodnocení významu aplikovaného výzkumu při hodnocení 	metodikou M17+.</a:t>
            </a:r>
          </a:p>
          <a:p>
            <a:r>
              <a:rPr lang="cs-CZ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Status: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Rozhodnutí o založení pracovní skupiny na 357. zasedání RVVI, dne 26.6.2020.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Požadavek na jmenovité odsouhlasení členů pracovní skupiny na 359. zasedání RVVI, 	dne 4.9.2020. Členové skupiny schváleni na 360. zasedání RVVI, dne 25.9.2020.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	Pracovní skupina je založena pod KHV.</a:t>
            </a:r>
          </a:p>
          <a:p>
            <a:r>
              <a:rPr lang="cs-CZ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Cíle činnosti pracovní skupiny: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C1 - 	Identifikovat možné příčiny nízkého hodnocení aplikovaného výzkumu při aplikaci 	Metodiky M17+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C2 - 	Analyzovat rozsah možných příčin.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C3 - 	Navrhnout opatření na odstranění identifikovaných příčin.</a:t>
            </a:r>
          </a:p>
          <a:p>
            <a:r>
              <a:rPr lang="cs-CZ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C4 -	</a:t>
            </a: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Navrhnout zapracování </a:t>
            </a:r>
            <a:r>
              <a:rPr lang="cs-CZ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„M17+ Uživatelská příručka pro výzkumné </a:t>
            </a:r>
            <a:r>
              <a:rPr lang="cs-CZ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organizace </a:t>
            </a:r>
            <a:r>
              <a:rPr lang="cs-CZ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..“</a:t>
            </a:r>
          </a:p>
        </p:txBody>
      </p:sp>
    </p:spTree>
    <p:extLst>
      <p:ext uri="{BB962C8B-B14F-4D97-AF65-F5344CB8AC3E}">
        <p14:creationId xmlns:p14="http://schemas.microsoft.com/office/powerpoint/2010/main" val="12903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49792" y="864287"/>
            <a:ext cx="865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Vymezení</a:t>
            </a:r>
            <a:r>
              <a:rPr lang="cs-CZ" sz="2800" b="1" dirty="0">
                <a:solidFill>
                  <a:prstClr val="black"/>
                </a:solidFill>
              </a:rPr>
              <a:t> působnosti PSAP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049792" y="1474470"/>
            <a:ext cx="9653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Hodnocení </a:t>
            </a:r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aplikovaného výzkumu </a:t>
            </a: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Metodiky M17+.</a:t>
            </a:r>
          </a:p>
          <a:p>
            <a:pPr marL="342900" indent="-342900">
              <a:buFontTx/>
              <a:buAutoNum type="arabicPeriod"/>
            </a:pP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Koncentrace na M1 s nezbytným přesahem na M2.</a:t>
            </a:r>
          </a:p>
          <a:p>
            <a:pPr marL="342900" indent="-342900">
              <a:buFontTx/>
              <a:buAutoNum type="arabicPeriod"/>
            </a:pP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Zobecnění připomínek a nalezení příčin.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52623" y="3307258"/>
            <a:ext cx="984738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Výstupy: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Doporučená opatření zapracovaná do „M17+ Uživatelská příručka…..“ verze 12/ </a:t>
            </a:r>
            <a:r>
              <a:rPr lang="cs-CZ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verze 14 – reagující na připomínkové řízení (dosud neschválená KHV).</a:t>
            </a:r>
          </a:p>
          <a:p>
            <a:pPr marL="342900" indent="-342900">
              <a:buFontTx/>
              <a:buAutoNum type="arabicPeriod"/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Doporučení pro KHV k dokončení implementačního období M17+.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687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85800" y="2228850"/>
            <a:ext cx="10668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Zvolený postup </a:t>
            </a:r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 návrhu závěru byl od jednotlivého k obecnému. </a:t>
            </a:r>
          </a:p>
          <a:p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Tedy nikoliv reakce na jednotlivé připomínky, kritiku atp. , ale jejich 	zobecnění, nalezení příčin 	a doporučení opatření, která by tyto příčiny 	eliminovala, nebo minimalizovala jejich důsledky.</a:t>
            </a:r>
          </a:p>
          <a:p>
            <a:endParaRPr lang="cs-CZ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Zásadní skutečnost </a:t>
            </a:r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(často opomíjená). :</a:t>
            </a:r>
          </a:p>
          <a:p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Výsledky ročního hodnocení Metodikou 17+ jsou pro poskytovatele 	pouze informativní, nemají tedy přímý vliv na financování příjemců.</a:t>
            </a:r>
          </a:p>
          <a:p>
            <a:endParaRPr lang="cs-CZ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85800" y="1139463"/>
            <a:ext cx="10576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Zdůraznění zvoleného postupu a jedné zásadní skutečnosti.</a:t>
            </a:r>
            <a:endParaRPr lang="cs-CZ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7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14515" y="1227712"/>
            <a:ext cx="1118019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Naše </a:t>
            </a:r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návrhy je třeba zapracovat do návrhu materiálu </a:t>
            </a: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"M17+ Uživatelská příručka...", který ještě nevyšel a čeká na schválení od naší skupiny (domluveno na KHV č. 128, 9.11.2020 </a:t>
            </a:r>
            <a:r>
              <a:rPr lang="cs-CZ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případně do dalších prováděcích pokynů:</a:t>
            </a:r>
          </a:p>
          <a:p>
            <a:endParaRPr lang="cs-CZ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Nechceme doporučovat, žádné </a:t>
            </a: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změny </a:t>
            </a:r>
            <a:r>
              <a:rPr lang="cs-CZ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M17+. </a:t>
            </a:r>
          </a:p>
          <a:p>
            <a:r>
              <a:rPr lang="cs-CZ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bude možné až po úplném zavedení a posouzení, tedy po 5-ti letech od zahájení implementace (tedy od nyní za dva roky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cs-CZ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cs-CZ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 Chceme však, aby byly naplněny stávající zásady M17+, tj. například úplné hodnocení podle Modulu 2 – Výkonnost výzkumu:</a:t>
            </a: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chybí například měření objemu a struktury získaných prostředků na </a:t>
            </a:r>
            <a:r>
              <a:rPr lang="cs-CZ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(tedy např. prostředky získané  jednotlivými  VO na </a:t>
            </a:r>
            <a:r>
              <a:rPr lang="cs-CZ" sz="2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kolaborativní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smluvní výzkum)</a:t>
            </a: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Modulu 2 chybí zpracování mnoha dalších ukazatelů (musíme striktně dodržovat </a:t>
            </a:r>
            <a:r>
              <a:rPr lang="cs-CZ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komplexnost Metodiky M17+</a:t>
            </a:r>
            <a:r>
              <a:rPr lang="cs-CZ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cs-C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52223" y="500279"/>
            <a:ext cx="1110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Vstupní premisy pro práci skupiny:</a:t>
            </a:r>
            <a:endParaRPr lang="cs-CZ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7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35496" y="576470"/>
            <a:ext cx="938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Zásadní úpravy zahrnuté do „Příručky …“ v12</a:t>
            </a:r>
            <a:endParaRPr lang="cs-CZ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89722" y="1335385"/>
            <a:ext cx="102108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Úprava kvalitativní stupnice pro kritéria hodnocení společenské relevance, kdy je možno udělit hodnotu 1 i za světový výsledek, ale uplatněný (zatím) pouze v ČR.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Úprava kritérií výběru uchazečů pro Oborové panely ( neslučitelnost s členstvím KHV, RVVI atd.).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Časová omezení pro výkon práce v Oborových panelech (volební období atd. …)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Přihlášení výsledku dvěma (případně více) různými VO.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Dohled nad hodnocením a řešení námitek organizací.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Doplnění přehledu platných definic, výrazů a zkratek.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Doplnění platné literatury týkající se Metodiky M17+.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678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71061" y="560087"/>
            <a:ext cx="96111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Zásadní připomínky nezahrnuté do „M17+ Příručky ….“ verze v12.</a:t>
            </a:r>
            <a:endParaRPr lang="cs-CZ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78296" y="1699483"/>
            <a:ext cx="112510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Úplné plnění podmínek Metodiky M17+ v modulu M1 ( uplatnění </a:t>
            </a:r>
            <a:r>
              <a:rPr lang="cs-CZ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bibliometrie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…)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Úplné plnění podmínek Metodiky M17+ v modulu M2 ( výkonnost výzkumu) - ekonomické parametry.</a:t>
            </a:r>
          </a:p>
          <a:p>
            <a:pPr marL="342900" indent="-342900">
              <a:buAutoNum type="arabicPeriod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Účast představitelů Výzkumných Organizací na společných jednáních s poskytovateli.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03583" y="4562428"/>
            <a:ext cx="11025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Tyto připomínky jsou zahrnuty ve verzi v14 „Příručky…“, která vznikla na základě připomínkového řízen k „Příručce ..“ verze v12. – místo vypořádání jednotlivých připomínek samostatně.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80898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6558" y="1748671"/>
            <a:ext cx="10097494" cy="2782667"/>
          </a:xfrm>
        </p:spPr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26558" y="523702"/>
            <a:ext cx="10738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Několik konstatování na závěr.</a:t>
            </a:r>
            <a:r>
              <a:rPr lang="cs-CZ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726558" y="1318437"/>
            <a:ext cx="1093735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Verze v14 „Příručky …“ zahrnuje závěry z „Vypořádání námitek VO k hodnocení výsledků v Modulu M1 při hodnocení H19“ schváleného na 365 RVVI konaného 5.3.2021.</a:t>
            </a:r>
          </a:p>
          <a:p>
            <a:pPr marL="342900" indent="-342900">
              <a:buAutoNum type="arabicPeriod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„Příručka …“ v14 upřesňuje proces hodnocení VO od nahlášení výsledku až po přidělování institucionální podpory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Proto nelze tyto příručku celou uplatnit při současném hodnocení. Bylo by však možné uplatnit některá její doporučení v závěrečných fázích hodnocení a to zejména: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 Doporučení týkající se kalibrace (mimořádný zájem příjemců).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 Účast představitelů VO na jednáních „tripartity“.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 Případně další, pokud by byl zájem a názorová shoda.</a:t>
            </a:r>
          </a:p>
          <a:p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  Pro hodnocení výstupů aplikovaného výzkumu je složitější nalézt exaktní kritéria pro 	posuzování, než u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bibliometrických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výstupů.  Proto je nezbytně nutné výstupy pečlivě 	popsat a zdokumentovat, aby hodnotitelé byli schopni tyto výstupy správně posoudit.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00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38273" y="2504026"/>
            <a:ext cx="4715454" cy="1325563"/>
          </a:xfrm>
        </p:spPr>
        <p:txBody>
          <a:bodyPr/>
          <a:lstStyle/>
          <a:p>
            <a:r>
              <a:rPr lang="cs-CZ" dirty="0"/>
              <a:t>Děkuji za pozornost. 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>
                <a:solidFill>
                  <a:prstClr val="black">
                    <a:tint val="75000"/>
                  </a:prstClr>
                </a:solidFill>
              </a:rPr>
              <a:t>P20210323v5_PSAP_pro_RVVI_366</a:t>
            </a: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77BF2-8BCF-4009-95C2-33EEA810264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06" y="0"/>
            <a:ext cx="10097494" cy="86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5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595</Words>
  <Application>Microsoft Office PowerPoint</Application>
  <PresentationFormat>Vlastní</PresentationFormat>
  <Paragraphs>95</Paragraphs>
  <Slides>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Office</vt:lpstr>
      <vt:lpstr>Analýza potenciálních příčin nízkého hodnocení aplikovaného výzkumu metodikou M17+</vt:lpstr>
      <vt:lpstr>   </vt:lpstr>
      <vt:lpstr> </vt:lpstr>
      <vt:lpstr> </vt:lpstr>
      <vt:lpstr> </vt:lpstr>
      <vt:lpstr> </vt:lpstr>
      <vt:lpstr> </vt:lpstr>
      <vt:lpstr> </vt:lpstr>
      <vt:lpstr>Děkuji za pozornost. </vt:lpstr>
    </vt:vector>
  </TitlesOfParts>
  <Company>Škoda Auto a.s.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Analýza potenciálních příčin nízkého hodnocení aplikovaného výzkumu metodikou M17+</dc:title>
  <dc:creator>Machan, Jaroslav Doc. 2 (ES)</dc:creator>
  <cp:lastModifiedBy>Moravcová Lenka</cp:lastModifiedBy>
  <cp:revision>198</cp:revision>
  <cp:lastPrinted>2020-11-15T15:57:52Z</cp:lastPrinted>
  <dcterms:created xsi:type="dcterms:W3CDTF">2020-08-24T12:53:05Z</dcterms:created>
  <dcterms:modified xsi:type="dcterms:W3CDTF">2021-03-23T14:56:15Z</dcterms:modified>
</cp:coreProperties>
</file>