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</p:sldIdLst>
  <p:sldSz cx="9144000" cy="6858000" type="screen4x3"/>
  <p:notesSz cx="7104063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344383-9A11-4662-8F7C-5414811E38F4}" v="6" dt="2023-06-14T06:44:10.7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 Tmavá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4660"/>
  </p:normalViewPr>
  <p:slideViewPr>
    <p:cSldViewPr>
      <p:cViewPr varScale="1">
        <p:scale>
          <a:sx n="120" d="100"/>
          <a:sy n="120" d="100"/>
        </p:scale>
        <p:origin x="14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oslav Rychtařík" userId="S::rychtarik.miroslav@czvlada.onmicrosoft.com::de42bacc-1fa7-470c-9abf-fd08de5157f9" providerId="AD" clId="Web-{80344383-9A11-4662-8F7C-5414811E38F4}"/>
    <pc:docChg chg="modSld">
      <pc:chgData name="Miroslav Rychtařík" userId="S::rychtarik.miroslav@czvlada.onmicrosoft.com::de42bacc-1fa7-470c-9abf-fd08de5157f9" providerId="AD" clId="Web-{80344383-9A11-4662-8F7C-5414811E38F4}" dt="2023-06-14T06:44:10.718" v="5" actId="20577"/>
      <pc:docMkLst>
        <pc:docMk/>
      </pc:docMkLst>
      <pc:sldChg chg="modSp">
        <pc:chgData name="Miroslav Rychtařík" userId="S::rychtarik.miroslav@czvlada.onmicrosoft.com::de42bacc-1fa7-470c-9abf-fd08de5157f9" providerId="AD" clId="Web-{80344383-9A11-4662-8F7C-5414811E38F4}" dt="2023-06-14T06:44:10.718" v="5" actId="20577"/>
        <pc:sldMkLst>
          <pc:docMk/>
          <pc:sldMk cId="3479060600" sldId="256"/>
        </pc:sldMkLst>
        <pc:spChg chg="mod">
          <ac:chgData name="Miroslav Rychtařík" userId="S::rychtarik.miroslav@czvlada.onmicrosoft.com::de42bacc-1fa7-470c-9abf-fd08de5157f9" providerId="AD" clId="Web-{80344383-9A11-4662-8F7C-5414811E38F4}" dt="2023-06-14T06:44:10.718" v="5" actId="20577"/>
          <ac:spMkLst>
            <pc:docMk/>
            <pc:sldMk cId="3479060600" sldId="256"/>
            <ac:spMk id="9" creationId="{00000000-0000-0000-0000-000000000000}"/>
          </ac:spMkLst>
        </pc:spChg>
      </pc:sldChg>
    </pc:docChg>
  </pc:docChgLst>
  <pc:docChgLst>
    <pc:chgData name="Miroslav Rychtařík" userId="S::rychtarik.miroslav@czvlada.onmicrosoft.com::de42bacc-1fa7-470c-9abf-fd08de5157f9" providerId="AD" clId="Web-{D4B74B97-3034-4CF6-8CDB-CAD9FE90837A}"/>
    <pc:docChg chg="mod">
      <pc:chgData name="Miroslav Rychtařík" userId="S::rychtarik.miroslav@czvlada.onmicrosoft.com::de42bacc-1fa7-470c-9abf-fd08de5157f9" providerId="AD" clId="Web-{D4B74B97-3034-4CF6-8CDB-CAD9FE90837A}" dt="2023-06-13T08:03:00.268" v="0" actId="33475"/>
      <pc:docMkLst>
        <pc:docMk/>
      </pc:docMkLst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ovsky\Desktop\RIV23\RIV_podklady_202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ovsky\Desktop\RIV23\RIV_podklady_202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ovsky\Desktop\RIV23\RIV_podklady_2023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ovsky\Desktop\RIV23\RIV_podklady_20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ovsky\Desktop\RIV23\RIV_podklady_202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List1!$D$2</c:f>
              <c:strCache>
                <c:ptCount val="1"/>
                <c:pt idx="0">
                  <c:v>RIV19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List1!$B$3:$B$4</c:f>
              <c:strCache>
                <c:ptCount val="2"/>
                <c:pt idx="0">
                  <c:v>předané záznamy o výsledcích</c:v>
                </c:pt>
                <c:pt idx="1">
                  <c:v>unikátní výsledky*</c:v>
                </c:pt>
              </c:strCache>
            </c:strRef>
          </c:cat>
          <c:val>
            <c:numRef>
              <c:f>List1!$D$3:$D$4</c:f>
              <c:numCache>
                <c:formatCode>#,##0</c:formatCode>
                <c:ptCount val="2"/>
                <c:pt idx="0">
                  <c:v>82965</c:v>
                </c:pt>
                <c:pt idx="1">
                  <c:v>59175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38-4377-B2CD-B989CB933FAC}"/>
            </c:ext>
          </c:extLst>
        </c:ser>
        <c:ser>
          <c:idx val="2"/>
          <c:order val="1"/>
          <c:tx>
            <c:strRef>
              <c:f>List1!$E$2</c:f>
              <c:strCache>
                <c:ptCount val="1"/>
                <c:pt idx="0">
                  <c:v>RIV20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List1!$B$3:$B$4</c:f>
              <c:strCache>
                <c:ptCount val="2"/>
                <c:pt idx="0">
                  <c:v>předané záznamy o výsledcích</c:v>
                </c:pt>
                <c:pt idx="1">
                  <c:v>unikátní výsledky*</c:v>
                </c:pt>
              </c:strCache>
            </c:strRef>
          </c:cat>
          <c:val>
            <c:numRef>
              <c:f>List1!$E$3:$E$4</c:f>
              <c:numCache>
                <c:formatCode>#,##0</c:formatCode>
                <c:ptCount val="2"/>
                <c:pt idx="0">
                  <c:v>83849</c:v>
                </c:pt>
                <c:pt idx="1">
                  <c:v>58904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38-4377-B2CD-B989CB933FAC}"/>
            </c:ext>
          </c:extLst>
        </c:ser>
        <c:ser>
          <c:idx val="3"/>
          <c:order val="2"/>
          <c:tx>
            <c:strRef>
              <c:f>List1!$F$2</c:f>
              <c:strCache>
                <c:ptCount val="1"/>
                <c:pt idx="0">
                  <c:v>RIV21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List1!$B$3:$B$4</c:f>
              <c:strCache>
                <c:ptCount val="2"/>
                <c:pt idx="0">
                  <c:v>předané záznamy o výsledcích</c:v>
                </c:pt>
                <c:pt idx="1">
                  <c:v>unikátní výsledky*</c:v>
                </c:pt>
              </c:strCache>
            </c:strRef>
          </c:cat>
          <c:val>
            <c:numRef>
              <c:f>List1!$F$3:$F$4</c:f>
              <c:numCache>
                <c:formatCode>#,##0</c:formatCode>
                <c:ptCount val="2"/>
                <c:pt idx="0">
                  <c:v>81640</c:v>
                </c:pt>
                <c:pt idx="1">
                  <c:v>56653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38-4377-B2CD-B989CB933FAC}"/>
            </c:ext>
          </c:extLst>
        </c:ser>
        <c:ser>
          <c:idx val="4"/>
          <c:order val="3"/>
          <c:tx>
            <c:strRef>
              <c:f>List1!$G$2</c:f>
              <c:strCache>
                <c:ptCount val="1"/>
                <c:pt idx="0">
                  <c:v>RIV22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List1!$G$3:$G$4</c:f>
              <c:numCache>
                <c:formatCode>#,##0</c:formatCode>
                <c:ptCount val="2"/>
                <c:pt idx="0">
                  <c:v>80709</c:v>
                </c:pt>
                <c:pt idx="1">
                  <c:v>54825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038-4377-B2CD-B989CB933FAC}"/>
            </c:ext>
          </c:extLst>
        </c:ser>
        <c:ser>
          <c:idx val="0"/>
          <c:order val="4"/>
          <c:tx>
            <c:strRef>
              <c:f>List1!$H$2</c:f>
              <c:strCache>
                <c:ptCount val="1"/>
                <c:pt idx="0">
                  <c:v>RIV23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List1!$H$3:$H$4</c:f>
              <c:numCache>
                <c:formatCode>#,##0</c:formatCode>
                <c:ptCount val="2"/>
                <c:pt idx="0">
                  <c:v>76566</c:v>
                </c:pt>
                <c:pt idx="1">
                  <c:v>52704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038-4377-B2CD-B989CB933F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980608"/>
        <c:axId val="100982144"/>
      </c:barChart>
      <c:catAx>
        <c:axId val="100980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cs-CZ"/>
          </a:p>
        </c:txPr>
        <c:crossAx val="100982144"/>
        <c:crosses val="autoZero"/>
        <c:auto val="1"/>
        <c:lblAlgn val="ctr"/>
        <c:lblOffset val="100"/>
        <c:noMultiLvlLbl val="0"/>
      </c:catAx>
      <c:valAx>
        <c:axId val="10098214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009806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List2!$C$4</c:f>
              <c:strCache>
                <c:ptCount val="1"/>
                <c:pt idx="0">
                  <c:v>RIV19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List2!$B$5:$B$14</c:f>
              <c:strCache>
                <c:ptCount val="9"/>
                <c:pt idx="0">
                  <c:v>MSM</c:v>
                </c:pt>
                <c:pt idx="1">
                  <c:v>AV0</c:v>
                </c:pt>
                <c:pt idx="2">
                  <c:v>GA0</c:v>
                </c:pt>
                <c:pt idx="3">
                  <c:v>MZ0</c:v>
                </c:pt>
                <c:pt idx="4">
                  <c:v>TA0</c:v>
                </c:pt>
                <c:pt idx="5">
                  <c:v>MZE</c:v>
                </c:pt>
                <c:pt idx="6">
                  <c:v>MK0</c:v>
                </c:pt>
                <c:pt idx="7">
                  <c:v>MPO</c:v>
                </c:pt>
                <c:pt idx="8">
                  <c:v>MV0</c:v>
                </c:pt>
              </c:strCache>
              <c:extLst/>
            </c:strRef>
          </c:cat>
          <c:val>
            <c:numRef>
              <c:f>List2!$C$5:$C$13</c:f>
              <c:numCache>
                <c:formatCode>#,##0</c:formatCode>
                <c:ptCount val="9"/>
                <c:pt idx="0">
                  <c:v>47748</c:v>
                </c:pt>
                <c:pt idx="1">
                  <c:v>8612</c:v>
                </c:pt>
                <c:pt idx="2">
                  <c:v>9730</c:v>
                </c:pt>
                <c:pt idx="3">
                  <c:v>5579</c:v>
                </c:pt>
                <c:pt idx="4">
                  <c:v>3194</c:v>
                </c:pt>
                <c:pt idx="5">
                  <c:v>3050</c:v>
                </c:pt>
                <c:pt idx="6">
                  <c:v>1496</c:v>
                </c:pt>
                <c:pt idx="7">
                  <c:v>1254</c:v>
                </c:pt>
                <c:pt idx="8">
                  <c:v>658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5FC8-498F-9DC3-E081332B8329}"/>
            </c:ext>
          </c:extLst>
        </c:ser>
        <c:ser>
          <c:idx val="2"/>
          <c:order val="1"/>
          <c:tx>
            <c:strRef>
              <c:f>List2!$D$4</c:f>
              <c:strCache>
                <c:ptCount val="1"/>
                <c:pt idx="0">
                  <c:v>RIV20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FC8-498F-9DC3-E081332B832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List2!$B$5:$B$14</c:f>
              <c:strCache>
                <c:ptCount val="9"/>
                <c:pt idx="0">
                  <c:v>MSM</c:v>
                </c:pt>
                <c:pt idx="1">
                  <c:v>AV0</c:v>
                </c:pt>
                <c:pt idx="2">
                  <c:v>GA0</c:v>
                </c:pt>
                <c:pt idx="3">
                  <c:v>MZ0</c:v>
                </c:pt>
                <c:pt idx="4">
                  <c:v>TA0</c:v>
                </c:pt>
                <c:pt idx="5">
                  <c:v>MZE</c:v>
                </c:pt>
                <c:pt idx="6">
                  <c:v>MK0</c:v>
                </c:pt>
                <c:pt idx="7">
                  <c:v>MPO</c:v>
                </c:pt>
                <c:pt idx="8">
                  <c:v>MV0</c:v>
                </c:pt>
              </c:strCache>
              <c:extLst/>
            </c:strRef>
          </c:cat>
          <c:val>
            <c:numRef>
              <c:f>List2!$D$5:$D$13</c:f>
              <c:numCache>
                <c:formatCode>#,##0</c:formatCode>
                <c:ptCount val="9"/>
                <c:pt idx="0">
                  <c:v>45698</c:v>
                </c:pt>
                <c:pt idx="1">
                  <c:v>9552</c:v>
                </c:pt>
                <c:pt idx="2">
                  <c:v>10091</c:v>
                </c:pt>
                <c:pt idx="3">
                  <c:v>5463</c:v>
                </c:pt>
                <c:pt idx="4">
                  <c:v>4428</c:v>
                </c:pt>
                <c:pt idx="5">
                  <c:v>2918</c:v>
                </c:pt>
                <c:pt idx="6">
                  <c:v>1365</c:v>
                </c:pt>
                <c:pt idx="7">
                  <c:v>1620</c:v>
                </c:pt>
                <c:pt idx="8">
                  <c:v>887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5FC8-498F-9DC3-E081332B8329}"/>
            </c:ext>
          </c:extLst>
        </c:ser>
        <c:ser>
          <c:idx val="3"/>
          <c:order val="2"/>
          <c:tx>
            <c:strRef>
              <c:f>List2!$E$4</c:f>
              <c:strCache>
                <c:ptCount val="1"/>
                <c:pt idx="0">
                  <c:v>RIV21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List2!$B$5:$B$14</c:f>
              <c:strCache>
                <c:ptCount val="9"/>
                <c:pt idx="0">
                  <c:v>MSM</c:v>
                </c:pt>
                <c:pt idx="1">
                  <c:v>AV0</c:v>
                </c:pt>
                <c:pt idx="2">
                  <c:v>GA0</c:v>
                </c:pt>
                <c:pt idx="3">
                  <c:v>MZ0</c:v>
                </c:pt>
                <c:pt idx="4">
                  <c:v>TA0</c:v>
                </c:pt>
                <c:pt idx="5">
                  <c:v>MZE</c:v>
                </c:pt>
                <c:pt idx="6">
                  <c:v>MK0</c:v>
                </c:pt>
                <c:pt idx="7">
                  <c:v>MPO</c:v>
                </c:pt>
                <c:pt idx="8">
                  <c:v>MV0</c:v>
                </c:pt>
              </c:strCache>
              <c:extLst/>
            </c:strRef>
          </c:cat>
          <c:val>
            <c:numRef>
              <c:f>List2!$E$5:$E$13</c:f>
              <c:numCache>
                <c:formatCode>#,##0</c:formatCode>
                <c:ptCount val="9"/>
                <c:pt idx="0">
                  <c:v>44691</c:v>
                </c:pt>
                <c:pt idx="1">
                  <c:v>8569</c:v>
                </c:pt>
                <c:pt idx="2">
                  <c:v>9167</c:v>
                </c:pt>
                <c:pt idx="3">
                  <c:v>6033</c:v>
                </c:pt>
                <c:pt idx="4">
                  <c:v>4359</c:v>
                </c:pt>
                <c:pt idx="5">
                  <c:v>2376</c:v>
                </c:pt>
                <c:pt idx="6">
                  <c:v>1751</c:v>
                </c:pt>
                <c:pt idx="7">
                  <c:v>1786</c:v>
                </c:pt>
                <c:pt idx="8">
                  <c:v>999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5FC8-498F-9DC3-E081332B8329}"/>
            </c:ext>
          </c:extLst>
        </c:ser>
        <c:ser>
          <c:idx val="4"/>
          <c:order val="3"/>
          <c:tx>
            <c:strRef>
              <c:f>List2!$F$4</c:f>
              <c:strCache>
                <c:ptCount val="1"/>
                <c:pt idx="0">
                  <c:v>RIV22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Lit>
              <c:ptCount val="9"/>
              <c:pt idx="0">
                <c:v>MSM</c:v>
              </c:pt>
              <c:pt idx="1">
                <c:v>AV0</c:v>
              </c:pt>
              <c:pt idx="2">
                <c:v>GA0</c:v>
              </c:pt>
              <c:pt idx="3">
                <c:v>MZ0</c:v>
              </c:pt>
              <c:pt idx="4">
                <c:v>TA0</c:v>
              </c:pt>
              <c:pt idx="5">
                <c:v>MZE</c:v>
              </c:pt>
              <c:pt idx="6">
                <c:v>MK0</c:v>
              </c:pt>
              <c:pt idx="7">
                <c:v>MPO</c:v>
              </c:pt>
              <c:pt idx="8">
                <c:v>MV0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List2!$F$5:$F$13</c:f>
              <c:numCache>
                <c:formatCode>#,##0</c:formatCode>
                <c:ptCount val="9"/>
                <c:pt idx="0">
                  <c:v>43279</c:v>
                </c:pt>
                <c:pt idx="1">
                  <c:v>9413</c:v>
                </c:pt>
                <c:pt idx="2">
                  <c:v>8986</c:v>
                </c:pt>
                <c:pt idx="3">
                  <c:v>6444</c:v>
                </c:pt>
                <c:pt idx="4">
                  <c:v>4249</c:v>
                </c:pt>
                <c:pt idx="5">
                  <c:v>2803</c:v>
                </c:pt>
                <c:pt idx="6">
                  <c:v>1589</c:v>
                </c:pt>
                <c:pt idx="7">
                  <c:v>1308</c:v>
                </c:pt>
                <c:pt idx="8">
                  <c:v>860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5FC8-498F-9DC3-E081332B8329}"/>
            </c:ext>
          </c:extLst>
        </c:ser>
        <c:ser>
          <c:idx val="0"/>
          <c:order val="4"/>
          <c:tx>
            <c:strRef>
              <c:f>List2!$G$4</c:f>
              <c:strCache>
                <c:ptCount val="1"/>
                <c:pt idx="0">
                  <c:v>RIV23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Lit>
              <c:ptCount val="9"/>
              <c:pt idx="0">
                <c:v>MSM</c:v>
              </c:pt>
              <c:pt idx="1">
                <c:v>AV0</c:v>
              </c:pt>
              <c:pt idx="2">
                <c:v>GA0</c:v>
              </c:pt>
              <c:pt idx="3">
                <c:v>MZ0</c:v>
              </c:pt>
              <c:pt idx="4">
                <c:v>TA0</c:v>
              </c:pt>
              <c:pt idx="5">
                <c:v>MZE</c:v>
              </c:pt>
              <c:pt idx="6">
                <c:v>MK0</c:v>
              </c:pt>
              <c:pt idx="7">
                <c:v>MPO</c:v>
              </c:pt>
              <c:pt idx="8">
                <c:v>MV0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List2!$G$5:$G$13</c:f>
              <c:numCache>
                <c:formatCode>#,##0</c:formatCode>
                <c:ptCount val="9"/>
                <c:pt idx="0">
                  <c:v>40303</c:v>
                </c:pt>
                <c:pt idx="1">
                  <c:v>8624</c:v>
                </c:pt>
                <c:pt idx="2">
                  <c:v>7399</c:v>
                </c:pt>
                <c:pt idx="3">
                  <c:v>6101</c:v>
                </c:pt>
                <c:pt idx="4">
                  <c:v>4946</c:v>
                </c:pt>
                <c:pt idx="5">
                  <c:v>3009</c:v>
                </c:pt>
                <c:pt idx="6">
                  <c:v>2024</c:v>
                </c:pt>
                <c:pt idx="7">
                  <c:v>1743</c:v>
                </c:pt>
                <c:pt idx="8">
                  <c:v>972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5FC8-498F-9DC3-E081332B83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085568"/>
        <c:axId val="123087488"/>
      </c:barChart>
      <c:catAx>
        <c:axId val="123085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cs-CZ"/>
          </a:p>
        </c:txPr>
        <c:crossAx val="123087488"/>
        <c:crosses val="autoZero"/>
        <c:auto val="1"/>
        <c:lblAlgn val="ctr"/>
        <c:lblOffset val="100"/>
        <c:noMultiLvlLbl val="0"/>
      </c:catAx>
      <c:valAx>
        <c:axId val="123087488"/>
        <c:scaling>
          <c:orientation val="minMax"/>
          <c:max val="60000"/>
        </c:scaling>
        <c:delete val="1"/>
        <c:axPos val="l"/>
        <c:numFmt formatCode="#,##0" sourceLinked="1"/>
        <c:majorTickMark val="out"/>
        <c:minorTickMark val="none"/>
        <c:tickLblPos val="nextTo"/>
        <c:crossAx val="12308556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971643478812137"/>
          <c:y val="0.11339587203310564"/>
          <c:w val="0.54056701701445709"/>
          <c:h val="6.9940550006686683E-2"/>
        </c:manualLayout>
      </c:layout>
      <c:overlay val="0"/>
      <c:txPr>
        <a:bodyPr/>
        <a:lstStyle/>
        <a:p>
          <a:pPr>
            <a:defRPr sz="18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866154054686827"/>
          <c:y val="9.6034138117939774E-2"/>
          <c:w val="0.62145626162926815"/>
          <c:h val="0.72432395479158163"/>
        </c:manualLayout>
      </c:layout>
      <c:doughnutChart>
        <c:varyColors val="1"/>
        <c:ser>
          <c:idx val="0"/>
          <c:order val="0"/>
          <c:spPr>
            <a:solidFill>
              <a:schemeClr val="accent6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3486-478E-945E-374EDC92C32A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486-478E-945E-374EDC92C32A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3486-478E-945E-374EDC92C32A}"/>
              </c:ext>
            </c:extLst>
          </c:dPt>
          <c:dLbls>
            <c:dLbl>
              <c:idx val="0"/>
              <c:layout>
                <c:manualLayout>
                  <c:x val="0.12206572769953052"/>
                  <c:y val="6.9311455463009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86-478E-945E-374EDC92C32A}"/>
                </c:ext>
              </c:extLst>
            </c:dLbl>
            <c:dLbl>
              <c:idx val="1"/>
              <c:layout>
                <c:manualLayout>
                  <c:x val="-0.1439749608763693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86-478E-945E-374EDC92C32A}"/>
                </c:ext>
              </c:extLst>
            </c:dLbl>
            <c:dLbl>
              <c:idx val="2"/>
              <c:layout>
                <c:manualLayout>
                  <c:x val="-5.7380662120653491E-17"/>
                  <c:y val="-0.138622910926018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486-478E-945E-374EDC92C3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List4!$O$5:$O$7</c:f>
              <c:strCache>
                <c:ptCount val="3"/>
                <c:pt idx="0">
                  <c:v>angličtina</c:v>
                </c:pt>
                <c:pt idx="1">
                  <c:v>čeština</c:v>
                </c:pt>
                <c:pt idx="2">
                  <c:v>ostatní</c:v>
                </c:pt>
              </c:strCache>
            </c:strRef>
          </c:cat>
          <c:val>
            <c:numRef>
              <c:f>List4!$AH$7:$AH$9</c:f>
              <c:numCache>
                <c:formatCode>0%</c:formatCode>
                <c:ptCount val="3"/>
                <c:pt idx="0">
                  <c:v>0.67309249536347726</c:v>
                </c:pt>
                <c:pt idx="1">
                  <c:v>0.30701616905676149</c:v>
                </c:pt>
                <c:pt idx="2">
                  <c:v>1.9891335579761252E-2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486-478E-945E-374EDC92C3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legend>
      <c:legendPos val="b"/>
      <c:overlay val="0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6328278774477905"/>
          <c:y val="2.4403767228937383E-2"/>
          <c:w val="0.44105910518301539"/>
          <c:h val="0.9511924655421252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List5!$L$4:$L$14</c:f>
              <c:strCache>
                <c:ptCount val="11"/>
                <c:pt idx="0">
                  <c:v>Jiná právnická osoba</c:v>
                </c:pt>
                <c:pt idx="1">
                  <c:v>Organizace cizího státu</c:v>
                </c:pt>
                <c:pt idx="2">
                  <c:v>Nadace</c:v>
                </c:pt>
                <c:pt idx="3">
                  <c:v>Ústav</c:v>
                </c:pt>
                <c:pt idx="4">
                  <c:v>Zájmové sdružení právnických osob, občanské sdružení, spolek</c:v>
                </c:pt>
                <c:pt idx="5">
                  <c:v>Obecně prospěšná společnost</c:v>
                </c:pt>
                <c:pt idx="6">
                  <c:v>Organizační složka ČR</c:v>
                </c:pt>
                <c:pt idx="7">
                  <c:v>Právnická osoba zapsaná v obchodním rejstříku</c:v>
                </c:pt>
                <c:pt idx="8">
                  <c:v>Příspěvková organizace</c:v>
                </c:pt>
                <c:pt idx="9">
                  <c:v>Veřejná výzkumná instituce</c:v>
                </c:pt>
                <c:pt idx="10">
                  <c:v>Veřejná nebo státní vysoká škola</c:v>
                </c:pt>
              </c:strCache>
            </c:strRef>
          </c:cat>
          <c:val>
            <c:numRef>
              <c:f>List5!$M$4:$M$14</c:f>
              <c:numCache>
                <c:formatCode>#,##0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8</c:v>
                </c:pt>
                <c:pt idx="3">
                  <c:v>82</c:v>
                </c:pt>
                <c:pt idx="4">
                  <c:v>257</c:v>
                </c:pt>
                <c:pt idx="5">
                  <c:v>261</c:v>
                </c:pt>
                <c:pt idx="6">
                  <c:v>871</c:v>
                </c:pt>
                <c:pt idx="7">
                  <c:v>3638</c:v>
                </c:pt>
                <c:pt idx="8">
                  <c:v>7885</c:v>
                </c:pt>
                <c:pt idx="9">
                  <c:v>16692</c:v>
                </c:pt>
                <c:pt idx="10">
                  <c:v>46869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9A-4C8E-BD96-2B304301DB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92450608"/>
        <c:axId val="292451024"/>
      </c:barChart>
      <c:catAx>
        <c:axId val="2924506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92451024"/>
        <c:crosses val="autoZero"/>
        <c:auto val="1"/>
        <c:lblAlgn val="ctr"/>
        <c:lblOffset val="100"/>
        <c:noMultiLvlLbl val="0"/>
      </c:catAx>
      <c:valAx>
        <c:axId val="292451024"/>
        <c:scaling>
          <c:orientation val="minMax"/>
        </c:scaling>
        <c:delete val="1"/>
        <c:axPos val="b"/>
        <c:numFmt formatCode="#,##0" sourceLinked="1"/>
        <c:majorTickMark val="none"/>
        <c:minorTickMark val="none"/>
        <c:tickLblPos val="nextTo"/>
        <c:crossAx val="292450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List9!$V$25</c:f>
              <c:strCache>
                <c:ptCount val="1"/>
                <c:pt idx="0">
                  <c:v>15%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F5-459F-B221-45ED5AF848C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F5-459F-B221-45ED5AF848C9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7F5-459F-B221-45ED5AF848C9}"/>
              </c:ext>
            </c:extLst>
          </c:dPt>
          <c:dLbls>
            <c:dLbl>
              <c:idx val="0"/>
              <c:layout>
                <c:manualLayout>
                  <c:x val="9.7222222222222127E-2"/>
                  <c:y val="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F5-459F-B221-45ED5AF848C9}"/>
                </c:ext>
              </c:extLst>
            </c:dLbl>
            <c:dLbl>
              <c:idx val="1"/>
              <c:layout>
                <c:manualLayout>
                  <c:x val="-8.3333333333333343E-2"/>
                  <c:y val="-9.25925925925926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F5-459F-B221-45ED5AF848C9}"/>
                </c:ext>
              </c:extLst>
            </c:dLbl>
            <c:dLbl>
              <c:idx val="2"/>
              <c:layout>
                <c:manualLayout>
                  <c:x val="-4.4444444444444446E-2"/>
                  <c:y val="-0.129629629629629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7F5-459F-B221-45ED5AF848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List9!$W$23:$W$25</c:f>
              <c:strCache>
                <c:ptCount val="3"/>
                <c:pt idx="0">
                  <c:v>Publikační výsledky (J, D, C, B)</c:v>
                </c:pt>
                <c:pt idx="1">
                  <c:v>Nepublikační výsledky
(V, G, N, R, F, P, Z, H, S, I)</c:v>
                </c:pt>
                <c:pt idx="2">
                  <c:v>Ostatní nepublikační výsledky (O, W, M, E, A)</c:v>
                </c:pt>
              </c:strCache>
            </c:strRef>
          </c:cat>
          <c:val>
            <c:numRef>
              <c:f>List9!$V$23:$V$25</c:f>
              <c:numCache>
                <c:formatCode>0%</c:formatCode>
                <c:ptCount val="3"/>
                <c:pt idx="0">
                  <c:v>0.75</c:v>
                </c:pt>
                <c:pt idx="1">
                  <c:v>0.1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7F5-459F-B221-45ED5AF848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3B5BD39E-601F-4456-9705-FC22C9A76792}" type="datetimeFigureOut">
              <a:rPr lang="cs-CZ" smtClean="0"/>
              <a:t>14.06.2023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13717794-9A60-4DF6-8F18-D5D98D9B32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60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885E806A-E7D3-4979-8ED3-16AD5AD99680}" type="datetimeFigureOut">
              <a:rPr lang="cs-CZ" smtClean="0"/>
              <a:t>14.06.2023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10075" y="4861155"/>
            <a:ext cx="5683914" cy="4605821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5CEFCBA-0C43-4808-A3D4-1AF23FEB84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113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256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5797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0257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5130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3820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2827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4575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3968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43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78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94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6530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99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05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41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80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154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47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12.6.2019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299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12.6.2019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BAD0-DB71-44BD-B4B8-B1EE1B6AF0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0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7" b="59445"/>
          <a:stretch/>
        </p:blipFill>
        <p:spPr>
          <a:xfrm>
            <a:off x="0" y="0"/>
            <a:ext cx="9144000" cy="1188000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5" y="188640"/>
            <a:ext cx="6341799" cy="1080120"/>
          </a:xfrm>
        </p:spPr>
        <p:txBody>
          <a:bodyPr>
            <a:noAutofit/>
          </a:bodyPr>
          <a:lstStyle/>
          <a:p>
            <a:pPr algn="l"/>
            <a:r>
              <a:rPr lang="cs-CZ" sz="2600" b="1" dirty="0">
                <a:solidFill>
                  <a:schemeClr val="tx1"/>
                </a:solidFill>
              </a:rPr>
              <a:t>Úřad vlády České republiky</a:t>
            </a:r>
          </a:p>
          <a:p>
            <a:pPr algn="l"/>
            <a:r>
              <a:rPr lang="cs-CZ" sz="1400" b="1" dirty="0">
                <a:solidFill>
                  <a:schemeClr val="tx1"/>
                </a:solidFill>
              </a:rPr>
              <a:t>Odbor podpory Rady pro výzkum, vývoj a inovace - Oddělení informačních systémů</a:t>
            </a:r>
            <a:endParaRPr lang="cs-CZ" sz="1400" dirty="0">
              <a:solidFill>
                <a:schemeClr val="tx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799" y="188640"/>
            <a:ext cx="1405735" cy="43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457200" y="3573016"/>
            <a:ext cx="8229600" cy="2007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/>
              <a:t>ZÁZNAMY O VÝSLEDCÍCH </a:t>
            </a:r>
            <a:r>
              <a:rPr lang="cs-CZ" sz="3200" b="1" dirty="0" smtClean="0"/>
              <a:t>VÝZKUMU, VÝVOJE A INOVACÍ </a:t>
            </a:r>
            <a:r>
              <a:rPr lang="cs-CZ" sz="3200" b="1" dirty="0" smtClean="0"/>
              <a:t>PŘEDANÉ </a:t>
            </a:r>
            <a:r>
              <a:rPr lang="cs-CZ" sz="3200" b="1" dirty="0"/>
              <a:t>DO </a:t>
            </a:r>
            <a:r>
              <a:rPr lang="cs-CZ" sz="3200" b="1" dirty="0" smtClean="0"/>
              <a:t>IS </a:t>
            </a:r>
            <a:r>
              <a:rPr lang="cs-CZ" sz="3200" b="1" dirty="0"/>
              <a:t>VAVAI V ROCE 2023 (RIV23) </a:t>
            </a:r>
            <a:r>
              <a:rPr lang="cs-CZ" sz="3200" b="1" dirty="0" smtClean="0"/>
              <a:t>A </a:t>
            </a:r>
            <a:r>
              <a:rPr lang="cs-CZ" sz="3200" b="1" dirty="0"/>
              <a:t>VÝVOJ ZA POSLEDNÍCH 5 LET</a:t>
            </a:r>
            <a:endParaRPr lang="cs-CZ" sz="3200" b="1" cap="small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9060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55" y="6165304"/>
            <a:ext cx="79208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dirty="0"/>
              <a:t>*unikátní výsledky = záznamy o výsledcích sjednocené dle sémantického klíče</a:t>
            </a:r>
          </a:p>
        </p:txBody>
      </p:sp>
      <p:sp>
        <p:nvSpPr>
          <p:cNvPr id="10" name="Nadpis 4"/>
          <p:cNvSpPr txBox="1">
            <a:spLocks/>
          </p:cNvSpPr>
          <p:nvPr/>
        </p:nvSpPr>
        <p:spPr>
          <a:xfrm>
            <a:off x="432826" y="371326"/>
            <a:ext cx="8278341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PŘEDANÉ ZÁZNAMY O VÝSLEDCÍCH DLE OBDOBÍ SBĚRU</a:t>
            </a:r>
            <a:endParaRPr lang="cs-CZ" sz="24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1294362"/>
              </p:ext>
            </p:extLst>
          </p:nvPr>
        </p:nvGraphicFramePr>
        <p:xfrm>
          <a:off x="381000" y="1268760"/>
          <a:ext cx="8330167" cy="4613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31591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4"/>
          <p:cNvSpPr txBox="1">
            <a:spLocks/>
          </p:cNvSpPr>
          <p:nvPr/>
        </p:nvSpPr>
        <p:spPr>
          <a:xfrm>
            <a:off x="432829" y="332656"/>
            <a:ext cx="8278341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PŘEDANÉ ZÁZNAMY O VÝSLEDCÍCH DLE OBDOBÍ SBĚRU</a:t>
            </a:r>
            <a:endParaRPr lang="cs-CZ" sz="24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  <a:p>
            <a:r>
              <a:rPr lang="cs-CZ" sz="2400" b="1" dirty="0"/>
              <a:t>A ROKU UPLATNĚNÍ</a:t>
            </a:r>
            <a:endParaRPr lang="cs-CZ" sz="24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829394"/>
              </p:ext>
            </p:extLst>
          </p:nvPr>
        </p:nvGraphicFramePr>
        <p:xfrm>
          <a:off x="647564" y="2060848"/>
          <a:ext cx="7848870" cy="3200352"/>
        </p:xfrm>
        <a:graphic>
          <a:graphicData uri="http://schemas.openxmlformats.org/drawingml/2006/table">
            <a:tbl>
              <a:tblPr/>
              <a:tblGrid>
                <a:gridCol w="1994740">
                  <a:extLst>
                    <a:ext uri="{9D8B030D-6E8A-4147-A177-3AD203B41FA5}">
                      <a16:colId xmlns:a16="http://schemas.microsoft.com/office/drawing/2014/main" val="2335363099"/>
                    </a:ext>
                  </a:extLst>
                </a:gridCol>
                <a:gridCol w="1170826">
                  <a:extLst>
                    <a:ext uri="{9D8B030D-6E8A-4147-A177-3AD203B41FA5}">
                      <a16:colId xmlns:a16="http://schemas.microsoft.com/office/drawing/2014/main" val="2963363382"/>
                    </a:ext>
                  </a:extLst>
                </a:gridCol>
                <a:gridCol w="1170826">
                  <a:extLst>
                    <a:ext uri="{9D8B030D-6E8A-4147-A177-3AD203B41FA5}">
                      <a16:colId xmlns:a16="http://schemas.microsoft.com/office/drawing/2014/main" val="1154953725"/>
                    </a:ext>
                  </a:extLst>
                </a:gridCol>
                <a:gridCol w="1170826">
                  <a:extLst>
                    <a:ext uri="{9D8B030D-6E8A-4147-A177-3AD203B41FA5}">
                      <a16:colId xmlns:a16="http://schemas.microsoft.com/office/drawing/2014/main" val="1420923453"/>
                    </a:ext>
                  </a:extLst>
                </a:gridCol>
                <a:gridCol w="1170826">
                  <a:extLst>
                    <a:ext uri="{9D8B030D-6E8A-4147-A177-3AD203B41FA5}">
                      <a16:colId xmlns:a16="http://schemas.microsoft.com/office/drawing/2014/main" val="239437230"/>
                    </a:ext>
                  </a:extLst>
                </a:gridCol>
                <a:gridCol w="1170826">
                  <a:extLst>
                    <a:ext uri="{9D8B030D-6E8A-4147-A177-3AD203B41FA5}">
                      <a16:colId xmlns:a16="http://schemas.microsoft.com/office/drawing/2014/main" val="2052452108"/>
                    </a:ext>
                  </a:extLst>
                </a:gridCol>
              </a:tblGrid>
              <a:tr h="40004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ROK</a:t>
                      </a:r>
                      <a:r>
                        <a:rPr lang="cs-CZ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UPLATNĚNÍ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RIV19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RIV20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RIV21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RIV22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RIV23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00628"/>
                  </a:ext>
                </a:extLst>
              </a:tr>
              <a:tr h="40004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5 140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1 876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769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470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112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43372160"/>
                  </a:ext>
                </a:extLst>
              </a:tr>
              <a:tr h="40004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74 126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5 059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1 468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691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267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277464"/>
                  </a:ext>
                </a:extLst>
              </a:tr>
              <a:tr h="40004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1 290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74 714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6 405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1 358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509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30016612"/>
                  </a:ext>
                </a:extLst>
              </a:tr>
              <a:tr h="40004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2020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71 267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4 437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1 090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495769"/>
                  </a:ext>
                </a:extLst>
              </a:tr>
              <a:tr h="40004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2021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1 036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72 323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4 443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6332077"/>
                  </a:ext>
                </a:extLst>
              </a:tr>
              <a:tr h="40004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1 084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>
                          <a:solidFill>
                            <a:srgbClr val="C00000"/>
                          </a:solidFill>
                        </a:rPr>
                        <a:t>69 354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254955"/>
                  </a:ext>
                </a:extLst>
              </a:tr>
              <a:tr h="400044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622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2884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7267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4"/>
          <p:cNvSpPr txBox="1">
            <a:spLocks/>
          </p:cNvSpPr>
          <p:nvPr/>
        </p:nvSpPr>
        <p:spPr>
          <a:xfrm>
            <a:off x="599343" y="548680"/>
            <a:ext cx="800017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PŘEDANÉ ZÁZNAMY O VÝSLEDCÍCH DLE OBDOBÍ SBĚRU</a:t>
            </a:r>
          </a:p>
          <a:p>
            <a:r>
              <a:rPr lang="cs-CZ" sz="2400" b="1" dirty="0"/>
              <a:t>A POSKYTOVATELE – TOP 9</a:t>
            </a:r>
            <a:endParaRPr lang="cs-CZ" sz="24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931230"/>
              </p:ext>
            </p:extLst>
          </p:nvPr>
        </p:nvGraphicFramePr>
        <p:xfrm>
          <a:off x="248498" y="1052736"/>
          <a:ext cx="8701861" cy="5327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54507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4"/>
          <p:cNvSpPr txBox="1">
            <a:spLocks/>
          </p:cNvSpPr>
          <p:nvPr/>
        </p:nvSpPr>
        <p:spPr>
          <a:xfrm>
            <a:off x="421024" y="332656"/>
            <a:ext cx="8278341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PŘEDANÉ ZÁZNAMY O VÝSLEDCÍCH DLE PRÁVNÍ FORMY PŘEDKLADATELE A PŮVODNÍHO JAZYKA VÝSLEDKU (RIV23)</a:t>
            </a:r>
            <a:endParaRPr lang="cs-CZ" sz="24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3317856"/>
              </p:ext>
            </p:extLst>
          </p:nvPr>
        </p:nvGraphicFramePr>
        <p:xfrm>
          <a:off x="4355976" y="2132856"/>
          <a:ext cx="4953865" cy="4329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50292"/>
              </p:ext>
            </p:extLst>
          </p:nvPr>
        </p:nvGraphicFramePr>
        <p:xfrm>
          <a:off x="455413" y="1484784"/>
          <a:ext cx="547260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89821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4"/>
          <p:cNvSpPr txBox="1">
            <a:spLocks/>
          </p:cNvSpPr>
          <p:nvPr/>
        </p:nvSpPr>
        <p:spPr>
          <a:xfrm>
            <a:off x="497138" y="332656"/>
            <a:ext cx="8089985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PŘEDANÉ ZÁZNAMY O VÝSLEDCÍCH DLE OBDOBÍ SBĚRU</a:t>
            </a:r>
          </a:p>
          <a:p>
            <a:r>
              <a:rPr lang="cs-CZ" sz="2400" b="1" dirty="0"/>
              <a:t>A PŘEDKLADATELE – TOP 9</a:t>
            </a:r>
            <a:endParaRPr lang="cs-CZ" sz="24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109711"/>
              </p:ext>
            </p:extLst>
          </p:nvPr>
        </p:nvGraphicFramePr>
        <p:xfrm>
          <a:off x="446337" y="2060848"/>
          <a:ext cx="8191585" cy="3294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76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60184489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889">
                  <a:extLst>
                    <a:ext uri="{9D8B030D-6E8A-4147-A177-3AD203B41FA5}">
                      <a16:colId xmlns:a16="http://schemas.microsoft.com/office/drawing/2014/main" val="1011710190"/>
                    </a:ext>
                  </a:extLst>
                </a:gridCol>
                <a:gridCol w="889777">
                  <a:extLst>
                    <a:ext uri="{9D8B030D-6E8A-4147-A177-3AD203B41FA5}">
                      <a16:colId xmlns:a16="http://schemas.microsoft.com/office/drawing/2014/main" val="2006490446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 dirty="0">
                          <a:effectLst/>
                          <a:latin typeface="+mn-lt"/>
                        </a:rPr>
                        <a:t>PŘEDKLADATEL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RIV19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RIV20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  <a:latin typeface="+mn-lt"/>
                        </a:rPr>
                        <a:t>RIV21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RIV22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RIV23</a:t>
                      </a: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Univerzita Karlova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11 564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11 070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11 875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11 556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11 318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Masarykova univerzita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6 838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7 415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5 124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6 488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5 463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4856657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České vysoké učení technické v Praze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5 239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6 259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5 546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4 933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4 885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Univerzita Palackého v Olomouci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3 803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3 822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3 963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3 897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3 637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31242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Vysoké učení technické v Brně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5 559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3 856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5 021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3 595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2 824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Vysoká škola báňská - Technická univerzita Ostrava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2 716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2 681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2 548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2 209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2 640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Západočeská univerzita v Plzni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2 184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2 280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2 234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2 096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2 346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03571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Fyzikální ústav AV ČR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1 655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2 130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2 243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2 268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1 927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371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Česká zemědělská univerzita v Praze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1 673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1 564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1 970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1 991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1 703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4325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298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451003"/>
              </p:ext>
            </p:extLst>
          </p:nvPr>
        </p:nvGraphicFramePr>
        <p:xfrm>
          <a:off x="437674" y="1340768"/>
          <a:ext cx="8208912" cy="51663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66574">
                  <a:extLst>
                    <a:ext uri="{9D8B030D-6E8A-4147-A177-3AD203B41FA5}">
                      <a16:colId xmlns:a16="http://schemas.microsoft.com/office/drawing/2014/main" val="1499090121"/>
                    </a:ext>
                  </a:extLst>
                </a:gridCol>
                <a:gridCol w="1842338">
                  <a:extLst>
                    <a:ext uri="{9D8B030D-6E8A-4147-A177-3AD203B41FA5}">
                      <a16:colId xmlns:a16="http://schemas.microsoft.com/office/drawing/2014/main" val="1704208529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DETAILED</a:t>
                      </a:r>
                      <a:r>
                        <a:rPr lang="cs-CZ" sz="1800" b="1" u="none" strike="noStrike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FORD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963" marR="6963" marT="6963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POČET</a:t>
                      </a:r>
                      <a:r>
                        <a:rPr lang="cs-CZ" sz="18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ZÁZNAMŮ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963" marR="6963" marT="6963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527529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10201 - Computer sciences, information science, bioinformathics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2 915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503096"/>
                  </a:ext>
                </a:extLst>
              </a:tr>
              <a:tr h="207426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60101 -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History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2 209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854958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50501 -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Law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2 060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798339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20501 -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Materials</a:t>
                      </a:r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engineering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1 587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398173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20201 - Electrical and electronic engineering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1 497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277300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10608 - Biochemistry and molecular biology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1 466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865104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10302 - Condensed matter physics (including formerly solid state physics,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supercond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.)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1 423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97613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50301 - Education, general; including training, pedagogy, didactics [and education systems]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1 344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936340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40106 - Agronomy, plant breeding and plant protection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1 328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381183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10511 -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Environmental</a:t>
                      </a:r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sciences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1 267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706895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20301 -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Mechanical</a:t>
                      </a:r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engineering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1 162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05184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30103 -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Neurosciences</a:t>
                      </a:r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(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including</a:t>
                      </a:r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psychophysiology</a:t>
                      </a:r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1 102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069540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20101 - Civil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engineering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1 083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538934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50204 - Business and management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1 068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703999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10611 - Plant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sciences</a:t>
                      </a:r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, </a:t>
                      </a:r>
                      <a:r>
                        <a:rPr lang="cs-CZ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botany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1 045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435002"/>
                  </a:ext>
                </a:extLst>
              </a:tr>
            </a:tbl>
          </a:graphicData>
        </a:graphic>
      </p:graphicFrame>
      <p:sp>
        <p:nvSpPr>
          <p:cNvPr id="3" name="Nadpis 4"/>
          <p:cNvSpPr txBox="1">
            <a:spLocks/>
          </p:cNvSpPr>
          <p:nvPr/>
        </p:nvSpPr>
        <p:spPr>
          <a:xfrm>
            <a:off x="497138" y="332656"/>
            <a:ext cx="8089985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PŘEDANÉ ZÁZNAMY O VÝSLEDCÍCH DLE DETAILED FORD (RIV23) – TOP 15</a:t>
            </a:r>
            <a:endParaRPr lang="cs-CZ" sz="24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0548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4"/>
          <p:cNvSpPr txBox="1">
            <a:spLocks/>
          </p:cNvSpPr>
          <p:nvPr/>
        </p:nvSpPr>
        <p:spPr>
          <a:xfrm>
            <a:off x="431484" y="188640"/>
            <a:ext cx="8278341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UNIKÁTNÍ (SJEDNOCENÉ) VÝSLEDKY DLE DRUHU (RIV23)</a:t>
            </a:r>
            <a:endParaRPr lang="cs-CZ" sz="24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962702"/>
              </p:ext>
            </p:extLst>
          </p:nvPr>
        </p:nvGraphicFramePr>
        <p:xfrm>
          <a:off x="539552" y="1484784"/>
          <a:ext cx="7786273" cy="4992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32113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99588"/>
              </p:ext>
            </p:extLst>
          </p:nvPr>
        </p:nvGraphicFramePr>
        <p:xfrm>
          <a:off x="323528" y="332656"/>
          <a:ext cx="8280921" cy="62171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38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3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42749963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605215404"/>
                    </a:ext>
                  </a:extLst>
                </a:gridCol>
                <a:gridCol w="936105">
                  <a:extLst>
                    <a:ext uri="{9D8B030D-6E8A-4147-A177-3AD203B41FA5}">
                      <a16:colId xmlns:a16="http://schemas.microsoft.com/office/drawing/2014/main" val="1315489950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u="none" strike="noStrike" dirty="0">
                          <a:effectLst/>
                          <a:latin typeface="+mn-lt"/>
                        </a:rPr>
                        <a:t>DRUH</a:t>
                      </a:r>
                      <a:r>
                        <a:rPr lang="cs-CZ" sz="1400" b="1" u="none" strike="noStrike" baseline="0" dirty="0">
                          <a:effectLst/>
                          <a:latin typeface="+mn-lt"/>
                        </a:rPr>
                        <a:t> VÝSLEDKU</a:t>
                      </a:r>
                      <a:endParaRPr lang="cs-CZ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POČET</a:t>
                      </a:r>
                      <a:r>
                        <a:rPr lang="cs-CZ" sz="13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UNIKÁTNÍCH VÝSLEDKŮ</a:t>
                      </a: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4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300" b="1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3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MEZIROČNÍ</a:t>
                      </a: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240861"/>
                  </a:ext>
                </a:extLst>
              </a:tr>
              <a:tr h="229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RIV19 </a:t>
                      </a:r>
                      <a:endParaRPr lang="cs-CZ" sz="13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RIV20</a:t>
                      </a:r>
                      <a:endParaRPr lang="cs-CZ" sz="13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3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RIV21</a:t>
                      </a:r>
                      <a:endParaRPr lang="cs-CZ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4450" marR="4445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RIV22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RIV23</a:t>
                      </a: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ZMĚNA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428433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 - Článek v odborném periodiku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27 641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27 951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29 700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30 694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27 924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-9%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 - Stať ve sborníku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12 015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11 078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8 648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7 329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6 580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-10%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 - Ostatní výsledky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7 123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7 405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5 482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5 459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5 647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nn-NO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 - Kapitola resp. kapitoly v odborné knize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4 192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4 015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4 033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3 658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3 587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-2%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 - Technicky realizované výsledky (prototyp, funkční vzorek)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1 040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1 226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1 630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1194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1 623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36%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64673"/>
                  </a:ext>
                </a:extLst>
              </a:tr>
              <a:tr h="231171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 - Odborná kniha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1 485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1 471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1 517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1298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1 394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2173095"/>
                  </a:ext>
                </a:extLst>
              </a:tr>
              <a:tr h="438663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 - Výzkumná zpráva obsahující utajované informace, nebo souhrnná výzkumná zpráva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1 400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1 462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1 225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1 095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1 133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 - Uspořádání (zorganizování) workshopu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921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9942333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 - Software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438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586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930849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 - Uspořádání (zorganizování) konference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939239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 - Metodiky, léčebné postupy, památkové postupy, specializované mapy s odborným obsahem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-1%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065490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 - Výsledky s právní ochranou (užitný vzor, průmyslový vzor)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35%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650232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 - Poloprovoz, ověřená technologie, odrůda, plemeno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369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348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425753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 - Audiovizuální tvorba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313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288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-7%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628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 - Uspořádání (zorganizování) výstavy, uspořádání (zorganizování) výstavy s krit. katalogem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199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21585"/>
                  </a:ext>
                </a:extLst>
              </a:tr>
              <a:tr h="199656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 - Patent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300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215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-28%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 - Poskytovatelem realizované výsledky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47%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 - Specializovaná veřejná databáze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62%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2714">
                <a:tc>
                  <a:txBody>
                    <a:bodyPr/>
                    <a:lstStyle/>
                    <a:p>
                      <a:pPr algn="l" fontAlgn="b"/>
                      <a:r>
                        <a:rPr lang="cs-CZ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 - Inovace (výrobku, služby, vnitřních procesů v</a:t>
                      </a:r>
                      <a:r>
                        <a:rPr lang="cs-CZ" sz="13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cs-CZ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podniku, organizační, marketingová)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1200%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067863"/>
                  </a:ext>
                </a:extLst>
              </a:tr>
              <a:tr h="260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CELKEM</a:t>
                      </a:r>
                      <a:endParaRPr lang="cs-CZ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59 175</a:t>
                      </a:r>
                    </a:p>
                  </a:txBody>
                  <a:tcPr marL="44450" marR="44450" marT="0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58 904</a:t>
                      </a:r>
                    </a:p>
                  </a:txBody>
                  <a:tcPr marL="44450" marR="4445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56 653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54 825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3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52 704</a:t>
                      </a: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300" b="1" i="0" u="none" strike="noStrike" dirty="0">
                          <a:solidFill>
                            <a:srgbClr val="9C0006"/>
                          </a:solidFill>
                          <a:effectLst/>
                          <a:latin typeface="+mn-lt"/>
                        </a:rPr>
                        <a:t>-4%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39427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CF2A6C4566B2546865C192D5E795280" ma:contentTypeVersion="17" ma:contentTypeDescription="Vytvoří nový dokument" ma:contentTypeScope="" ma:versionID="445c0b5020af8d953151762f8d9b7097">
  <xsd:schema xmlns:xsd="http://www.w3.org/2001/XMLSchema" xmlns:xs="http://www.w3.org/2001/XMLSchema" xmlns:p="http://schemas.microsoft.com/office/2006/metadata/properties" xmlns:ns2="28dfb0ed-f80b-4b35-bcdf-5c531d1c7e31" xmlns:ns3="a8088c81-ada1-4092-b6c3-859ef025da13" targetNamespace="http://schemas.microsoft.com/office/2006/metadata/properties" ma:root="true" ma:fieldsID="497d906b75a045cb5d907fec0c3a447e" ns2:_="" ns3:_="">
    <xsd:import namespace="28dfb0ed-f80b-4b35-bcdf-5c531d1c7e31"/>
    <xsd:import namespace="a8088c81-ada1-4092-b6c3-859ef025da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_Flow_SignoffStatus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dfb0ed-f80b-4b35-bcdf-5c531d1c7e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Značky obrázků" ma:readOnly="false" ma:fieldId="{5cf76f15-5ced-4ddc-b409-7134ff3c332f}" ma:taxonomyMulti="true" ma:sspId="3ee34e9d-1d3b-46f0-8288-8451e213f7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088c81-ada1-4092-b6c3-859ef025da1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345df8f5-78cd-43cf-9749-9f2caaa3894a}" ma:internalName="TaxCatchAll" ma:showField="CatchAllData" ma:web="a8088c81-ada1-4092-b6c3-859ef025da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8dfb0ed-f80b-4b35-bcdf-5c531d1c7e31">
      <Terms xmlns="http://schemas.microsoft.com/office/infopath/2007/PartnerControls"/>
    </lcf76f155ced4ddcb4097134ff3c332f>
    <TaxCatchAll xmlns="a8088c81-ada1-4092-b6c3-859ef025da13" xsi:nil="true"/>
    <_Flow_SignoffStatus xmlns="28dfb0ed-f80b-4b35-bcdf-5c531d1c7e31" xsi:nil="true"/>
  </documentManagement>
</p:properties>
</file>

<file path=customXml/itemProps1.xml><?xml version="1.0" encoding="utf-8"?>
<ds:datastoreItem xmlns:ds="http://schemas.openxmlformats.org/officeDocument/2006/customXml" ds:itemID="{5466287A-1346-4648-BCC8-BCDD69A52C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6C0BBB-992D-4E45-B243-28A486257E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dfb0ed-f80b-4b35-bcdf-5c531d1c7e31"/>
    <ds:schemaRef ds:uri="a8088c81-ada1-4092-b6c3-859ef025da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71CECE8-FCE1-4ECE-8A84-C9152684517B}">
  <ds:schemaRefs>
    <ds:schemaRef ds:uri="http://schemas.microsoft.com/office/2006/metadata/properties"/>
    <ds:schemaRef ds:uri="http://schemas.microsoft.com/office/infopath/2007/PartnerControls"/>
    <ds:schemaRef ds:uri="28dfb0ed-f80b-4b35-bcdf-5c531d1c7e31"/>
    <ds:schemaRef ds:uri="a8088c81-ada1-4092-b6c3-859ef025da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3151</TotalTime>
  <Words>835</Words>
  <Application>Microsoft Office PowerPoint</Application>
  <PresentationFormat>Předvádění na obrazovce (4:3)</PresentationFormat>
  <Paragraphs>312</Paragraphs>
  <Slides>9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Times New Roman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Velčovský Václav</dc:creator>
  <cp:lastModifiedBy>Rychtařík Miroslav</cp:lastModifiedBy>
  <cp:revision>454</cp:revision>
  <cp:lastPrinted>2023-06-09T12:26:53Z</cp:lastPrinted>
  <dcterms:created xsi:type="dcterms:W3CDTF">2014-10-07T11:07:07Z</dcterms:created>
  <dcterms:modified xsi:type="dcterms:W3CDTF">2023-06-14T06:46:57Z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0x010100ACF2A6C4566B2546865C192D5E795280</vt:lpwstr>
  </property>
  <property fmtid="{D5CDD505-2E9C-101B-9397-08002B2CF9AE}" pid="3" name="MSIP_Label_0fee4a33-86dc-4507-b36e-db868b6d4f79_Enabled">
    <vt:lpwstr>true</vt:lpwstr>
  </property>
  <property fmtid="{D5CDD505-2E9C-101B-9397-08002B2CF9AE}" pid="4" name="MSIP_Label_0fee4a33-86dc-4507-b36e-db868b6d4f79_SetDate">
    <vt:lpwstr>2023-06-13T08:03:00Z</vt:lpwstr>
  </property>
  <property fmtid="{D5CDD505-2E9C-101B-9397-08002B2CF9AE}" pid="5" name="MSIP_Label_0fee4a33-86dc-4507-b36e-db868b6d4f79_Method">
    <vt:lpwstr>Standard</vt:lpwstr>
  </property>
  <property fmtid="{D5CDD505-2E9C-101B-9397-08002B2CF9AE}" pid="6" name="MSIP_Label_0fee4a33-86dc-4507-b36e-db868b6d4f79_Name">
    <vt:lpwstr>Public</vt:lpwstr>
  </property>
  <property fmtid="{D5CDD505-2E9C-101B-9397-08002B2CF9AE}" pid="7" name="MSIP_Label_0fee4a33-86dc-4507-b36e-db868b6d4f79_SiteId">
    <vt:lpwstr>6c6b3a28-d631-4812-a143-ca5f671c55ac</vt:lpwstr>
  </property>
  <property fmtid="{D5CDD505-2E9C-101B-9397-08002B2CF9AE}" pid="8" name="MSIP_Label_0fee4a33-86dc-4507-b36e-db868b6d4f79_ActionId">
    <vt:lpwstr>8f490b57-896d-46df-af5c-3ece512a950c</vt:lpwstr>
  </property>
  <property fmtid="{D5CDD505-2E9C-101B-9397-08002B2CF9AE}" pid="9" name="MSIP_Label_0fee4a33-86dc-4507-b36e-db868b6d4f79_ContentBits">
    <vt:lpwstr>0</vt:lpwstr>
  </property>
  <property fmtid="{D5CDD505-2E9C-101B-9397-08002B2CF9AE}" pid="10" name="MediaServiceImageTags">
    <vt:lpwstr/>
  </property>
</Properties>
</file>