
<file path=[Content_Types].xml><?xml version="1.0" encoding="utf-8"?>
<Types xmlns="http://schemas.openxmlformats.org/package/2006/content-types">
  <Default Extension="fntdata" ContentType="application/x-fontdata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2.xml" ContentType="application/vnd.openxmlformats-officedocument.presentationml.notesSlid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</p:sldMasterIdLst>
  <p:notesMasterIdLst>
    <p:notesMasterId r:id="rId8"/>
  </p:notesMasterIdLst>
  <p:sldIdLst>
    <p:sldId id="256" r:id="rId2"/>
    <p:sldId id="439" r:id="rId3"/>
    <p:sldId id="447" r:id="rId4"/>
    <p:sldId id="449" r:id="rId5"/>
    <p:sldId id="279" r:id="rId6"/>
    <p:sldId id="288" r:id="rId7"/>
  </p:sldIdLst>
  <p:sldSz cx="12192000" cy="6858000"/>
  <p:notesSz cx="6858000" cy="9144000"/>
  <p:embeddedFontLst>
    <p:embeddedFont>
      <p:font typeface="Calibri" panose="020F0502020204030204" pitchFamily="34" charset="0"/>
      <p:regular r:id="rId9"/>
      <p:bold r:id="rId10"/>
      <p:italic r:id="rId11"/>
      <p:boldItalic r:id="rId12"/>
    </p:embeddedFont>
    <p:embeddedFont>
      <p:font typeface="Raleway" panose="020B0604020202020204" charset="0"/>
      <p:regular r:id="rId13"/>
      <p:bold r:id="rId14"/>
      <p:italic r:id="rId15"/>
      <p:boldItalic r:id="rId16"/>
    </p:embeddedFont>
    <p:embeddedFont>
      <p:font typeface="Raleway Thin" panose="020B0604020202020204" charset="0"/>
      <p:regular r:id="rId17"/>
      <p:bold r:id="rId18"/>
      <p:italic r:id="rId19"/>
      <p:boldItalic r:id="rId20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  <p:ext uri="http://customooxmlschemas.google.com/">
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r:id="rId51" roundtripDataSignature="AMtx7mgaqmjvVgVbrIOO4qQki6y9dHMsjg==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Michal Janota" initials="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00CC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9AD00CA7-4DEA-4D12-B5AC-8EC531BAE0DE}">
  <a:tblStyle styleId="{9AD00CA7-4DEA-4D12-B5AC-8EC531BAE0DE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/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  <a:tblStyle styleId="{BD015641-AFA0-4FEA-B630-B7ADF2D403FD}" styleName="Table_1">
    <a:wholeTbl>
      <a:tcTxStyle b="off" i="off">
        <a:font>
          <a:latin typeface="Raleway"/>
          <a:ea typeface="Raleway"/>
          <a:cs typeface="Raleway"/>
        </a:font>
        <a:schemeClr val="dk1"/>
      </a:tcTxStyle>
      <a:tcStyle>
        <a:tcBdr>
          <a:left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E9EFF7"/>
          </a:solidFill>
        </a:fill>
      </a:tcStyle>
    </a:wholeTbl>
    <a:band1H>
      <a:tcTxStyle/>
      <a:tcStyle>
        <a:tcBdr/>
        <a:fill>
          <a:solidFill>
            <a:srgbClr val="D0DEEF"/>
          </a:solidFill>
        </a:fill>
      </a:tcStyle>
    </a:band1H>
    <a:band2H>
      <a:tcTxStyle/>
      <a:tcStyle>
        <a:tcBdr/>
      </a:tcStyle>
    </a:band2H>
    <a:band1V>
      <a:tcTxStyle/>
      <a:tcStyle>
        <a:tcBdr/>
        <a:fill>
          <a:solidFill>
            <a:srgbClr val="D0DEEF"/>
          </a:solidFill>
        </a:fill>
      </a:tcStyle>
    </a:band1V>
    <a:band2V>
      <a:tcTxStyle/>
      <a:tcStyle>
        <a:tcBdr/>
      </a:tcStyle>
    </a:band2V>
    <a:lastCol>
      <a:tcTxStyle b="on" i="off">
        <a:font>
          <a:latin typeface="Raleway"/>
          <a:ea typeface="Raleway"/>
          <a:cs typeface="Raleway"/>
        </a:font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 i="off">
        <a:font>
          <a:latin typeface="Raleway"/>
          <a:ea typeface="Raleway"/>
          <a:cs typeface="Raleway"/>
        </a:font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 i="off">
        <a:font>
          <a:latin typeface="Raleway"/>
          <a:ea typeface="Raleway"/>
          <a:cs typeface="Raleway"/>
        </a:font>
        <a:schemeClr val="lt1"/>
      </a:tcTxStyle>
      <a:tcStyle>
        <a:tcBdr>
          <a:top>
            <a:ln w="381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top>
        </a:tcBdr>
        <a:fill>
          <a:solidFill>
            <a:schemeClr val="accent1"/>
          </a:solidFill>
        </a:fill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 b="on" i="off">
        <a:font>
          <a:latin typeface="Raleway"/>
          <a:ea typeface="Raleway"/>
          <a:cs typeface="Raleway"/>
        </a:font>
        <a:schemeClr val="lt1"/>
      </a:tcTxStyle>
      <a:tcStyle>
        <a:tcBdr>
          <a:bottom>
            <a:ln w="381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bottom>
        </a:tcBdr>
        <a:fill>
          <a:solidFill>
            <a:schemeClr val="accent1"/>
          </a:solidFill>
        </a:fill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28" autoAdjust="0"/>
    <p:restoredTop sz="94660"/>
  </p:normalViewPr>
  <p:slideViewPr>
    <p:cSldViewPr snapToGrid="0">
      <p:cViewPr varScale="1">
        <p:scale>
          <a:sx n="119" d="100"/>
          <a:sy n="119" d="100"/>
        </p:scale>
        <p:origin x="180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font" Target="fonts/font5.fntdata"/><Relationship Id="rId18" Type="http://schemas.openxmlformats.org/officeDocument/2006/relationships/font" Target="fonts/font10.fntdata"/><Relationship Id="rId51" Type="http://customschemas.google.com/relationships/presentationmetadata" Target="metadata"/><Relationship Id="rId3" Type="http://schemas.openxmlformats.org/officeDocument/2006/relationships/slide" Target="slides/slide2.xml"/><Relationship Id="rId55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font" Target="fonts/font4.fntdata"/><Relationship Id="rId17" Type="http://schemas.openxmlformats.org/officeDocument/2006/relationships/font" Target="fonts/font9.fntdata"/><Relationship Id="rId2" Type="http://schemas.openxmlformats.org/officeDocument/2006/relationships/slide" Target="slides/slide1.xml"/><Relationship Id="rId16" Type="http://schemas.openxmlformats.org/officeDocument/2006/relationships/font" Target="fonts/font8.fntdata"/><Relationship Id="rId20" Type="http://schemas.openxmlformats.org/officeDocument/2006/relationships/font" Target="fonts/font12.fntdata"/><Relationship Id="rId54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3.fntdata"/><Relationship Id="rId53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font" Target="fonts/font7.fntdata"/><Relationship Id="rId10" Type="http://schemas.openxmlformats.org/officeDocument/2006/relationships/font" Target="fonts/font2.fntdata"/><Relationship Id="rId19" Type="http://schemas.openxmlformats.org/officeDocument/2006/relationships/font" Target="fonts/font11.fntdata"/><Relationship Id="rId52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font" Target="fonts/font1.fntdata"/><Relationship Id="rId14" Type="http://schemas.openxmlformats.org/officeDocument/2006/relationships/font" Target="fonts/font6.fntdata"/><Relationship Id="rId56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uziv\Desktop\Analyza_MZ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uziv\Desktop\Analyza_MZ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uziv\Desktop\ICRC\ICRC\Anal&#253;zy\Analyza_MZ_Michal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uziv\Desktop\ICRC\ICRC\Anal&#253;zy\Analyza_MZ_Michal.xlsx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vše!$B$31</c:f>
              <c:strCache>
                <c:ptCount val="1"/>
                <c:pt idx="0">
                  <c:v>počet publikací</c:v>
                </c:pt>
              </c:strCache>
            </c:strRef>
          </c:tx>
          <c:spPr>
            <a:solidFill>
              <a:schemeClr val="bg1">
                <a:lumMod val="65000"/>
              </a:schemeClr>
            </a:solidFill>
            <a:ln>
              <a:noFill/>
            </a:ln>
            <a:effectLst/>
          </c:spPr>
          <c:invertIfNegative val="0"/>
          <c:dLbls>
            <c:dLbl>
              <c:idx val="2"/>
              <c:layout>
                <c:manualLayout>
                  <c:x val="0"/>
                  <c:y val="-0.13297008547008546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9BC7-447F-9D28-8AB61AC11CB3}"/>
                </c:ext>
              </c:extLst>
            </c:dLbl>
            <c:dLbl>
              <c:idx val="16"/>
              <c:layout>
                <c:manualLayout>
                  <c:x val="0"/>
                  <c:y val="-0.23337606837606836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9BC7-447F-9D28-8AB61AC11CB3}"/>
                </c:ext>
              </c:extLst>
            </c:dLbl>
            <c:dLbl>
              <c:idx val="19"/>
              <c:layout>
                <c:manualLayout>
                  <c:x val="-1.069023569023569E-3"/>
                  <c:y val="-0.2360897435897436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9BC7-447F-9D28-8AB61AC11CB3}"/>
                </c:ext>
              </c:extLst>
            </c:dLbl>
            <c:dLbl>
              <c:idx val="20"/>
              <c:layout>
                <c:manualLayout>
                  <c:x val="2.1380471380471381E-3"/>
                  <c:y val="-4.341880341880342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9BC7-447F-9D28-8AB61AC11CB3}"/>
                </c:ext>
              </c:extLst>
            </c:dLbl>
            <c:dLbl>
              <c:idx val="22"/>
              <c:layout>
                <c:manualLayout>
                  <c:x val="-1.069023569023569E-3"/>
                  <c:y val="-0.2442307692307692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9BC7-447F-9D28-8AB61AC11CB3}"/>
                </c:ext>
              </c:extLst>
            </c:dLbl>
            <c:dLbl>
              <c:idx val="23"/>
              <c:layout>
                <c:manualLayout>
                  <c:x val="-1.5678831222482802E-16"/>
                  <c:y val="-3.527777777777782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9BC7-447F-9D28-8AB61AC11CB3}"/>
                </c:ext>
              </c:extLst>
            </c:dLbl>
            <c:dLbl>
              <c:idx val="24"/>
              <c:layout>
                <c:manualLayout>
                  <c:x val="-1.5678831222482802E-16"/>
                  <c:y val="-4.070512820512820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9BC7-447F-9D28-8AB61AC11CB3}"/>
                </c:ext>
              </c:extLst>
            </c:dLbl>
            <c:dLbl>
              <c:idx val="25"/>
              <c:layout>
                <c:manualLayout>
                  <c:x val="-2.1380471380472946E-3"/>
                  <c:y val="-0.1031196581196581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9BC7-447F-9D28-8AB61AC11CB3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vše!$A$32:$A$57</c:f>
              <c:strCache>
                <c:ptCount val="26"/>
                <c:pt idx="0">
                  <c:v>ACS</c:v>
                </c:pt>
                <c:pt idx="1">
                  <c:v>BME</c:v>
                </c:pt>
                <c:pt idx="2">
                  <c:v>CMR</c:v>
                </c:pt>
                <c:pt idx="3">
                  <c:v>CPU</c:v>
                </c:pt>
                <c:pt idx="4">
                  <c:v>DMT</c:v>
                </c:pt>
                <c:pt idx="5">
                  <c:v>ICE</c:v>
                </c:pt>
                <c:pt idx="6">
                  <c:v>INC</c:v>
                </c:pt>
                <c:pt idx="7">
                  <c:v>KV</c:v>
                </c:pt>
                <c:pt idx="8">
                  <c:v>LOTR</c:v>
                </c:pt>
                <c:pt idx="9">
                  <c:v>NCT</c:v>
                </c:pt>
                <c:pt idx="10">
                  <c:v>POTR</c:v>
                </c:pt>
                <c:pt idx="11">
                  <c:v>SMED</c:v>
                </c:pt>
                <c:pt idx="12">
                  <c:v>STR</c:v>
                </c:pt>
                <c:pt idx="13">
                  <c:v>CAP</c:v>
                </c:pt>
                <c:pt idx="14">
                  <c:v>cGMP</c:v>
                </c:pt>
                <c:pt idx="15">
                  <c:v>CMI</c:v>
                </c:pt>
                <c:pt idx="16">
                  <c:v>CS</c:v>
                </c:pt>
                <c:pt idx="17">
                  <c:v>CTR</c:v>
                </c:pt>
                <c:pt idx="18">
                  <c:v>EMA</c:v>
                </c:pt>
                <c:pt idx="19">
                  <c:v>GENI</c:v>
                </c:pt>
                <c:pt idx="20">
                  <c:v>MCIR</c:v>
                </c:pt>
                <c:pt idx="21">
                  <c:v>MDB</c:v>
                </c:pt>
                <c:pt idx="22">
                  <c:v>MCHEM</c:v>
                </c:pt>
                <c:pt idx="23">
                  <c:v>PEG</c:v>
                </c:pt>
                <c:pt idx="24">
                  <c:v>SCDM</c:v>
                </c:pt>
                <c:pt idx="25">
                  <c:v>TAP</c:v>
                </c:pt>
              </c:strCache>
            </c:strRef>
          </c:cat>
          <c:val>
            <c:numRef>
              <c:f>vše!$B$32:$B$57</c:f>
              <c:numCache>
                <c:formatCode>General</c:formatCode>
                <c:ptCount val="26"/>
                <c:pt idx="0">
                  <c:v>34</c:v>
                </c:pt>
                <c:pt idx="1">
                  <c:v>46</c:v>
                </c:pt>
                <c:pt idx="2">
                  <c:v>7</c:v>
                </c:pt>
                <c:pt idx="3">
                  <c:v>3</c:v>
                </c:pt>
                <c:pt idx="4">
                  <c:v>104</c:v>
                </c:pt>
                <c:pt idx="5">
                  <c:v>51</c:v>
                </c:pt>
                <c:pt idx="6">
                  <c:v>4</c:v>
                </c:pt>
                <c:pt idx="7">
                  <c:v>41</c:v>
                </c:pt>
                <c:pt idx="8">
                  <c:v>22</c:v>
                </c:pt>
                <c:pt idx="9">
                  <c:v>4</c:v>
                </c:pt>
                <c:pt idx="10">
                  <c:v>50</c:v>
                </c:pt>
                <c:pt idx="11">
                  <c:v>67</c:v>
                </c:pt>
                <c:pt idx="12">
                  <c:v>128</c:v>
                </c:pt>
                <c:pt idx="13">
                  <c:v>70</c:v>
                </c:pt>
                <c:pt idx="14">
                  <c:v>9</c:v>
                </c:pt>
                <c:pt idx="15">
                  <c:v>19</c:v>
                </c:pt>
                <c:pt idx="16">
                  <c:v>10</c:v>
                </c:pt>
                <c:pt idx="17">
                  <c:v>40</c:v>
                </c:pt>
                <c:pt idx="18">
                  <c:v>38</c:v>
                </c:pt>
                <c:pt idx="19">
                  <c:v>32</c:v>
                </c:pt>
                <c:pt idx="20">
                  <c:v>33</c:v>
                </c:pt>
                <c:pt idx="21">
                  <c:v>35</c:v>
                </c:pt>
                <c:pt idx="22">
                  <c:v>18</c:v>
                </c:pt>
                <c:pt idx="23">
                  <c:v>54</c:v>
                </c:pt>
                <c:pt idx="24">
                  <c:v>16</c:v>
                </c:pt>
                <c:pt idx="25">
                  <c:v>15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9BC7-447F-9D28-8AB61AC11CB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axId val="246310912"/>
        <c:axId val="246317184"/>
      </c:barChart>
      <c:barChart>
        <c:barDir val="col"/>
        <c:grouping val="clustered"/>
        <c:varyColors val="0"/>
        <c:ser>
          <c:idx val="1"/>
          <c:order val="1"/>
          <c:tx>
            <c:strRef>
              <c:f>vše!$E$31</c:f>
              <c:strCache>
                <c:ptCount val="1"/>
                <c:pt idx="0">
                  <c:v>T5</c:v>
                </c:pt>
              </c:strCache>
            </c:strRef>
          </c:tx>
          <c:spPr>
            <a:solidFill>
              <a:srgbClr val="0000CC"/>
            </a:solidFill>
            <a:ln>
              <a:noFill/>
            </a:ln>
            <a:effectLst/>
          </c:spPr>
          <c:invertIfNegative val="0"/>
          <c:dLbls>
            <c:dLbl>
              <c:idx val="2"/>
              <c:layout>
                <c:manualLayout>
                  <c:x val="-4.2760942760942762E-3"/>
                  <c:y val="-2.7136752136753131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9BC7-447F-9D28-8AB61AC11CB3}"/>
                </c:ext>
              </c:extLst>
            </c:dLbl>
            <c:dLbl>
              <c:idx val="3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A-9BC7-447F-9D28-8AB61AC11CB3}"/>
                </c:ext>
              </c:extLst>
            </c:dLbl>
            <c:dLbl>
              <c:idx val="6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9BC7-447F-9D28-8AB61AC11CB3}"/>
                </c:ext>
              </c:extLst>
            </c:dLbl>
            <c:dLbl>
              <c:idx val="7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C-9BC7-447F-9D28-8AB61AC11CB3}"/>
                </c:ext>
              </c:extLst>
            </c:dLbl>
            <c:dLbl>
              <c:idx val="8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D-9BC7-447F-9D28-8AB61AC11CB3}"/>
                </c:ext>
              </c:extLst>
            </c:dLbl>
            <c:dLbl>
              <c:idx val="9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E-9BC7-447F-9D28-8AB61AC11CB3}"/>
                </c:ext>
              </c:extLst>
            </c:dLbl>
            <c:dLbl>
              <c:idx val="14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F-9BC7-447F-9D28-8AB61AC11CB3}"/>
                </c:ext>
              </c:extLst>
            </c:dLbl>
            <c:dLbl>
              <c:idx val="24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0-9BC7-447F-9D28-8AB61AC11CB3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rgbClr val="0000CC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vše!$A$32:$A$57</c:f>
              <c:strCache>
                <c:ptCount val="26"/>
                <c:pt idx="0">
                  <c:v>ACS</c:v>
                </c:pt>
                <c:pt idx="1">
                  <c:v>BME</c:v>
                </c:pt>
                <c:pt idx="2">
                  <c:v>CMR</c:v>
                </c:pt>
                <c:pt idx="3">
                  <c:v>CPU</c:v>
                </c:pt>
                <c:pt idx="4">
                  <c:v>DMT</c:v>
                </c:pt>
                <c:pt idx="5">
                  <c:v>ICE</c:v>
                </c:pt>
                <c:pt idx="6">
                  <c:v>INC</c:v>
                </c:pt>
                <c:pt idx="7">
                  <c:v>KV</c:v>
                </c:pt>
                <c:pt idx="8">
                  <c:v>LOTR</c:v>
                </c:pt>
                <c:pt idx="9">
                  <c:v>NCT</c:v>
                </c:pt>
                <c:pt idx="10">
                  <c:v>POTR</c:v>
                </c:pt>
                <c:pt idx="11">
                  <c:v>SMED</c:v>
                </c:pt>
                <c:pt idx="12">
                  <c:v>STR</c:v>
                </c:pt>
                <c:pt idx="13">
                  <c:v>CAP</c:v>
                </c:pt>
                <c:pt idx="14">
                  <c:v>cGMP</c:v>
                </c:pt>
                <c:pt idx="15">
                  <c:v>CMI</c:v>
                </c:pt>
                <c:pt idx="16">
                  <c:v>CS</c:v>
                </c:pt>
                <c:pt idx="17">
                  <c:v>CTR</c:v>
                </c:pt>
                <c:pt idx="18">
                  <c:v>EMA</c:v>
                </c:pt>
                <c:pt idx="19">
                  <c:v>GENI</c:v>
                </c:pt>
                <c:pt idx="20">
                  <c:v>MCIR</c:v>
                </c:pt>
                <c:pt idx="21">
                  <c:v>MDB</c:v>
                </c:pt>
                <c:pt idx="22">
                  <c:v>MCHEM</c:v>
                </c:pt>
                <c:pt idx="23">
                  <c:v>PEG</c:v>
                </c:pt>
                <c:pt idx="24">
                  <c:v>SCDM</c:v>
                </c:pt>
                <c:pt idx="25">
                  <c:v>TAP</c:v>
                </c:pt>
              </c:strCache>
            </c:strRef>
          </c:cat>
          <c:val>
            <c:numRef>
              <c:f>vše!$E$32:$E$57</c:f>
              <c:numCache>
                <c:formatCode>0%</c:formatCode>
                <c:ptCount val="26"/>
                <c:pt idx="0">
                  <c:v>0.14705882352941177</c:v>
                </c:pt>
                <c:pt idx="1">
                  <c:v>6.5217391304347824E-2</c:v>
                </c:pt>
                <c:pt idx="2">
                  <c:v>0.14285714285714285</c:v>
                </c:pt>
                <c:pt idx="3">
                  <c:v>0</c:v>
                </c:pt>
                <c:pt idx="4">
                  <c:v>2.8846153846153848E-2</c:v>
                </c:pt>
                <c:pt idx="5">
                  <c:v>3.9215686274509803E-2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0.04</c:v>
                </c:pt>
                <c:pt idx="11">
                  <c:v>2.9850746268656716E-2</c:v>
                </c:pt>
                <c:pt idx="12">
                  <c:v>0.109375</c:v>
                </c:pt>
                <c:pt idx="13">
                  <c:v>4.2857142857142858E-2</c:v>
                </c:pt>
                <c:pt idx="14">
                  <c:v>0</c:v>
                </c:pt>
                <c:pt idx="15">
                  <c:v>5.2631578947368418E-2</c:v>
                </c:pt>
                <c:pt idx="16">
                  <c:v>0.2</c:v>
                </c:pt>
                <c:pt idx="17">
                  <c:v>0.05</c:v>
                </c:pt>
                <c:pt idx="18">
                  <c:v>2.6315789473684209E-2</c:v>
                </c:pt>
                <c:pt idx="19">
                  <c:v>0.34375</c:v>
                </c:pt>
                <c:pt idx="20">
                  <c:v>9.0909090909090912E-2</c:v>
                </c:pt>
                <c:pt idx="21">
                  <c:v>0.11428571428571428</c:v>
                </c:pt>
                <c:pt idx="22">
                  <c:v>0.1111111111111111</c:v>
                </c:pt>
                <c:pt idx="23">
                  <c:v>0.18518518518518517</c:v>
                </c:pt>
                <c:pt idx="24">
                  <c:v>0</c:v>
                </c:pt>
                <c:pt idx="25">
                  <c:v>0.13333333333333333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1-9BC7-447F-9D28-8AB61AC11CB3}"/>
            </c:ext>
          </c:extLst>
        </c:ser>
        <c:ser>
          <c:idx val="2"/>
          <c:order val="2"/>
          <c:tx>
            <c:strRef>
              <c:f>vše!$F$31</c:f>
              <c:strCache>
                <c:ptCount val="1"/>
                <c:pt idx="0">
                  <c:v>T10</c:v>
                </c:pt>
              </c:strCache>
            </c:strRef>
          </c:tx>
          <c:spPr>
            <a:solidFill>
              <a:srgbClr val="7030A0"/>
            </a:solidFill>
            <a:ln>
              <a:noFill/>
            </a:ln>
            <a:effectLst/>
          </c:spPr>
          <c:invertIfNegative val="0"/>
          <c:dLbls>
            <c:dLbl>
              <c:idx val="2"/>
              <c:layout>
                <c:manualLayout>
                  <c:x val="1.2828282828282828E-2"/>
                  <c:y val="-9.9500275065756255E-17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2-9BC7-447F-9D28-8AB61AC11CB3}"/>
                </c:ext>
              </c:extLst>
            </c:dLbl>
            <c:dLbl>
              <c:idx val="3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3-9BC7-447F-9D28-8AB61AC11CB3}"/>
                </c:ext>
              </c:extLst>
            </c:dLbl>
            <c:dLbl>
              <c:idx val="6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4-9BC7-447F-9D28-8AB61AC11CB3}"/>
                </c:ext>
              </c:extLst>
            </c:dLbl>
            <c:dLbl>
              <c:idx val="9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5-9BC7-447F-9D28-8AB61AC11CB3}"/>
                </c:ext>
              </c:extLst>
            </c:dLbl>
            <c:dLbl>
              <c:idx val="14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6-9BC7-447F-9D28-8AB61AC11CB3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rgbClr val="7030A0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vše!$A$32:$A$57</c:f>
              <c:strCache>
                <c:ptCount val="26"/>
                <c:pt idx="0">
                  <c:v>ACS</c:v>
                </c:pt>
                <c:pt idx="1">
                  <c:v>BME</c:v>
                </c:pt>
                <c:pt idx="2">
                  <c:v>CMR</c:v>
                </c:pt>
                <c:pt idx="3">
                  <c:v>CPU</c:v>
                </c:pt>
                <c:pt idx="4">
                  <c:v>DMT</c:v>
                </c:pt>
                <c:pt idx="5">
                  <c:v>ICE</c:v>
                </c:pt>
                <c:pt idx="6">
                  <c:v>INC</c:v>
                </c:pt>
                <c:pt idx="7">
                  <c:v>KV</c:v>
                </c:pt>
                <c:pt idx="8">
                  <c:v>LOTR</c:v>
                </c:pt>
                <c:pt idx="9">
                  <c:v>NCT</c:v>
                </c:pt>
                <c:pt idx="10">
                  <c:v>POTR</c:v>
                </c:pt>
                <c:pt idx="11">
                  <c:v>SMED</c:v>
                </c:pt>
                <c:pt idx="12">
                  <c:v>STR</c:v>
                </c:pt>
                <c:pt idx="13">
                  <c:v>CAP</c:v>
                </c:pt>
                <c:pt idx="14">
                  <c:v>cGMP</c:v>
                </c:pt>
                <c:pt idx="15">
                  <c:v>CMI</c:v>
                </c:pt>
                <c:pt idx="16">
                  <c:v>CS</c:v>
                </c:pt>
                <c:pt idx="17">
                  <c:v>CTR</c:v>
                </c:pt>
                <c:pt idx="18">
                  <c:v>EMA</c:v>
                </c:pt>
                <c:pt idx="19">
                  <c:v>GENI</c:v>
                </c:pt>
                <c:pt idx="20">
                  <c:v>MCIR</c:v>
                </c:pt>
                <c:pt idx="21">
                  <c:v>MDB</c:v>
                </c:pt>
                <c:pt idx="22">
                  <c:v>MCHEM</c:v>
                </c:pt>
                <c:pt idx="23">
                  <c:v>PEG</c:v>
                </c:pt>
                <c:pt idx="24">
                  <c:v>SCDM</c:v>
                </c:pt>
                <c:pt idx="25">
                  <c:v>TAP</c:v>
                </c:pt>
              </c:strCache>
            </c:strRef>
          </c:cat>
          <c:val>
            <c:numRef>
              <c:f>vše!$F$32:$F$57</c:f>
              <c:numCache>
                <c:formatCode>0%</c:formatCode>
                <c:ptCount val="26"/>
                <c:pt idx="0">
                  <c:v>0.17647058823529413</c:v>
                </c:pt>
                <c:pt idx="1">
                  <c:v>0.10869565217391304</c:v>
                </c:pt>
                <c:pt idx="2">
                  <c:v>0.14285714285714285</c:v>
                </c:pt>
                <c:pt idx="3">
                  <c:v>0</c:v>
                </c:pt>
                <c:pt idx="4">
                  <c:v>0.11538461538461539</c:v>
                </c:pt>
                <c:pt idx="5">
                  <c:v>9.8039215686274508E-2</c:v>
                </c:pt>
                <c:pt idx="6">
                  <c:v>0</c:v>
                </c:pt>
                <c:pt idx="7">
                  <c:v>4.878048780487805E-2</c:v>
                </c:pt>
                <c:pt idx="8">
                  <c:v>4.5454545454545456E-2</c:v>
                </c:pt>
                <c:pt idx="9">
                  <c:v>0</c:v>
                </c:pt>
                <c:pt idx="10">
                  <c:v>0.08</c:v>
                </c:pt>
                <c:pt idx="11">
                  <c:v>0.13432835820895522</c:v>
                </c:pt>
                <c:pt idx="12">
                  <c:v>0.21875</c:v>
                </c:pt>
                <c:pt idx="13">
                  <c:v>0.14285714285714285</c:v>
                </c:pt>
                <c:pt idx="14">
                  <c:v>0</c:v>
                </c:pt>
                <c:pt idx="15">
                  <c:v>0.10526315789473684</c:v>
                </c:pt>
                <c:pt idx="16">
                  <c:v>0.3</c:v>
                </c:pt>
                <c:pt idx="17">
                  <c:v>7.4999999999999997E-2</c:v>
                </c:pt>
                <c:pt idx="18">
                  <c:v>0.10526315789473684</c:v>
                </c:pt>
                <c:pt idx="19">
                  <c:v>0.5</c:v>
                </c:pt>
                <c:pt idx="20">
                  <c:v>0.27272727272727271</c:v>
                </c:pt>
                <c:pt idx="21">
                  <c:v>0.14285714285714285</c:v>
                </c:pt>
                <c:pt idx="22">
                  <c:v>0.3888888888888889</c:v>
                </c:pt>
                <c:pt idx="23">
                  <c:v>0.40740740740740738</c:v>
                </c:pt>
                <c:pt idx="24">
                  <c:v>0.125</c:v>
                </c:pt>
                <c:pt idx="25">
                  <c:v>0.2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7-9BC7-447F-9D28-8AB61AC11CB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64"/>
        <c:axId val="246314440"/>
        <c:axId val="246312480"/>
      </c:barChart>
      <c:catAx>
        <c:axId val="24631091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46317184"/>
        <c:crosses val="autoZero"/>
        <c:auto val="1"/>
        <c:lblAlgn val="ctr"/>
        <c:lblOffset val="100"/>
        <c:noMultiLvlLbl val="0"/>
      </c:catAx>
      <c:valAx>
        <c:axId val="246317184"/>
        <c:scaling>
          <c:orientation val="minMax"/>
          <c:max val="13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46310912"/>
        <c:crosses val="autoZero"/>
        <c:crossBetween val="between"/>
        <c:majorUnit val="10"/>
      </c:valAx>
      <c:valAx>
        <c:axId val="246312480"/>
        <c:scaling>
          <c:orientation val="minMax"/>
          <c:max val="1"/>
        </c:scaling>
        <c:delete val="0"/>
        <c:axPos val="r"/>
        <c:numFmt formatCode="0%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46314440"/>
        <c:crosses val="max"/>
        <c:crossBetween val="between"/>
      </c:valAx>
      <c:catAx>
        <c:axId val="246314440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246312480"/>
        <c:crosses val="autoZero"/>
        <c:auto val="1"/>
        <c:lblAlgn val="ctr"/>
        <c:lblOffset val="100"/>
        <c:noMultiLvlLbl val="0"/>
      </c:cat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3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vše!$B$31</c:f>
              <c:strCache>
                <c:ptCount val="1"/>
                <c:pt idx="0">
                  <c:v>počet publikací</c:v>
                </c:pt>
              </c:strCache>
            </c:strRef>
          </c:tx>
          <c:spPr>
            <a:solidFill>
              <a:schemeClr val="bg1">
                <a:lumMod val="65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vše!$A$32:$A$57</c:f>
              <c:strCache>
                <c:ptCount val="26"/>
                <c:pt idx="0">
                  <c:v>ACS</c:v>
                </c:pt>
                <c:pt idx="1">
                  <c:v>BME</c:v>
                </c:pt>
                <c:pt idx="2">
                  <c:v>CMR</c:v>
                </c:pt>
                <c:pt idx="3">
                  <c:v>CPU</c:v>
                </c:pt>
                <c:pt idx="4">
                  <c:v>DMT</c:v>
                </c:pt>
                <c:pt idx="5">
                  <c:v>ICE</c:v>
                </c:pt>
                <c:pt idx="6">
                  <c:v>INC</c:v>
                </c:pt>
                <c:pt idx="7">
                  <c:v>KV</c:v>
                </c:pt>
                <c:pt idx="8">
                  <c:v>LOTR</c:v>
                </c:pt>
                <c:pt idx="9">
                  <c:v>NCT</c:v>
                </c:pt>
                <c:pt idx="10">
                  <c:v>POTR</c:v>
                </c:pt>
                <c:pt idx="11">
                  <c:v>SMED</c:v>
                </c:pt>
                <c:pt idx="12">
                  <c:v>STR</c:v>
                </c:pt>
                <c:pt idx="13">
                  <c:v>CAP</c:v>
                </c:pt>
                <c:pt idx="14">
                  <c:v>cGMP</c:v>
                </c:pt>
                <c:pt idx="15">
                  <c:v>CMI</c:v>
                </c:pt>
                <c:pt idx="16">
                  <c:v>CS</c:v>
                </c:pt>
                <c:pt idx="17">
                  <c:v>CTR</c:v>
                </c:pt>
                <c:pt idx="18">
                  <c:v>EMA</c:v>
                </c:pt>
                <c:pt idx="19">
                  <c:v>GENI</c:v>
                </c:pt>
                <c:pt idx="20">
                  <c:v>MCIR</c:v>
                </c:pt>
                <c:pt idx="21">
                  <c:v>MDB</c:v>
                </c:pt>
                <c:pt idx="22">
                  <c:v>MCHEM</c:v>
                </c:pt>
                <c:pt idx="23">
                  <c:v>PEG</c:v>
                </c:pt>
                <c:pt idx="24">
                  <c:v>SCDM</c:v>
                </c:pt>
                <c:pt idx="25">
                  <c:v>TAP</c:v>
                </c:pt>
              </c:strCache>
            </c:strRef>
          </c:cat>
          <c:val>
            <c:numRef>
              <c:f>vše!$B$32:$B$57</c:f>
              <c:numCache>
                <c:formatCode>General</c:formatCode>
                <c:ptCount val="26"/>
                <c:pt idx="0">
                  <c:v>34</c:v>
                </c:pt>
                <c:pt idx="1">
                  <c:v>46</c:v>
                </c:pt>
                <c:pt idx="2">
                  <c:v>7</c:v>
                </c:pt>
                <c:pt idx="3">
                  <c:v>3</c:v>
                </c:pt>
                <c:pt idx="4">
                  <c:v>104</c:v>
                </c:pt>
                <c:pt idx="5">
                  <c:v>51</c:v>
                </c:pt>
                <c:pt idx="6">
                  <c:v>4</c:v>
                </c:pt>
                <c:pt idx="7">
                  <c:v>41</c:v>
                </c:pt>
                <c:pt idx="8">
                  <c:v>22</c:v>
                </c:pt>
                <c:pt idx="9">
                  <c:v>4</c:v>
                </c:pt>
                <c:pt idx="10">
                  <c:v>50</c:v>
                </c:pt>
                <c:pt idx="11">
                  <c:v>67</c:v>
                </c:pt>
                <c:pt idx="12">
                  <c:v>128</c:v>
                </c:pt>
                <c:pt idx="13">
                  <c:v>70</c:v>
                </c:pt>
                <c:pt idx="14">
                  <c:v>9</c:v>
                </c:pt>
                <c:pt idx="15">
                  <c:v>19</c:v>
                </c:pt>
                <c:pt idx="16">
                  <c:v>10</c:v>
                </c:pt>
                <c:pt idx="17">
                  <c:v>40</c:v>
                </c:pt>
                <c:pt idx="18">
                  <c:v>38</c:v>
                </c:pt>
                <c:pt idx="19">
                  <c:v>32</c:v>
                </c:pt>
                <c:pt idx="20">
                  <c:v>33</c:v>
                </c:pt>
                <c:pt idx="21">
                  <c:v>35</c:v>
                </c:pt>
                <c:pt idx="22">
                  <c:v>18</c:v>
                </c:pt>
                <c:pt idx="23">
                  <c:v>54</c:v>
                </c:pt>
                <c:pt idx="24">
                  <c:v>16</c:v>
                </c:pt>
                <c:pt idx="25">
                  <c:v>15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50B-4303-856D-F7A15E24D896}"/>
            </c:ext>
          </c:extLst>
        </c:ser>
        <c:ser>
          <c:idx val="1"/>
          <c:order val="1"/>
          <c:tx>
            <c:strRef>
              <c:f>vše!$C$31</c:f>
              <c:strCache>
                <c:ptCount val="1"/>
                <c:pt idx="0">
                  <c:v>počet citací</c:v>
                </c:pt>
              </c:strCache>
            </c:strRef>
          </c:tx>
          <c:spPr>
            <a:solidFill>
              <a:srgbClr val="92D050"/>
            </a:solidFill>
            <a:ln>
              <a:noFill/>
            </a:ln>
            <a:effectLst/>
          </c:spPr>
          <c:invertIfNegative val="0"/>
          <c:dLbls>
            <c:dLbl>
              <c:idx val="10"/>
              <c:layout>
                <c:manualLayout>
                  <c:x val="3.2070707070707069E-3"/>
                  <c:y val="5.4273504273504277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850B-4303-856D-F7A15E24D896}"/>
                </c:ext>
              </c:extLst>
            </c:dLbl>
            <c:dLbl>
              <c:idx val="11"/>
              <c:layout>
                <c:manualLayout>
                  <c:x val="0"/>
                  <c:y val="-1.899572649572649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850B-4303-856D-F7A15E24D896}"/>
                </c:ext>
              </c:extLst>
            </c:dLbl>
            <c:dLbl>
              <c:idx val="23"/>
              <c:layout>
                <c:manualLayout>
                  <c:x val="5.3451178451178454E-3"/>
                  <c:y val="2.7136752136752138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850B-4303-856D-F7A15E24D896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rgbClr val="92D050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vše!$A$32:$A$57</c:f>
              <c:strCache>
                <c:ptCount val="26"/>
                <c:pt idx="0">
                  <c:v>ACS</c:v>
                </c:pt>
                <c:pt idx="1">
                  <c:v>BME</c:v>
                </c:pt>
                <c:pt idx="2">
                  <c:v>CMR</c:v>
                </c:pt>
                <c:pt idx="3">
                  <c:v>CPU</c:v>
                </c:pt>
                <c:pt idx="4">
                  <c:v>DMT</c:v>
                </c:pt>
                <c:pt idx="5">
                  <c:v>ICE</c:v>
                </c:pt>
                <c:pt idx="6">
                  <c:v>INC</c:v>
                </c:pt>
                <c:pt idx="7">
                  <c:v>KV</c:v>
                </c:pt>
                <c:pt idx="8">
                  <c:v>LOTR</c:v>
                </c:pt>
                <c:pt idx="9">
                  <c:v>NCT</c:v>
                </c:pt>
                <c:pt idx="10">
                  <c:v>POTR</c:v>
                </c:pt>
                <c:pt idx="11">
                  <c:v>SMED</c:v>
                </c:pt>
                <c:pt idx="12">
                  <c:v>STR</c:v>
                </c:pt>
                <c:pt idx="13">
                  <c:v>CAP</c:v>
                </c:pt>
                <c:pt idx="14">
                  <c:v>cGMP</c:v>
                </c:pt>
                <c:pt idx="15">
                  <c:v>CMI</c:v>
                </c:pt>
                <c:pt idx="16">
                  <c:v>CS</c:v>
                </c:pt>
                <c:pt idx="17">
                  <c:v>CTR</c:v>
                </c:pt>
                <c:pt idx="18">
                  <c:v>EMA</c:v>
                </c:pt>
                <c:pt idx="19">
                  <c:v>GENI</c:v>
                </c:pt>
                <c:pt idx="20">
                  <c:v>MCIR</c:v>
                </c:pt>
                <c:pt idx="21">
                  <c:v>MDB</c:v>
                </c:pt>
                <c:pt idx="22">
                  <c:v>MCHEM</c:v>
                </c:pt>
                <c:pt idx="23">
                  <c:v>PEG</c:v>
                </c:pt>
                <c:pt idx="24">
                  <c:v>SCDM</c:v>
                </c:pt>
                <c:pt idx="25">
                  <c:v>TAP</c:v>
                </c:pt>
              </c:strCache>
            </c:strRef>
          </c:cat>
          <c:val>
            <c:numRef>
              <c:f>vše!$C$32:$C$57</c:f>
              <c:numCache>
                <c:formatCode>0</c:formatCode>
                <c:ptCount val="26"/>
                <c:pt idx="0">
                  <c:v>403</c:v>
                </c:pt>
                <c:pt idx="1">
                  <c:v>360</c:v>
                </c:pt>
                <c:pt idx="2">
                  <c:v>15</c:v>
                </c:pt>
                <c:pt idx="3">
                  <c:v>0</c:v>
                </c:pt>
                <c:pt idx="4">
                  <c:v>1103</c:v>
                </c:pt>
                <c:pt idx="5">
                  <c:v>513</c:v>
                </c:pt>
                <c:pt idx="6">
                  <c:v>0</c:v>
                </c:pt>
                <c:pt idx="7">
                  <c:v>412</c:v>
                </c:pt>
                <c:pt idx="8">
                  <c:v>163</c:v>
                </c:pt>
                <c:pt idx="9">
                  <c:v>9</c:v>
                </c:pt>
                <c:pt idx="10">
                  <c:v>307</c:v>
                </c:pt>
                <c:pt idx="11">
                  <c:v>535</c:v>
                </c:pt>
                <c:pt idx="12">
                  <c:v>1484</c:v>
                </c:pt>
                <c:pt idx="13">
                  <c:v>438</c:v>
                </c:pt>
                <c:pt idx="14">
                  <c:v>48</c:v>
                </c:pt>
                <c:pt idx="15">
                  <c:v>139</c:v>
                </c:pt>
                <c:pt idx="16">
                  <c:v>76</c:v>
                </c:pt>
                <c:pt idx="17">
                  <c:v>222</c:v>
                </c:pt>
                <c:pt idx="18">
                  <c:v>462</c:v>
                </c:pt>
                <c:pt idx="19">
                  <c:v>498</c:v>
                </c:pt>
                <c:pt idx="20">
                  <c:v>324</c:v>
                </c:pt>
                <c:pt idx="21">
                  <c:v>546</c:v>
                </c:pt>
                <c:pt idx="22">
                  <c:v>116</c:v>
                </c:pt>
                <c:pt idx="23">
                  <c:v>602</c:v>
                </c:pt>
                <c:pt idx="24">
                  <c:v>60</c:v>
                </c:pt>
                <c:pt idx="25">
                  <c:v>327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850B-4303-856D-F7A15E24D896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40"/>
        <c:overlap val="-27"/>
        <c:axId val="292667568"/>
        <c:axId val="292669136"/>
      </c:barChart>
      <c:lineChart>
        <c:grouping val="standard"/>
        <c:varyColors val="0"/>
        <c:ser>
          <c:idx val="2"/>
          <c:order val="2"/>
          <c:tx>
            <c:strRef>
              <c:f>vše!$D$31</c:f>
              <c:strCache>
                <c:ptCount val="1"/>
                <c:pt idx="0">
                  <c:v>průměrný počet citací/publikaci</c:v>
                </c:pt>
              </c:strCache>
            </c:strRef>
          </c:tx>
          <c:spPr>
            <a:ln w="19050" cap="rnd">
              <a:noFill/>
              <a:round/>
            </a:ln>
            <a:effectLst/>
          </c:spPr>
          <c:marker>
            <c:symbol val="diamond"/>
            <c:size val="9"/>
            <c:spPr>
              <a:solidFill>
                <a:srgbClr val="7030A0"/>
              </a:solidFill>
              <a:ln w="9525">
                <a:solidFill>
                  <a:srgbClr val="7030A0"/>
                </a:solidFill>
              </a:ln>
              <a:effectLst/>
            </c:spPr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rgbClr val="7030A0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vše!$A$32:$A$57</c:f>
              <c:strCache>
                <c:ptCount val="26"/>
                <c:pt idx="0">
                  <c:v>ACS</c:v>
                </c:pt>
                <c:pt idx="1">
                  <c:v>BME</c:v>
                </c:pt>
                <c:pt idx="2">
                  <c:v>CMR</c:v>
                </c:pt>
                <c:pt idx="3">
                  <c:v>CPU</c:v>
                </c:pt>
                <c:pt idx="4">
                  <c:v>DMT</c:v>
                </c:pt>
                <c:pt idx="5">
                  <c:v>ICE</c:v>
                </c:pt>
                <c:pt idx="6">
                  <c:v>INC</c:v>
                </c:pt>
                <c:pt idx="7">
                  <c:v>KV</c:v>
                </c:pt>
                <c:pt idx="8">
                  <c:v>LOTR</c:v>
                </c:pt>
                <c:pt idx="9">
                  <c:v>NCT</c:v>
                </c:pt>
                <c:pt idx="10">
                  <c:v>POTR</c:v>
                </c:pt>
                <c:pt idx="11">
                  <c:v>SMED</c:v>
                </c:pt>
                <c:pt idx="12">
                  <c:v>STR</c:v>
                </c:pt>
                <c:pt idx="13">
                  <c:v>CAP</c:v>
                </c:pt>
                <c:pt idx="14">
                  <c:v>cGMP</c:v>
                </c:pt>
                <c:pt idx="15">
                  <c:v>CMI</c:v>
                </c:pt>
                <c:pt idx="16">
                  <c:v>CS</c:v>
                </c:pt>
                <c:pt idx="17">
                  <c:v>CTR</c:v>
                </c:pt>
                <c:pt idx="18">
                  <c:v>EMA</c:v>
                </c:pt>
                <c:pt idx="19">
                  <c:v>GENI</c:v>
                </c:pt>
                <c:pt idx="20">
                  <c:v>MCIR</c:v>
                </c:pt>
                <c:pt idx="21">
                  <c:v>MDB</c:v>
                </c:pt>
                <c:pt idx="22">
                  <c:v>MCHEM</c:v>
                </c:pt>
                <c:pt idx="23">
                  <c:v>PEG</c:v>
                </c:pt>
                <c:pt idx="24">
                  <c:v>SCDM</c:v>
                </c:pt>
                <c:pt idx="25">
                  <c:v>TAP</c:v>
                </c:pt>
              </c:strCache>
            </c:strRef>
          </c:cat>
          <c:val>
            <c:numRef>
              <c:f>vše!$D$32:$D$57</c:f>
              <c:numCache>
                <c:formatCode>0.00</c:formatCode>
                <c:ptCount val="26"/>
                <c:pt idx="0">
                  <c:v>11.852941176470589</c:v>
                </c:pt>
                <c:pt idx="1">
                  <c:v>7.8260869565217392</c:v>
                </c:pt>
                <c:pt idx="2">
                  <c:v>2.1428571428571428</c:v>
                </c:pt>
                <c:pt idx="4">
                  <c:v>10.60576923076923</c:v>
                </c:pt>
                <c:pt idx="5">
                  <c:v>10.058823529411764</c:v>
                </c:pt>
                <c:pt idx="7">
                  <c:v>10.048780487804878</c:v>
                </c:pt>
                <c:pt idx="8">
                  <c:v>7.4090909090909092</c:v>
                </c:pt>
                <c:pt idx="9">
                  <c:v>2.25</c:v>
                </c:pt>
                <c:pt idx="10">
                  <c:v>6.14</c:v>
                </c:pt>
                <c:pt idx="11">
                  <c:v>7.9850746268656714</c:v>
                </c:pt>
                <c:pt idx="12">
                  <c:v>11.59375</c:v>
                </c:pt>
                <c:pt idx="13">
                  <c:v>6.2571428571428571</c:v>
                </c:pt>
                <c:pt idx="14">
                  <c:v>5.333333333333333</c:v>
                </c:pt>
                <c:pt idx="15">
                  <c:v>7.3157894736842106</c:v>
                </c:pt>
                <c:pt idx="16">
                  <c:v>7.6</c:v>
                </c:pt>
                <c:pt idx="17">
                  <c:v>5.55</c:v>
                </c:pt>
                <c:pt idx="18">
                  <c:v>12.157894736842104</c:v>
                </c:pt>
                <c:pt idx="19">
                  <c:v>15.5625</c:v>
                </c:pt>
                <c:pt idx="20">
                  <c:v>9.8181818181818183</c:v>
                </c:pt>
                <c:pt idx="21">
                  <c:v>15.6</c:v>
                </c:pt>
                <c:pt idx="22">
                  <c:v>6.4444444444444446</c:v>
                </c:pt>
                <c:pt idx="23">
                  <c:v>11.148148148148149</c:v>
                </c:pt>
                <c:pt idx="24">
                  <c:v>3.75</c:v>
                </c:pt>
                <c:pt idx="25">
                  <c:v>21.8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5-850B-4303-856D-F7A15E24D896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marker val="1"/>
        <c:smooth val="0"/>
        <c:axId val="88922928"/>
        <c:axId val="292668744"/>
      </c:lineChart>
      <c:catAx>
        <c:axId val="29266756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92669136"/>
        <c:crosses val="autoZero"/>
        <c:auto val="1"/>
        <c:lblAlgn val="ctr"/>
        <c:lblOffset val="100"/>
        <c:noMultiLvlLbl val="0"/>
      </c:catAx>
      <c:valAx>
        <c:axId val="292669136"/>
        <c:scaling>
          <c:orientation val="minMax"/>
          <c:max val="15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92667568"/>
        <c:crosses val="autoZero"/>
        <c:crossBetween val="between"/>
        <c:majorUnit val="100"/>
      </c:valAx>
      <c:valAx>
        <c:axId val="292668744"/>
        <c:scaling>
          <c:orientation val="minMax"/>
        </c:scaling>
        <c:delete val="0"/>
        <c:axPos val="r"/>
        <c:numFmt formatCode="0" sourceLinked="0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8922928"/>
        <c:crosses val="max"/>
        <c:crossBetween val="between"/>
      </c:valAx>
      <c:catAx>
        <c:axId val="88922928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292668744"/>
        <c:crosses val="autoZero"/>
        <c:auto val="1"/>
        <c:lblAlgn val="ctr"/>
        <c:lblOffset val="100"/>
        <c:noMultiLvlLbl val="0"/>
      </c:cat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3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1100" b="1" i="0" baseline="0">
                <a:effectLst/>
              </a:rPr>
              <a:t>SROVNÁNÍ NA NÁRODNÍ ÚR</a:t>
            </a:r>
            <a:r>
              <a:rPr lang="cs-CZ" sz="1100" b="1" i="0" baseline="0">
                <a:effectLst/>
              </a:rPr>
              <a:t>O</a:t>
            </a:r>
            <a:r>
              <a:rPr lang="en-US" sz="1100" b="1" i="0" baseline="0">
                <a:effectLst/>
              </a:rPr>
              <a:t>VNI</a:t>
            </a:r>
            <a:endParaRPr lang="cs-CZ" sz="1100">
              <a:effectLst/>
            </a:endParaRPr>
          </a:p>
        </c:rich>
      </c:tx>
      <c:layout>
        <c:manualLayout>
          <c:xMode val="edge"/>
          <c:yMode val="edge"/>
          <c:x val="0.31422831541218643"/>
          <c:y val="5.1306715382460257E-3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1"/>
          <c:order val="0"/>
          <c:tx>
            <c:strRef>
              <c:f>'publikace II'!$B$52</c:f>
              <c:strCache>
                <c:ptCount val="1"/>
                <c:pt idx="0">
                  <c:v>Motol University Hospital</c:v>
                </c:pt>
              </c:strCache>
            </c:strRef>
          </c:tx>
          <c:spPr>
            <a:solidFill>
              <a:srgbClr val="0070C0"/>
            </a:solidFill>
            <a:ln>
              <a:noFill/>
            </a:ln>
            <a:effectLst/>
          </c:spPr>
          <c:invertIfNegative val="0"/>
          <c:cat>
            <c:numRef>
              <c:f>'publikace II'!$C$51:$I$51</c:f>
              <c:numCache>
                <c:formatCode>General</c:formatCode>
                <c:ptCount val="7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  <c:pt idx="5">
                  <c:v>2018</c:v>
                </c:pt>
                <c:pt idx="6">
                  <c:v>2019</c:v>
                </c:pt>
              </c:numCache>
            </c:numRef>
          </c:cat>
          <c:val>
            <c:numRef>
              <c:f>'publikace II'!$C$52:$I$52</c:f>
              <c:numCache>
                <c:formatCode>0</c:formatCode>
                <c:ptCount val="7"/>
                <c:pt idx="0">
                  <c:v>18.75</c:v>
                </c:pt>
                <c:pt idx="1">
                  <c:v>16.450216450216399</c:v>
                </c:pt>
                <c:pt idx="2">
                  <c:v>13.5265700483091</c:v>
                </c:pt>
                <c:pt idx="3">
                  <c:v>15.637860082304501</c:v>
                </c:pt>
                <c:pt idx="4">
                  <c:v>15.8995815899581</c:v>
                </c:pt>
                <c:pt idx="5">
                  <c:v>14.084507042253501</c:v>
                </c:pt>
                <c:pt idx="6">
                  <c:v>13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62A-44FC-9101-4CBAD0A1872E}"/>
            </c:ext>
          </c:extLst>
        </c:ser>
        <c:ser>
          <c:idx val="2"/>
          <c:order val="1"/>
          <c:tx>
            <c:strRef>
              <c:f>'publikace II'!$B$53</c:f>
              <c:strCache>
                <c:ptCount val="1"/>
                <c:pt idx="0">
                  <c:v>IKEM</c:v>
                </c:pt>
              </c:strCache>
            </c:strRef>
          </c:tx>
          <c:spPr>
            <a:solidFill>
              <a:srgbClr val="00B0F0"/>
            </a:solidFill>
            <a:ln>
              <a:noFill/>
            </a:ln>
            <a:effectLst/>
          </c:spPr>
          <c:invertIfNegative val="0"/>
          <c:cat>
            <c:numRef>
              <c:f>'publikace II'!$C$51:$I$51</c:f>
              <c:numCache>
                <c:formatCode>General</c:formatCode>
                <c:ptCount val="7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  <c:pt idx="5">
                  <c:v>2018</c:v>
                </c:pt>
                <c:pt idx="6">
                  <c:v>2019</c:v>
                </c:pt>
              </c:numCache>
            </c:numRef>
          </c:cat>
          <c:val>
            <c:numRef>
              <c:f>'publikace II'!$C$53:$I$53</c:f>
              <c:numCache>
                <c:formatCode>0</c:formatCode>
                <c:ptCount val="7"/>
                <c:pt idx="0">
                  <c:v>15</c:v>
                </c:pt>
                <c:pt idx="1">
                  <c:v>15.503875968992199</c:v>
                </c:pt>
                <c:pt idx="2">
                  <c:v>14.285714285714199</c:v>
                </c:pt>
                <c:pt idx="3">
                  <c:v>10.6382978723404</c:v>
                </c:pt>
                <c:pt idx="4">
                  <c:v>16.7741935483871</c:v>
                </c:pt>
                <c:pt idx="5">
                  <c:v>15.3333333333333</c:v>
                </c:pt>
                <c:pt idx="6">
                  <c:v>14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B62A-44FC-9101-4CBAD0A1872E}"/>
            </c:ext>
          </c:extLst>
        </c:ser>
        <c:ser>
          <c:idx val="3"/>
          <c:order val="2"/>
          <c:tx>
            <c:strRef>
              <c:f>'publikace II'!$B$54</c:f>
              <c:strCache>
                <c:ptCount val="1"/>
                <c:pt idx="0">
                  <c:v>University Hospital Brno</c:v>
                </c:pt>
              </c:strCache>
            </c:strRef>
          </c:tx>
          <c:spPr>
            <a:solidFill>
              <a:srgbClr val="00B050"/>
            </a:solidFill>
            <a:ln>
              <a:noFill/>
            </a:ln>
            <a:effectLst/>
          </c:spPr>
          <c:invertIfNegative val="0"/>
          <c:cat>
            <c:numRef>
              <c:f>'publikace II'!$C$51:$I$51</c:f>
              <c:numCache>
                <c:formatCode>General</c:formatCode>
                <c:ptCount val="7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  <c:pt idx="5">
                  <c:v>2018</c:v>
                </c:pt>
                <c:pt idx="6">
                  <c:v>2019</c:v>
                </c:pt>
              </c:numCache>
            </c:numRef>
          </c:cat>
          <c:val>
            <c:numRef>
              <c:f>'publikace II'!$C$54:$I$54</c:f>
              <c:numCache>
                <c:formatCode>0</c:formatCode>
                <c:ptCount val="7"/>
                <c:pt idx="0">
                  <c:v>14.7286821705426</c:v>
                </c:pt>
                <c:pt idx="1">
                  <c:v>16.783216783216702</c:v>
                </c:pt>
                <c:pt idx="2">
                  <c:v>18.064516129032199</c:v>
                </c:pt>
                <c:pt idx="3">
                  <c:v>16.990291262135901</c:v>
                </c:pt>
                <c:pt idx="4">
                  <c:v>12.6373626373626</c:v>
                </c:pt>
                <c:pt idx="5">
                  <c:v>15.2380952380952</c:v>
                </c:pt>
                <c:pt idx="6">
                  <c:v>10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B62A-44FC-9101-4CBAD0A1872E}"/>
            </c:ext>
          </c:extLst>
        </c:ser>
        <c:ser>
          <c:idx val="4"/>
          <c:order val="3"/>
          <c:tx>
            <c:strRef>
              <c:f>'publikace II'!$B$55</c:f>
              <c:strCache>
                <c:ptCount val="1"/>
                <c:pt idx="0">
                  <c:v>Masaryk Memorial Cancer Institute</c:v>
                </c:pt>
              </c:strCache>
            </c:strRef>
          </c:tx>
          <c:spPr>
            <a:solidFill>
              <a:srgbClr val="92D050"/>
            </a:solidFill>
            <a:ln w="22225">
              <a:noFill/>
            </a:ln>
            <a:effectLst/>
          </c:spPr>
          <c:invertIfNegative val="0"/>
          <c:val>
            <c:numRef>
              <c:f>'publikace II'!$C$55:$I$55</c:f>
              <c:numCache>
                <c:formatCode>0</c:formatCode>
                <c:ptCount val="7"/>
                <c:pt idx="0">
                  <c:v>25</c:v>
                </c:pt>
                <c:pt idx="1">
                  <c:v>17.7215189873417</c:v>
                </c:pt>
                <c:pt idx="2">
                  <c:v>19.191919191919101</c:v>
                </c:pt>
                <c:pt idx="3">
                  <c:v>24.7191011235955</c:v>
                </c:pt>
                <c:pt idx="4">
                  <c:v>17.0731707317073</c:v>
                </c:pt>
                <c:pt idx="5">
                  <c:v>25</c:v>
                </c:pt>
                <c:pt idx="6">
                  <c:v>12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B62A-44FC-9101-4CBAD0A1872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00258568"/>
        <c:axId val="200258960"/>
      </c:barChart>
      <c:lineChart>
        <c:grouping val="standard"/>
        <c:varyColors val="0"/>
        <c:ser>
          <c:idx val="5"/>
          <c:order val="4"/>
          <c:tx>
            <c:strRef>
              <c:f>'publikace II'!$B$56</c:f>
              <c:strCache>
                <c:ptCount val="1"/>
                <c:pt idx="0">
                  <c:v>FNUSA-ICRC</c:v>
                </c:pt>
              </c:strCache>
            </c:strRef>
          </c:tx>
          <c:spPr>
            <a:ln w="22225" cap="rnd">
              <a:solidFill>
                <a:srgbClr val="C00000"/>
              </a:solidFill>
              <a:round/>
            </a:ln>
            <a:effectLst/>
          </c:spPr>
          <c:marker>
            <c:symbol val="diamond"/>
            <c:size val="5"/>
            <c:spPr>
              <a:solidFill>
                <a:srgbClr val="C00000"/>
              </a:solidFill>
              <a:ln w="9525">
                <a:solidFill>
                  <a:srgbClr val="C00000"/>
                </a:solidFill>
              </a:ln>
              <a:effectLst/>
            </c:spPr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00" b="1" i="0" u="none" strike="noStrike" kern="1200" baseline="0">
                    <a:solidFill>
                      <a:srgbClr val="C00000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val>
            <c:numRef>
              <c:f>'publikace II'!$C$56:$I$56</c:f>
              <c:numCache>
                <c:formatCode>0</c:formatCode>
                <c:ptCount val="7"/>
                <c:pt idx="0">
                  <c:v>10</c:v>
                </c:pt>
                <c:pt idx="1">
                  <c:v>11.82</c:v>
                </c:pt>
                <c:pt idx="2">
                  <c:v>11.49</c:v>
                </c:pt>
                <c:pt idx="3">
                  <c:v>15.38</c:v>
                </c:pt>
                <c:pt idx="4">
                  <c:v>20.29</c:v>
                </c:pt>
                <c:pt idx="5">
                  <c:v>19.16</c:v>
                </c:pt>
                <c:pt idx="6">
                  <c:v>19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4-B62A-44FC-9101-4CBAD0A1872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00258568"/>
        <c:axId val="200258960"/>
      </c:lineChart>
      <c:catAx>
        <c:axId val="20025856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00258960"/>
        <c:crosses val="autoZero"/>
        <c:auto val="1"/>
        <c:lblAlgn val="ctr"/>
        <c:lblOffset val="100"/>
        <c:noMultiLvlLbl val="0"/>
      </c:catAx>
      <c:valAx>
        <c:axId val="200258960"/>
        <c:scaling>
          <c:orientation val="minMax"/>
          <c:max val="3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0025856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1100" b="1" i="0" baseline="0">
                <a:effectLst/>
              </a:rPr>
              <a:t>SROVNÁNÍ NA </a:t>
            </a:r>
            <a:r>
              <a:rPr lang="cs-CZ" sz="1100" b="1" i="0" baseline="0">
                <a:effectLst/>
              </a:rPr>
              <a:t>MEZI</a:t>
            </a:r>
            <a:r>
              <a:rPr lang="en-US" sz="1100" b="1" i="0" baseline="0">
                <a:effectLst/>
              </a:rPr>
              <a:t>NÁRODNÍ ÚR</a:t>
            </a:r>
            <a:r>
              <a:rPr lang="cs-CZ" sz="1100" b="1" i="0" baseline="0">
                <a:effectLst/>
              </a:rPr>
              <a:t>O</a:t>
            </a:r>
            <a:r>
              <a:rPr lang="en-US" sz="1100" b="1" i="0" baseline="0">
                <a:effectLst/>
              </a:rPr>
              <a:t>VNI</a:t>
            </a:r>
            <a:endParaRPr lang="cs-CZ" sz="1100">
              <a:effectLst/>
            </a:endParaRPr>
          </a:p>
        </c:rich>
      </c:tx>
      <c:layout>
        <c:manualLayout>
          <c:xMode val="edge"/>
          <c:yMode val="edge"/>
          <c:x val="0.28273996415770608"/>
          <c:y val="5.1306715382460257E-3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2"/>
          <c:order val="0"/>
          <c:tx>
            <c:strRef>
              <c:f>'publikace II'!$B$60</c:f>
              <c:strCache>
                <c:ptCount val="1"/>
                <c:pt idx="0">
                  <c:v>EU-15 Totals</c:v>
                </c:pt>
              </c:strCache>
            </c:strRef>
          </c:tx>
          <c:spPr>
            <a:solidFill>
              <a:schemeClr val="accent5">
                <a:lumMod val="50000"/>
              </a:schemeClr>
            </a:solidFill>
            <a:ln>
              <a:noFill/>
            </a:ln>
            <a:effectLst/>
          </c:spPr>
          <c:invertIfNegative val="0"/>
          <c:cat>
            <c:numRef>
              <c:f>'publikace II'!$C$59:$I$59</c:f>
              <c:numCache>
                <c:formatCode>General</c:formatCode>
                <c:ptCount val="7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  <c:pt idx="5">
                  <c:v>2018</c:v>
                </c:pt>
                <c:pt idx="6">
                  <c:v>2019</c:v>
                </c:pt>
              </c:numCache>
            </c:numRef>
          </c:cat>
          <c:val>
            <c:numRef>
              <c:f>'publikace II'!$C$60:$I$60</c:f>
              <c:numCache>
                <c:formatCode>0</c:formatCode>
                <c:ptCount val="7"/>
                <c:pt idx="0">
                  <c:v>13.1884733859526</c:v>
                </c:pt>
                <c:pt idx="1">
                  <c:v>13.123382944014301</c:v>
                </c:pt>
                <c:pt idx="2">
                  <c:v>12.9840922494041</c:v>
                </c:pt>
                <c:pt idx="3">
                  <c:v>12.8558432585078</c:v>
                </c:pt>
                <c:pt idx="4">
                  <c:v>12.152270448359801</c:v>
                </c:pt>
                <c:pt idx="5">
                  <c:v>10.925287991606201</c:v>
                </c:pt>
                <c:pt idx="6">
                  <c:v>10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F3E-427B-8256-AE46521183A7}"/>
            </c:ext>
          </c:extLst>
        </c:ser>
        <c:ser>
          <c:idx val="3"/>
          <c:order val="1"/>
          <c:tx>
            <c:strRef>
              <c:f>'publikace II'!$B$61</c:f>
              <c:strCache>
                <c:ptCount val="1"/>
                <c:pt idx="0">
                  <c:v>EU-28 Totals</c:v>
                </c:pt>
              </c:strCache>
            </c:strRef>
          </c:tx>
          <c:spPr>
            <a:solidFill>
              <a:schemeClr val="accent5">
                <a:lumMod val="75000"/>
              </a:schemeClr>
            </a:solidFill>
            <a:ln>
              <a:noFill/>
            </a:ln>
            <a:effectLst/>
          </c:spPr>
          <c:invertIfNegative val="0"/>
          <c:cat>
            <c:numRef>
              <c:f>'publikace II'!$C$59:$I$59</c:f>
              <c:numCache>
                <c:formatCode>General</c:formatCode>
                <c:ptCount val="7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  <c:pt idx="5">
                  <c:v>2018</c:v>
                </c:pt>
                <c:pt idx="6">
                  <c:v>2019</c:v>
                </c:pt>
              </c:numCache>
            </c:numRef>
          </c:cat>
          <c:val>
            <c:numRef>
              <c:f>'publikace II'!$C$61:$I$61</c:f>
              <c:numCache>
                <c:formatCode>0</c:formatCode>
                <c:ptCount val="7"/>
                <c:pt idx="0">
                  <c:v>12.406538891937901</c:v>
                </c:pt>
                <c:pt idx="1">
                  <c:v>12.3625185096601</c:v>
                </c:pt>
                <c:pt idx="2">
                  <c:v>12.2310459629379</c:v>
                </c:pt>
                <c:pt idx="3">
                  <c:v>12.146587668778499</c:v>
                </c:pt>
                <c:pt idx="4">
                  <c:v>11.510573476994299</c:v>
                </c:pt>
                <c:pt idx="5">
                  <c:v>10.3884012580437</c:v>
                </c:pt>
                <c:pt idx="6">
                  <c:v>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5F3E-427B-8256-AE46521183A7}"/>
            </c:ext>
          </c:extLst>
        </c:ser>
        <c:ser>
          <c:idx val="4"/>
          <c:order val="2"/>
          <c:tx>
            <c:strRef>
              <c:f>'publikace II'!$B$62</c:f>
              <c:strCache>
                <c:ptCount val="1"/>
                <c:pt idx="0">
                  <c:v>Medical University of Vienna</c:v>
                </c:pt>
              </c:strCache>
            </c:strRef>
          </c:tx>
          <c:spPr>
            <a:solidFill>
              <a:srgbClr val="FF9933"/>
            </a:solidFill>
            <a:ln>
              <a:noFill/>
            </a:ln>
            <a:effectLst/>
          </c:spPr>
          <c:invertIfNegative val="0"/>
          <c:cat>
            <c:numRef>
              <c:f>'publikace II'!$C$59:$I$59</c:f>
              <c:numCache>
                <c:formatCode>General</c:formatCode>
                <c:ptCount val="7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  <c:pt idx="5">
                  <c:v>2018</c:v>
                </c:pt>
                <c:pt idx="6">
                  <c:v>2019</c:v>
                </c:pt>
              </c:numCache>
            </c:numRef>
          </c:cat>
          <c:val>
            <c:numRef>
              <c:f>'publikace II'!$C$62:$I$62</c:f>
              <c:numCache>
                <c:formatCode>0</c:formatCode>
                <c:ptCount val="7"/>
                <c:pt idx="0">
                  <c:v>18.2488932611903</c:v>
                </c:pt>
                <c:pt idx="1">
                  <c:v>18.558558558558499</c:v>
                </c:pt>
                <c:pt idx="2">
                  <c:v>18.390804597701099</c:v>
                </c:pt>
                <c:pt idx="3">
                  <c:v>18.909562959757601</c:v>
                </c:pt>
                <c:pt idx="4">
                  <c:v>19.169329073482398</c:v>
                </c:pt>
                <c:pt idx="5">
                  <c:v>16.608187134502899</c:v>
                </c:pt>
                <c:pt idx="6">
                  <c:v>14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5F3E-427B-8256-AE46521183A7}"/>
            </c:ext>
          </c:extLst>
        </c:ser>
        <c:ser>
          <c:idx val="5"/>
          <c:order val="3"/>
          <c:tx>
            <c:strRef>
              <c:f>'publikace II'!$B$63</c:f>
              <c:strCache>
                <c:ptCount val="1"/>
                <c:pt idx="0">
                  <c:v>Karolinska University Hospital</c:v>
                </c:pt>
              </c:strCache>
            </c:strRef>
          </c:tx>
          <c:spPr>
            <a:solidFill>
              <a:srgbClr val="FFC000"/>
            </a:solidFill>
            <a:ln w="22225">
              <a:noFill/>
            </a:ln>
            <a:effectLst/>
          </c:spPr>
          <c:invertIfNegative val="0"/>
          <c:cat>
            <c:numRef>
              <c:f>'publikace II'!$C$59:$I$59</c:f>
              <c:numCache>
                <c:formatCode>General</c:formatCode>
                <c:ptCount val="7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  <c:pt idx="5">
                  <c:v>2018</c:v>
                </c:pt>
                <c:pt idx="6">
                  <c:v>2019</c:v>
                </c:pt>
              </c:numCache>
            </c:numRef>
          </c:cat>
          <c:val>
            <c:numRef>
              <c:f>'publikace II'!$C$63:$I$63</c:f>
              <c:numCache>
                <c:formatCode>0</c:formatCode>
                <c:ptCount val="7"/>
                <c:pt idx="0">
                  <c:v>20.447849145550901</c:v>
                </c:pt>
                <c:pt idx="1">
                  <c:v>18.192285549798498</c:v>
                </c:pt>
                <c:pt idx="2">
                  <c:v>17.9653679653679</c:v>
                </c:pt>
                <c:pt idx="3">
                  <c:v>19.663199603764198</c:v>
                </c:pt>
                <c:pt idx="4">
                  <c:v>20.430600091616999</c:v>
                </c:pt>
                <c:pt idx="5">
                  <c:v>17.700316885468499</c:v>
                </c:pt>
                <c:pt idx="6">
                  <c:v>16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5F3E-427B-8256-AE46521183A7}"/>
            </c:ext>
          </c:extLst>
        </c:ser>
        <c:ser>
          <c:idx val="0"/>
          <c:order val="4"/>
          <c:tx>
            <c:strRef>
              <c:f>'publikace II'!$B$64</c:f>
              <c:strCache>
                <c:ptCount val="1"/>
                <c:pt idx="0">
                  <c:v>UCL Medical School</c:v>
                </c:pt>
              </c:strCache>
            </c:strRef>
          </c:tx>
          <c:spPr>
            <a:solidFill>
              <a:srgbClr val="FFFF00"/>
            </a:solidFill>
            <a:ln>
              <a:noFill/>
            </a:ln>
            <a:effectLst/>
          </c:spPr>
          <c:invertIfNegative val="0"/>
          <c:cat>
            <c:numRef>
              <c:f>'publikace II'!$C$59:$I$59</c:f>
              <c:numCache>
                <c:formatCode>General</c:formatCode>
                <c:ptCount val="7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  <c:pt idx="5">
                  <c:v>2018</c:v>
                </c:pt>
                <c:pt idx="6">
                  <c:v>2019</c:v>
                </c:pt>
              </c:numCache>
            </c:numRef>
          </c:cat>
          <c:val>
            <c:numRef>
              <c:f>'publikace II'!$C$64:$I$64</c:f>
              <c:numCache>
                <c:formatCode>0</c:formatCode>
                <c:ptCount val="7"/>
                <c:pt idx="0">
                  <c:v>18.497109826589501</c:v>
                </c:pt>
                <c:pt idx="1">
                  <c:v>18.389423076922998</c:v>
                </c:pt>
                <c:pt idx="2">
                  <c:v>21.777221526908601</c:v>
                </c:pt>
                <c:pt idx="3">
                  <c:v>22.088353413654598</c:v>
                </c:pt>
                <c:pt idx="4">
                  <c:v>23.783783783783701</c:v>
                </c:pt>
                <c:pt idx="5">
                  <c:v>19.136690647481998</c:v>
                </c:pt>
                <c:pt idx="6">
                  <c:v>16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5F3E-427B-8256-AE46521183A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00259744"/>
        <c:axId val="200260136"/>
      </c:barChart>
      <c:lineChart>
        <c:grouping val="standard"/>
        <c:varyColors val="0"/>
        <c:ser>
          <c:idx val="6"/>
          <c:order val="5"/>
          <c:tx>
            <c:strRef>
              <c:f>'publikace II'!$B$65</c:f>
              <c:strCache>
                <c:ptCount val="1"/>
                <c:pt idx="0">
                  <c:v>FNUSA-ICRC</c:v>
                </c:pt>
              </c:strCache>
            </c:strRef>
          </c:tx>
          <c:spPr>
            <a:ln w="22225" cap="rnd">
              <a:solidFill>
                <a:srgbClr val="C00000"/>
              </a:solidFill>
              <a:round/>
            </a:ln>
            <a:effectLst/>
          </c:spPr>
          <c:marker>
            <c:symbol val="diamond"/>
            <c:size val="5"/>
            <c:spPr>
              <a:solidFill>
                <a:srgbClr val="C00000"/>
              </a:solidFill>
              <a:ln w="9525">
                <a:solidFill>
                  <a:srgbClr val="C00000"/>
                </a:solidFill>
              </a:ln>
              <a:effectLst/>
            </c:spPr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00" b="1" i="0" u="none" strike="noStrike" kern="1200" baseline="0">
                    <a:solidFill>
                      <a:srgbClr val="C00000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val>
            <c:numRef>
              <c:f>'publikace II'!$C$65:$I$65</c:f>
              <c:numCache>
                <c:formatCode>0</c:formatCode>
                <c:ptCount val="7"/>
                <c:pt idx="0">
                  <c:v>10</c:v>
                </c:pt>
                <c:pt idx="1">
                  <c:v>11.82</c:v>
                </c:pt>
                <c:pt idx="2">
                  <c:v>11.49</c:v>
                </c:pt>
                <c:pt idx="3">
                  <c:v>15.38</c:v>
                </c:pt>
                <c:pt idx="4">
                  <c:v>20.29</c:v>
                </c:pt>
                <c:pt idx="5">
                  <c:v>19.16</c:v>
                </c:pt>
                <c:pt idx="6">
                  <c:v>19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5-5F3E-427B-8256-AE46521183A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00259744"/>
        <c:axId val="200260136"/>
      </c:lineChart>
      <c:catAx>
        <c:axId val="20025974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00260136"/>
        <c:crosses val="autoZero"/>
        <c:auto val="1"/>
        <c:lblAlgn val="ctr"/>
        <c:lblOffset val="100"/>
        <c:noMultiLvlLbl val="0"/>
      </c:catAx>
      <c:valAx>
        <c:axId val="200260136"/>
        <c:scaling>
          <c:orientation val="minMax"/>
          <c:max val="3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0025974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6E09631-382F-4620-83F9-31BF275CC363}" type="doc">
      <dgm:prSet loTypeId="urn:microsoft.com/office/officeart/2005/8/layout/vList5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cs-CZ"/>
        </a:p>
      </dgm:t>
    </dgm:pt>
    <dgm:pt modelId="{8976AA74-D961-4C0E-AC18-48B2A45FEAB4}">
      <dgm:prSet phldrT="[Text]" custT="1"/>
      <dgm:spPr>
        <a:solidFill>
          <a:srgbClr val="E41C35"/>
        </a:solidFill>
      </dgm:spPr>
      <dgm:t>
        <a:bodyPr/>
        <a:lstStyle/>
        <a:p>
          <a:r>
            <a:rPr lang="cs-CZ" sz="2500" dirty="0"/>
            <a:t>PUBLIKACE</a:t>
          </a:r>
        </a:p>
      </dgm:t>
    </dgm:pt>
    <dgm:pt modelId="{BB54D544-FFEB-4D38-BA60-644F1087A93E}" type="parTrans" cxnId="{CFF711AA-CB00-47B9-8A4F-B6C190A50B62}">
      <dgm:prSet/>
      <dgm:spPr/>
      <dgm:t>
        <a:bodyPr/>
        <a:lstStyle/>
        <a:p>
          <a:endParaRPr lang="cs-CZ"/>
        </a:p>
      </dgm:t>
    </dgm:pt>
    <dgm:pt modelId="{9D669C75-0793-4647-A229-F30B0DCE44A3}" type="sibTrans" cxnId="{CFF711AA-CB00-47B9-8A4F-B6C190A50B62}">
      <dgm:prSet/>
      <dgm:spPr/>
      <dgm:t>
        <a:bodyPr/>
        <a:lstStyle/>
        <a:p>
          <a:endParaRPr lang="cs-CZ"/>
        </a:p>
      </dgm:t>
    </dgm:pt>
    <dgm:pt modelId="{1DBD478D-0070-4D5F-876C-857A57EA1E08}">
      <dgm:prSet phldrT="[Text]" custT="1"/>
      <dgm:spPr>
        <a:solidFill>
          <a:srgbClr val="DADADA"/>
        </a:solidFill>
        <a:ln>
          <a:noFill/>
        </a:ln>
      </dgm:spPr>
      <dgm:t>
        <a:bodyPr/>
        <a:lstStyle/>
        <a:p>
          <a:r>
            <a:rPr lang="cs-CZ" sz="1300" dirty="0"/>
            <a:t>Téměř </a:t>
          </a:r>
          <a:r>
            <a:rPr lang="cs-CZ" sz="1300" b="1" dirty="0"/>
            <a:t>1 500 </a:t>
          </a:r>
          <a:r>
            <a:rPr lang="cs-CZ" sz="1300" dirty="0"/>
            <a:t>článků v časopisech indexovaných na Web </a:t>
          </a:r>
          <a:r>
            <a:rPr lang="cs-CZ" sz="1300" dirty="0" err="1"/>
            <a:t>of</a:t>
          </a:r>
          <a:r>
            <a:rPr lang="cs-CZ" sz="1300" dirty="0"/>
            <a:t> Science, s více než </a:t>
          </a:r>
          <a:r>
            <a:rPr lang="cs-CZ" sz="1300" b="1" dirty="0"/>
            <a:t>18 400</a:t>
          </a:r>
          <a:r>
            <a:rPr lang="cs-CZ" sz="1300" dirty="0"/>
            <a:t> citacemi.</a:t>
          </a:r>
        </a:p>
      </dgm:t>
    </dgm:pt>
    <dgm:pt modelId="{68B0592D-9720-410B-B453-60DA7DA0C163}" type="parTrans" cxnId="{A215F90A-F57B-43C1-84A4-092B676A1EC1}">
      <dgm:prSet/>
      <dgm:spPr/>
      <dgm:t>
        <a:bodyPr/>
        <a:lstStyle/>
        <a:p>
          <a:endParaRPr lang="cs-CZ"/>
        </a:p>
      </dgm:t>
    </dgm:pt>
    <dgm:pt modelId="{49F06E41-FBA2-436E-A048-324977A6E074}" type="sibTrans" cxnId="{A215F90A-F57B-43C1-84A4-092B676A1EC1}">
      <dgm:prSet/>
      <dgm:spPr/>
      <dgm:t>
        <a:bodyPr/>
        <a:lstStyle/>
        <a:p>
          <a:endParaRPr lang="cs-CZ"/>
        </a:p>
      </dgm:t>
    </dgm:pt>
    <dgm:pt modelId="{CE47DBDB-BBE6-4A50-98C0-355D9BD4911B}">
      <dgm:prSet phldrT="[Text]" custT="1"/>
      <dgm:spPr>
        <a:solidFill>
          <a:srgbClr val="666666"/>
        </a:solidFill>
      </dgm:spPr>
      <dgm:t>
        <a:bodyPr/>
        <a:lstStyle/>
        <a:p>
          <a:r>
            <a:rPr lang="cs-CZ" sz="2500" dirty="0"/>
            <a:t>APLIKOVANÉ VÝSLEDKY</a:t>
          </a:r>
        </a:p>
      </dgm:t>
    </dgm:pt>
    <dgm:pt modelId="{8885D080-EC01-420B-97D1-7761508DF35F}" type="parTrans" cxnId="{0E8E5DDD-0BF5-4E8D-B5E4-D3E591506101}">
      <dgm:prSet/>
      <dgm:spPr/>
      <dgm:t>
        <a:bodyPr/>
        <a:lstStyle/>
        <a:p>
          <a:endParaRPr lang="cs-CZ"/>
        </a:p>
      </dgm:t>
    </dgm:pt>
    <dgm:pt modelId="{597847F8-9173-4466-8FE3-7486C22EF0EE}" type="sibTrans" cxnId="{0E8E5DDD-0BF5-4E8D-B5E4-D3E591506101}">
      <dgm:prSet/>
      <dgm:spPr/>
      <dgm:t>
        <a:bodyPr/>
        <a:lstStyle/>
        <a:p>
          <a:endParaRPr lang="cs-CZ"/>
        </a:p>
      </dgm:t>
    </dgm:pt>
    <dgm:pt modelId="{532AE12E-FA17-45B9-B9C2-013B18DCB1C2}">
      <dgm:prSet phldrT="[Text]" custT="1"/>
      <dgm:spPr>
        <a:solidFill>
          <a:srgbClr val="DADADA"/>
        </a:solidFill>
        <a:ln>
          <a:noFill/>
        </a:ln>
      </dgm:spPr>
      <dgm:t>
        <a:bodyPr/>
        <a:lstStyle/>
        <a:p>
          <a:r>
            <a:rPr lang="cs-CZ" sz="1500" dirty="0"/>
            <a:t>Získali jsme </a:t>
          </a:r>
          <a:r>
            <a:rPr lang="cs-CZ" sz="1500" b="1" dirty="0"/>
            <a:t>4</a:t>
          </a:r>
          <a:r>
            <a:rPr lang="cs-CZ" sz="1500" dirty="0"/>
            <a:t> patenty a vytvořili více než </a:t>
          </a:r>
          <a:r>
            <a:rPr lang="cs-CZ" sz="1500" b="1" dirty="0"/>
            <a:t>80</a:t>
          </a:r>
          <a:r>
            <a:rPr lang="cs-CZ" sz="1500" dirty="0"/>
            <a:t> dalších aplikovaných výsledků (softwary, užitné a průmyslové vzory apod.).</a:t>
          </a:r>
        </a:p>
      </dgm:t>
    </dgm:pt>
    <dgm:pt modelId="{F77D4D1F-B84C-4707-911E-60E4534962C7}" type="parTrans" cxnId="{A5AF21A5-CA76-4944-8199-0F19C9052725}">
      <dgm:prSet/>
      <dgm:spPr/>
      <dgm:t>
        <a:bodyPr/>
        <a:lstStyle/>
        <a:p>
          <a:endParaRPr lang="cs-CZ"/>
        </a:p>
      </dgm:t>
    </dgm:pt>
    <dgm:pt modelId="{AB897F32-5AF4-42B1-9233-B917BCC6BE08}" type="sibTrans" cxnId="{A5AF21A5-CA76-4944-8199-0F19C9052725}">
      <dgm:prSet/>
      <dgm:spPr/>
      <dgm:t>
        <a:bodyPr/>
        <a:lstStyle/>
        <a:p>
          <a:endParaRPr lang="cs-CZ"/>
        </a:p>
      </dgm:t>
    </dgm:pt>
    <dgm:pt modelId="{E34478CB-0762-4DC0-8626-3E20ECEE589D}">
      <dgm:prSet phldrT="[Text]" custT="1"/>
      <dgm:spPr>
        <a:solidFill>
          <a:srgbClr val="E41C35"/>
        </a:solidFill>
      </dgm:spPr>
      <dgm:t>
        <a:bodyPr/>
        <a:lstStyle/>
        <a:p>
          <a:r>
            <a:rPr lang="cs-CZ" sz="2500" dirty="0"/>
            <a:t>PROJEKTY</a:t>
          </a:r>
        </a:p>
      </dgm:t>
    </dgm:pt>
    <dgm:pt modelId="{7B5529BD-E368-4202-A35F-BE5D649FEF8E}" type="parTrans" cxnId="{DC677651-156C-4C41-B2FA-47FF217FC855}">
      <dgm:prSet/>
      <dgm:spPr/>
      <dgm:t>
        <a:bodyPr/>
        <a:lstStyle/>
        <a:p>
          <a:endParaRPr lang="cs-CZ"/>
        </a:p>
      </dgm:t>
    </dgm:pt>
    <dgm:pt modelId="{F592BF73-96DF-46FF-9CA7-BF8CF5430DEB}" type="sibTrans" cxnId="{DC677651-156C-4C41-B2FA-47FF217FC855}">
      <dgm:prSet/>
      <dgm:spPr/>
      <dgm:t>
        <a:bodyPr/>
        <a:lstStyle/>
        <a:p>
          <a:endParaRPr lang="cs-CZ"/>
        </a:p>
      </dgm:t>
    </dgm:pt>
    <dgm:pt modelId="{E0ABF3B5-A5F0-405F-8EFA-0F445250FB7D}">
      <dgm:prSet phldrT="[Text]" custT="1"/>
      <dgm:spPr>
        <a:solidFill>
          <a:srgbClr val="DADADA"/>
        </a:solidFill>
        <a:ln>
          <a:noFill/>
        </a:ln>
      </dgm:spPr>
      <dgm:t>
        <a:bodyPr/>
        <a:lstStyle/>
        <a:p>
          <a:r>
            <a:rPr lang="cs-CZ" sz="1500" dirty="0"/>
            <a:t>Výsledky jsou výstupem více než </a:t>
          </a:r>
          <a:r>
            <a:rPr lang="cs-CZ" sz="1500" b="1" dirty="0"/>
            <a:t>120</a:t>
          </a:r>
          <a:r>
            <a:rPr lang="cs-CZ" sz="1500" dirty="0"/>
            <a:t> řešených národních a mezinárodních projektů.</a:t>
          </a:r>
        </a:p>
      </dgm:t>
    </dgm:pt>
    <dgm:pt modelId="{775DD96F-F017-418F-A0E9-D07BA22520ED}" type="parTrans" cxnId="{CD6E57F2-C47B-49AC-8CA8-6C0F3793F628}">
      <dgm:prSet/>
      <dgm:spPr/>
      <dgm:t>
        <a:bodyPr/>
        <a:lstStyle/>
        <a:p>
          <a:endParaRPr lang="cs-CZ"/>
        </a:p>
      </dgm:t>
    </dgm:pt>
    <dgm:pt modelId="{4FCC2A2A-0DBB-4FF8-ACCF-C5CC6FFF0A32}" type="sibTrans" cxnId="{CD6E57F2-C47B-49AC-8CA8-6C0F3793F628}">
      <dgm:prSet/>
      <dgm:spPr/>
      <dgm:t>
        <a:bodyPr/>
        <a:lstStyle/>
        <a:p>
          <a:endParaRPr lang="cs-CZ"/>
        </a:p>
      </dgm:t>
    </dgm:pt>
    <dgm:pt modelId="{A9DDB227-58CB-4344-9602-B44B4DBE3F89}">
      <dgm:prSet custT="1"/>
      <dgm:spPr>
        <a:solidFill>
          <a:srgbClr val="DADADA"/>
        </a:solidFill>
        <a:ln>
          <a:noFill/>
        </a:ln>
      </dgm:spPr>
      <dgm:t>
        <a:bodyPr/>
        <a:lstStyle/>
        <a:p>
          <a:r>
            <a:rPr lang="cs-CZ" sz="1300" dirty="0"/>
            <a:t>Více než </a:t>
          </a:r>
          <a:r>
            <a:rPr lang="cs-CZ" sz="1300" b="1" dirty="0"/>
            <a:t>65% </a:t>
          </a:r>
          <a:r>
            <a:rPr lang="cs-CZ" sz="1300" dirty="0"/>
            <a:t>článků je výsledkem spolupráce s mezinárodním partnery.</a:t>
          </a:r>
        </a:p>
      </dgm:t>
    </dgm:pt>
    <dgm:pt modelId="{DEEF2A04-6F3B-4FA6-BAD7-48B983CE22DC}" type="parTrans" cxnId="{E8C55FEA-E3C1-4281-991D-291093CE84E0}">
      <dgm:prSet/>
      <dgm:spPr/>
      <dgm:t>
        <a:bodyPr/>
        <a:lstStyle/>
        <a:p>
          <a:endParaRPr lang="cs-CZ"/>
        </a:p>
      </dgm:t>
    </dgm:pt>
    <dgm:pt modelId="{3F934DF6-C161-49D5-83F7-0B4B22744665}" type="sibTrans" cxnId="{E8C55FEA-E3C1-4281-991D-291093CE84E0}">
      <dgm:prSet/>
      <dgm:spPr/>
      <dgm:t>
        <a:bodyPr/>
        <a:lstStyle/>
        <a:p>
          <a:endParaRPr lang="cs-CZ"/>
        </a:p>
      </dgm:t>
    </dgm:pt>
    <dgm:pt modelId="{5616F974-3979-46A8-A865-26B6F088ECA9}">
      <dgm:prSet custT="1"/>
      <dgm:spPr>
        <a:solidFill>
          <a:srgbClr val="DADADA"/>
        </a:solidFill>
        <a:ln>
          <a:noFill/>
        </a:ln>
      </dgm:spPr>
      <dgm:t>
        <a:bodyPr/>
        <a:lstStyle/>
        <a:p>
          <a:r>
            <a:rPr lang="cs-CZ" sz="1300" dirty="0"/>
            <a:t>Téměř </a:t>
          </a:r>
          <a:r>
            <a:rPr lang="cs-CZ" sz="1300" b="1" dirty="0"/>
            <a:t>40%</a:t>
          </a:r>
          <a:r>
            <a:rPr lang="cs-CZ" sz="1300" dirty="0"/>
            <a:t> článků je v Q1 časopisech.</a:t>
          </a:r>
        </a:p>
      </dgm:t>
    </dgm:pt>
    <dgm:pt modelId="{F834FBD3-10BE-445B-A380-CB939299F75F}" type="parTrans" cxnId="{CEA5D680-EBB2-4AFF-8843-C4FF6A6B7ADA}">
      <dgm:prSet/>
      <dgm:spPr/>
      <dgm:t>
        <a:bodyPr/>
        <a:lstStyle/>
        <a:p>
          <a:endParaRPr lang="cs-CZ"/>
        </a:p>
      </dgm:t>
    </dgm:pt>
    <dgm:pt modelId="{690AE3A7-6149-4F32-8CFB-C0C26A4F9048}" type="sibTrans" cxnId="{CEA5D680-EBB2-4AFF-8843-C4FF6A6B7ADA}">
      <dgm:prSet/>
      <dgm:spPr/>
      <dgm:t>
        <a:bodyPr/>
        <a:lstStyle/>
        <a:p>
          <a:endParaRPr lang="cs-CZ"/>
        </a:p>
      </dgm:t>
    </dgm:pt>
    <dgm:pt modelId="{811B1279-9594-4A90-85B8-5227824AAE1F}">
      <dgm:prSet custT="1"/>
      <dgm:spPr>
        <a:solidFill>
          <a:srgbClr val="DADADA"/>
        </a:solidFill>
        <a:ln>
          <a:noFill/>
        </a:ln>
      </dgm:spPr>
      <dgm:t>
        <a:bodyPr/>
        <a:lstStyle/>
        <a:p>
          <a:r>
            <a:rPr lang="cs-CZ" sz="1300" dirty="0"/>
            <a:t>Téměř </a:t>
          </a:r>
          <a:r>
            <a:rPr lang="cs-CZ" sz="1300" b="1" dirty="0"/>
            <a:t>50%</a:t>
          </a:r>
          <a:r>
            <a:rPr lang="cs-CZ" sz="1300" dirty="0"/>
            <a:t> je publikováno v Open Access.</a:t>
          </a:r>
        </a:p>
      </dgm:t>
    </dgm:pt>
    <dgm:pt modelId="{B010F58A-1279-439F-95D9-F15103C2A391}" type="parTrans" cxnId="{6841537D-CAAB-4105-8301-069CA6C98F78}">
      <dgm:prSet/>
      <dgm:spPr/>
      <dgm:t>
        <a:bodyPr/>
        <a:lstStyle/>
        <a:p>
          <a:endParaRPr lang="cs-CZ"/>
        </a:p>
      </dgm:t>
    </dgm:pt>
    <dgm:pt modelId="{E4B477FA-D092-41BE-8DD1-1758FC777825}" type="sibTrans" cxnId="{6841537D-CAAB-4105-8301-069CA6C98F78}">
      <dgm:prSet/>
      <dgm:spPr/>
      <dgm:t>
        <a:bodyPr/>
        <a:lstStyle/>
        <a:p>
          <a:endParaRPr lang="cs-CZ"/>
        </a:p>
      </dgm:t>
    </dgm:pt>
    <dgm:pt modelId="{7D5AC707-0311-428F-852E-34538DA9E9A1}">
      <dgm:prSet phldrT="[Text]" custT="1"/>
      <dgm:spPr>
        <a:solidFill>
          <a:srgbClr val="666666"/>
        </a:solidFill>
      </dgm:spPr>
      <dgm:t>
        <a:bodyPr/>
        <a:lstStyle/>
        <a:p>
          <a:r>
            <a:rPr lang="cs-CZ" sz="2500" dirty="0"/>
            <a:t>KLINICKÉ STUDIE</a:t>
          </a:r>
        </a:p>
      </dgm:t>
    </dgm:pt>
    <dgm:pt modelId="{437B661B-7731-45DC-B7BB-99609D115693}" type="parTrans" cxnId="{88FDFD94-7123-43BF-BC36-267E362B6E71}">
      <dgm:prSet/>
      <dgm:spPr/>
      <dgm:t>
        <a:bodyPr/>
        <a:lstStyle/>
        <a:p>
          <a:endParaRPr lang="cs-CZ"/>
        </a:p>
      </dgm:t>
    </dgm:pt>
    <dgm:pt modelId="{82795494-5297-4327-AC7E-23E5F443B868}" type="sibTrans" cxnId="{88FDFD94-7123-43BF-BC36-267E362B6E71}">
      <dgm:prSet/>
      <dgm:spPr/>
      <dgm:t>
        <a:bodyPr/>
        <a:lstStyle/>
        <a:p>
          <a:endParaRPr lang="cs-CZ"/>
        </a:p>
      </dgm:t>
    </dgm:pt>
    <dgm:pt modelId="{12015291-1C67-46A7-8AEA-A52D0738B221}">
      <dgm:prSet phldrT="[Text]" custT="1"/>
      <dgm:spPr>
        <a:solidFill>
          <a:srgbClr val="DADADA"/>
        </a:solidFill>
        <a:ln>
          <a:noFill/>
        </a:ln>
      </dgm:spPr>
      <dgm:t>
        <a:bodyPr/>
        <a:lstStyle/>
        <a:p>
          <a:r>
            <a:rPr lang="cs-CZ" sz="1500"/>
            <a:t>Oddělení klinických studií koordinovalo více než </a:t>
          </a:r>
          <a:r>
            <a:rPr lang="cs-CZ" sz="1500" b="1"/>
            <a:t>500</a:t>
          </a:r>
          <a:r>
            <a:rPr lang="cs-CZ" sz="1500"/>
            <a:t> klinických studií, které přinášejí pacientům nové terapeutické možnosti.</a:t>
          </a:r>
          <a:endParaRPr lang="cs-CZ" sz="1500" dirty="0"/>
        </a:p>
      </dgm:t>
    </dgm:pt>
    <dgm:pt modelId="{7A11AE7F-FED4-4074-A513-D67E310F3FB4}" type="parTrans" cxnId="{8010D254-7D69-404B-80B8-1AA6BA612C41}">
      <dgm:prSet/>
      <dgm:spPr/>
      <dgm:t>
        <a:bodyPr/>
        <a:lstStyle/>
        <a:p>
          <a:endParaRPr lang="cs-CZ"/>
        </a:p>
      </dgm:t>
    </dgm:pt>
    <dgm:pt modelId="{225694C9-0018-4D9D-B067-54B4A8A8031A}" type="sibTrans" cxnId="{8010D254-7D69-404B-80B8-1AA6BA612C41}">
      <dgm:prSet/>
      <dgm:spPr/>
      <dgm:t>
        <a:bodyPr/>
        <a:lstStyle/>
        <a:p>
          <a:endParaRPr lang="cs-CZ"/>
        </a:p>
      </dgm:t>
    </dgm:pt>
    <dgm:pt modelId="{A9C6334F-A558-4FEC-9EF9-2B1D0BD56C8F}" type="pres">
      <dgm:prSet presAssocID="{46E09631-382F-4620-83F9-31BF275CC363}" presName="Name0" presStyleCnt="0">
        <dgm:presLayoutVars>
          <dgm:dir/>
          <dgm:animLvl val="lvl"/>
          <dgm:resizeHandles val="exact"/>
        </dgm:presLayoutVars>
      </dgm:prSet>
      <dgm:spPr/>
    </dgm:pt>
    <dgm:pt modelId="{05455FDF-A387-4601-B4FE-3D8C731462AC}" type="pres">
      <dgm:prSet presAssocID="{8976AA74-D961-4C0E-AC18-48B2A45FEAB4}" presName="linNode" presStyleCnt="0"/>
      <dgm:spPr/>
    </dgm:pt>
    <dgm:pt modelId="{A54A760B-B719-4268-965A-B67D30C3F566}" type="pres">
      <dgm:prSet presAssocID="{8976AA74-D961-4C0E-AC18-48B2A45FEAB4}" presName="parentText" presStyleLbl="node1" presStyleIdx="0" presStyleCnt="4">
        <dgm:presLayoutVars>
          <dgm:chMax val="1"/>
          <dgm:bulletEnabled val="1"/>
        </dgm:presLayoutVars>
      </dgm:prSet>
      <dgm:spPr/>
    </dgm:pt>
    <dgm:pt modelId="{AAE47954-301A-43EF-A6C1-D6237D44B149}" type="pres">
      <dgm:prSet presAssocID="{8976AA74-D961-4C0E-AC18-48B2A45FEAB4}" presName="descendantText" presStyleLbl="alignAccFollowNode1" presStyleIdx="0" presStyleCnt="4">
        <dgm:presLayoutVars>
          <dgm:bulletEnabled val="1"/>
        </dgm:presLayoutVars>
      </dgm:prSet>
      <dgm:spPr/>
    </dgm:pt>
    <dgm:pt modelId="{93D46284-92E5-4734-9035-B9D3FA8791FC}" type="pres">
      <dgm:prSet presAssocID="{9D669C75-0793-4647-A229-F30B0DCE44A3}" presName="sp" presStyleCnt="0"/>
      <dgm:spPr/>
    </dgm:pt>
    <dgm:pt modelId="{9DB2DAAD-0C21-4965-A247-371A96DD254C}" type="pres">
      <dgm:prSet presAssocID="{CE47DBDB-BBE6-4A50-98C0-355D9BD4911B}" presName="linNode" presStyleCnt="0"/>
      <dgm:spPr/>
    </dgm:pt>
    <dgm:pt modelId="{E48ED8F8-9456-4553-9874-DD3373491481}" type="pres">
      <dgm:prSet presAssocID="{CE47DBDB-BBE6-4A50-98C0-355D9BD4911B}" presName="parentText" presStyleLbl="node1" presStyleIdx="1" presStyleCnt="4">
        <dgm:presLayoutVars>
          <dgm:chMax val="1"/>
          <dgm:bulletEnabled val="1"/>
        </dgm:presLayoutVars>
      </dgm:prSet>
      <dgm:spPr/>
    </dgm:pt>
    <dgm:pt modelId="{B3C402CA-DA9F-4402-86A6-DCAAF8E75412}" type="pres">
      <dgm:prSet presAssocID="{CE47DBDB-BBE6-4A50-98C0-355D9BD4911B}" presName="descendantText" presStyleLbl="alignAccFollowNode1" presStyleIdx="1" presStyleCnt="4">
        <dgm:presLayoutVars>
          <dgm:bulletEnabled val="1"/>
        </dgm:presLayoutVars>
      </dgm:prSet>
      <dgm:spPr/>
    </dgm:pt>
    <dgm:pt modelId="{CF4788DE-4AB6-4597-9B15-6D2CD14A3FF9}" type="pres">
      <dgm:prSet presAssocID="{597847F8-9173-4466-8FE3-7486C22EF0EE}" presName="sp" presStyleCnt="0"/>
      <dgm:spPr/>
    </dgm:pt>
    <dgm:pt modelId="{B8C365AA-ADEF-4B95-8B42-58A0DAD2202E}" type="pres">
      <dgm:prSet presAssocID="{E34478CB-0762-4DC0-8626-3E20ECEE589D}" presName="linNode" presStyleCnt="0"/>
      <dgm:spPr/>
    </dgm:pt>
    <dgm:pt modelId="{F941AF82-7885-43C3-A054-3C969A5B1BB1}" type="pres">
      <dgm:prSet presAssocID="{E34478CB-0762-4DC0-8626-3E20ECEE589D}" presName="parentText" presStyleLbl="node1" presStyleIdx="2" presStyleCnt="4">
        <dgm:presLayoutVars>
          <dgm:chMax val="1"/>
          <dgm:bulletEnabled val="1"/>
        </dgm:presLayoutVars>
      </dgm:prSet>
      <dgm:spPr/>
    </dgm:pt>
    <dgm:pt modelId="{3C2AAA5C-8750-4A11-AF37-78EA7700C85E}" type="pres">
      <dgm:prSet presAssocID="{E34478CB-0762-4DC0-8626-3E20ECEE589D}" presName="descendantText" presStyleLbl="alignAccFollowNode1" presStyleIdx="2" presStyleCnt="4">
        <dgm:presLayoutVars>
          <dgm:bulletEnabled val="1"/>
        </dgm:presLayoutVars>
      </dgm:prSet>
      <dgm:spPr/>
    </dgm:pt>
    <dgm:pt modelId="{5F433462-AC6E-46CA-A5F7-D95A6D5109C3}" type="pres">
      <dgm:prSet presAssocID="{F592BF73-96DF-46FF-9CA7-BF8CF5430DEB}" presName="sp" presStyleCnt="0"/>
      <dgm:spPr/>
    </dgm:pt>
    <dgm:pt modelId="{5B4057D4-4125-404B-B86D-A61D60DBFDED}" type="pres">
      <dgm:prSet presAssocID="{7D5AC707-0311-428F-852E-34538DA9E9A1}" presName="linNode" presStyleCnt="0"/>
      <dgm:spPr/>
    </dgm:pt>
    <dgm:pt modelId="{92A0DC1C-F220-4B2A-AF13-AEDA22100A79}" type="pres">
      <dgm:prSet presAssocID="{7D5AC707-0311-428F-852E-34538DA9E9A1}" presName="parentText" presStyleLbl="node1" presStyleIdx="3" presStyleCnt="4">
        <dgm:presLayoutVars>
          <dgm:chMax val="1"/>
          <dgm:bulletEnabled val="1"/>
        </dgm:presLayoutVars>
      </dgm:prSet>
      <dgm:spPr/>
    </dgm:pt>
    <dgm:pt modelId="{A4DB1171-DF20-4C57-9955-B23B856CD1BB}" type="pres">
      <dgm:prSet presAssocID="{7D5AC707-0311-428F-852E-34538DA9E9A1}" presName="descendantText" presStyleLbl="alignAccFollowNode1" presStyleIdx="3" presStyleCnt="4">
        <dgm:presLayoutVars>
          <dgm:bulletEnabled val="1"/>
        </dgm:presLayoutVars>
      </dgm:prSet>
      <dgm:spPr/>
    </dgm:pt>
  </dgm:ptLst>
  <dgm:cxnLst>
    <dgm:cxn modelId="{A215F90A-F57B-43C1-84A4-092B676A1EC1}" srcId="{8976AA74-D961-4C0E-AC18-48B2A45FEAB4}" destId="{1DBD478D-0070-4D5F-876C-857A57EA1E08}" srcOrd="0" destOrd="0" parTransId="{68B0592D-9720-410B-B453-60DA7DA0C163}" sibTransId="{49F06E41-FBA2-436E-A048-324977A6E074}"/>
    <dgm:cxn modelId="{760DB713-6A94-4F0D-9BF1-BE01E2391A44}" type="presOf" srcId="{E34478CB-0762-4DC0-8626-3E20ECEE589D}" destId="{F941AF82-7885-43C3-A054-3C969A5B1BB1}" srcOrd="0" destOrd="0" presId="urn:microsoft.com/office/officeart/2005/8/layout/vList5"/>
    <dgm:cxn modelId="{360B3729-C5B4-4B68-B262-5A4D158DD220}" type="presOf" srcId="{A9DDB227-58CB-4344-9602-B44B4DBE3F89}" destId="{AAE47954-301A-43EF-A6C1-D6237D44B149}" srcOrd="0" destOrd="1" presId="urn:microsoft.com/office/officeart/2005/8/layout/vList5"/>
    <dgm:cxn modelId="{810DFD2F-F9DE-4917-AB08-76D8B48D5E83}" type="presOf" srcId="{7D5AC707-0311-428F-852E-34538DA9E9A1}" destId="{92A0DC1C-F220-4B2A-AF13-AEDA22100A79}" srcOrd="0" destOrd="0" presId="urn:microsoft.com/office/officeart/2005/8/layout/vList5"/>
    <dgm:cxn modelId="{05CD5A61-A027-4C45-9727-F812D2939FD5}" type="presOf" srcId="{532AE12E-FA17-45B9-B9C2-013B18DCB1C2}" destId="{B3C402CA-DA9F-4402-86A6-DCAAF8E75412}" srcOrd="0" destOrd="0" presId="urn:microsoft.com/office/officeart/2005/8/layout/vList5"/>
    <dgm:cxn modelId="{8A2D4A45-6151-4174-B269-5CF131D426CE}" type="presOf" srcId="{E0ABF3B5-A5F0-405F-8EFA-0F445250FB7D}" destId="{3C2AAA5C-8750-4A11-AF37-78EA7700C85E}" srcOrd="0" destOrd="0" presId="urn:microsoft.com/office/officeart/2005/8/layout/vList5"/>
    <dgm:cxn modelId="{8EA4586E-9F54-4F35-B47C-28C45F472971}" type="presOf" srcId="{8976AA74-D961-4C0E-AC18-48B2A45FEAB4}" destId="{A54A760B-B719-4268-965A-B67D30C3F566}" srcOrd="0" destOrd="0" presId="urn:microsoft.com/office/officeart/2005/8/layout/vList5"/>
    <dgm:cxn modelId="{DC677651-156C-4C41-B2FA-47FF217FC855}" srcId="{46E09631-382F-4620-83F9-31BF275CC363}" destId="{E34478CB-0762-4DC0-8626-3E20ECEE589D}" srcOrd="2" destOrd="0" parTransId="{7B5529BD-E368-4202-A35F-BE5D649FEF8E}" sibTransId="{F592BF73-96DF-46FF-9CA7-BF8CF5430DEB}"/>
    <dgm:cxn modelId="{F5949053-461C-4B2D-9E3B-ED5EF8981093}" type="presOf" srcId="{1DBD478D-0070-4D5F-876C-857A57EA1E08}" destId="{AAE47954-301A-43EF-A6C1-D6237D44B149}" srcOrd="0" destOrd="0" presId="urn:microsoft.com/office/officeart/2005/8/layout/vList5"/>
    <dgm:cxn modelId="{8010D254-7D69-404B-80B8-1AA6BA612C41}" srcId="{7D5AC707-0311-428F-852E-34538DA9E9A1}" destId="{12015291-1C67-46A7-8AEA-A52D0738B221}" srcOrd="0" destOrd="0" parTransId="{7A11AE7F-FED4-4074-A513-D67E310F3FB4}" sibTransId="{225694C9-0018-4D9D-B067-54B4A8A8031A}"/>
    <dgm:cxn modelId="{6841537D-CAAB-4105-8301-069CA6C98F78}" srcId="{8976AA74-D961-4C0E-AC18-48B2A45FEAB4}" destId="{811B1279-9594-4A90-85B8-5227824AAE1F}" srcOrd="3" destOrd="0" parTransId="{B010F58A-1279-439F-95D9-F15103C2A391}" sibTransId="{E4B477FA-D092-41BE-8DD1-1758FC777825}"/>
    <dgm:cxn modelId="{CEA5D680-EBB2-4AFF-8843-C4FF6A6B7ADA}" srcId="{8976AA74-D961-4C0E-AC18-48B2A45FEAB4}" destId="{5616F974-3979-46A8-A865-26B6F088ECA9}" srcOrd="2" destOrd="0" parTransId="{F834FBD3-10BE-445B-A380-CB939299F75F}" sibTransId="{690AE3A7-6149-4F32-8CFB-C0C26A4F9048}"/>
    <dgm:cxn modelId="{88FDFD94-7123-43BF-BC36-267E362B6E71}" srcId="{46E09631-382F-4620-83F9-31BF275CC363}" destId="{7D5AC707-0311-428F-852E-34538DA9E9A1}" srcOrd="3" destOrd="0" parTransId="{437B661B-7731-45DC-B7BB-99609D115693}" sibTransId="{82795494-5297-4327-AC7E-23E5F443B868}"/>
    <dgm:cxn modelId="{D52E6295-2692-405B-B308-C34B01741B38}" type="presOf" srcId="{811B1279-9594-4A90-85B8-5227824AAE1F}" destId="{AAE47954-301A-43EF-A6C1-D6237D44B149}" srcOrd="0" destOrd="3" presId="urn:microsoft.com/office/officeart/2005/8/layout/vList5"/>
    <dgm:cxn modelId="{241A2399-0918-4517-AB35-202ADA2489F7}" type="presOf" srcId="{46E09631-382F-4620-83F9-31BF275CC363}" destId="{A9C6334F-A558-4FEC-9EF9-2B1D0BD56C8F}" srcOrd="0" destOrd="0" presId="urn:microsoft.com/office/officeart/2005/8/layout/vList5"/>
    <dgm:cxn modelId="{2843E0A4-D474-46D8-9B88-E85D7CAF3184}" type="presOf" srcId="{12015291-1C67-46A7-8AEA-A52D0738B221}" destId="{A4DB1171-DF20-4C57-9955-B23B856CD1BB}" srcOrd="0" destOrd="0" presId="urn:microsoft.com/office/officeart/2005/8/layout/vList5"/>
    <dgm:cxn modelId="{A5AF21A5-CA76-4944-8199-0F19C9052725}" srcId="{CE47DBDB-BBE6-4A50-98C0-355D9BD4911B}" destId="{532AE12E-FA17-45B9-B9C2-013B18DCB1C2}" srcOrd="0" destOrd="0" parTransId="{F77D4D1F-B84C-4707-911E-60E4534962C7}" sibTransId="{AB897F32-5AF4-42B1-9233-B917BCC6BE08}"/>
    <dgm:cxn modelId="{00B39AA7-8472-4C8C-8082-84268193B066}" type="presOf" srcId="{5616F974-3979-46A8-A865-26B6F088ECA9}" destId="{AAE47954-301A-43EF-A6C1-D6237D44B149}" srcOrd="0" destOrd="2" presId="urn:microsoft.com/office/officeart/2005/8/layout/vList5"/>
    <dgm:cxn modelId="{CFF711AA-CB00-47B9-8A4F-B6C190A50B62}" srcId="{46E09631-382F-4620-83F9-31BF275CC363}" destId="{8976AA74-D961-4C0E-AC18-48B2A45FEAB4}" srcOrd="0" destOrd="0" parTransId="{BB54D544-FFEB-4D38-BA60-644F1087A93E}" sibTransId="{9D669C75-0793-4647-A229-F30B0DCE44A3}"/>
    <dgm:cxn modelId="{36CA29B4-11BC-4E4B-B916-C0BE9E889414}" type="presOf" srcId="{CE47DBDB-BBE6-4A50-98C0-355D9BD4911B}" destId="{E48ED8F8-9456-4553-9874-DD3373491481}" srcOrd="0" destOrd="0" presId="urn:microsoft.com/office/officeart/2005/8/layout/vList5"/>
    <dgm:cxn modelId="{0E8E5DDD-0BF5-4E8D-B5E4-D3E591506101}" srcId="{46E09631-382F-4620-83F9-31BF275CC363}" destId="{CE47DBDB-BBE6-4A50-98C0-355D9BD4911B}" srcOrd="1" destOrd="0" parTransId="{8885D080-EC01-420B-97D1-7761508DF35F}" sibTransId="{597847F8-9173-4466-8FE3-7486C22EF0EE}"/>
    <dgm:cxn modelId="{E8C55FEA-E3C1-4281-991D-291093CE84E0}" srcId="{8976AA74-D961-4C0E-AC18-48B2A45FEAB4}" destId="{A9DDB227-58CB-4344-9602-B44B4DBE3F89}" srcOrd="1" destOrd="0" parTransId="{DEEF2A04-6F3B-4FA6-BAD7-48B983CE22DC}" sibTransId="{3F934DF6-C161-49D5-83F7-0B4B22744665}"/>
    <dgm:cxn modelId="{CD6E57F2-C47B-49AC-8CA8-6C0F3793F628}" srcId="{E34478CB-0762-4DC0-8626-3E20ECEE589D}" destId="{E0ABF3B5-A5F0-405F-8EFA-0F445250FB7D}" srcOrd="0" destOrd="0" parTransId="{775DD96F-F017-418F-A0E9-D07BA22520ED}" sibTransId="{4FCC2A2A-0DBB-4FF8-ACCF-C5CC6FFF0A32}"/>
    <dgm:cxn modelId="{EC60BA7F-7B2A-4030-80CF-38F9D097B889}" type="presParOf" srcId="{A9C6334F-A558-4FEC-9EF9-2B1D0BD56C8F}" destId="{05455FDF-A387-4601-B4FE-3D8C731462AC}" srcOrd="0" destOrd="0" presId="urn:microsoft.com/office/officeart/2005/8/layout/vList5"/>
    <dgm:cxn modelId="{5F49AC05-D6C5-46E2-91A9-4CA7ACD8AFE5}" type="presParOf" srcId="{05455FDF-A387-4601-B4FE-3D8C731462AC}" destId="{A54A760B-B719-4268-965A-B67D30C3F566}" srcOrd="0" destOrd="0" presId="urn:microsoft.com/office/officeart/2005/8/layout/vList5"/>
    <dgm:cxn modelId="{A7876947-D457-4A59-B299-20F0473D536D}" type="presParOf" srcId="{05455FDF-A387-4601-B4FE-3D8C731462AC}" destId="{AAE47954-301A-43EF-A6C1-D6237D44B149}" srcOrd="1" destOrd="0" presId="urn:microsoft.com/office/officeart/2005/8/layout/vList5"/>
    <dgm:cxn modelId="{B4E48B23-636F-48DF-9C1B-008ECE6E13DC}" type="presParOf" srcId="{A9C6334F-A558-4FEC-9EF9-2B1D0BD56C8F}" destId="{93D46284-92E5-4734-9035-B9D3FA8791FC}" srcOrd="1" destOrd="0" presId="urn:microsoft.com/office/officeart/2005/8/layout/vList5"/>
    <dgm:cxn modelId="{6C507AF9-F191-4CAB-AF8A-AA17B4B5163D}" type="presParOf" srcId="{A9C6334F-A558-4FEC-9EF9-2B1D0BD56C8F}" destId="{9DB2DAAD-0C21-4965-A247-371A96DD254C}" srcOrd="2" destOrd="0" presId="urn:microsoft.com/office/officeart/2005/8/layout/vList5"/>
    <dgm:cxn modelId="{AF164682-4DF4-4854-B379-A7914ECF2929}" type="presParOf" srcId="{9DB2DAAD-0C21-4965-A247-371A96DD254C}" destId="{E48ED8F8-9456-4553-9874-DD3373491481}" srcOrd="0" destOrd="0" presId="urn:microsoft.com/office/officeart/2005/8/layout/vList5"/>
    <dgm:cxn modelId="{3FAD0F9B-972C-46A1-B9A4-0F74A33B4B73}" type="presParOf" srcId="{9DB2DAAD-0C21-4965-A247-371A96DD254C}" destId="{B3C402CA-DA9F-4402-86A6-DCAAF8E75412}" srcOrd="1" destOrd="0" presId="urn:microsoft.com/office/officeart/2005/8/layout/vList5"/>
    <dgm:cxn modelId="{204F8FDE-B63C-47B9-8279-232BCFFC1DCA}" type="presParOf" srcId="{A9C6334F-A558-4FEC-9EF9-2B1D0BD56C8F}" destId="{CF4788DE-4AB6-4597-9B15-6D2CD14A3FF9}" srcOrd="3" destOrd="0" presId="urn:microsoft.com/office/officeart/2005/8/layout/vList5"/>
    <dgm:cxn modelId="{2181C11A-AB49-4C9F-8448-067AF38394D1}" type="presParOf" srcId="{A9C6334F-A558-4FEC-9EF9-2B1D0BD56C8F}" destId="{B8C365AA-ADEF-4B95-8B42-58A0DAD2202E}" srcOrd="4" destOrd="0" presId="urn:microsoft.com/office/officeart/2005/8/layout/vList5"/>
    <dgm:cxn modelId="{EE0EDE73-B104-4864-ABC3-985E46D540F3}" type="presParOf" srcId="{B8C365AA-ADEF-4B95-8B42-58A0DAD2202E}" destId="{F941AF82-7885-43C3-A054-3C969A5B1BB1}" srcOrd="0" destOrd="0" presId="urn:microsoft.com/office/officeart/2005/8/layout/vList5"/>
    <dgm:cxn modelId="{F6326952-BD86-44FA-9873-82F4504EB5F1}" type="presParOf" srcId="{B8C365AA-ADEF-4B95-8B42-58A0DAD2202E}" destId="{3C2AAA5C-8750-4A11-AF37-78EA7700C85E}" srcOrd="1" destOrd="0" presId="urn:microsoft.com/office/officeart/2005/8/layout/vList5"/>
    <dgm:cxn modelId="{DC00ED96-47AA-4211-B393-26A5F22A9DB7}" type="presParOf" srcId="{A9C6334F-A558-4FEC-9EF9-2B1D0BD56C8F}" destId="{5F433462-AC6E-46CA-A5F7-D95A6D5109C3}" srcOrd="5" destOrd="0" presId="urn:microsoft.com/office/officeart/2005/8/layout/vList5"/>
    <dgm:cxn modelId="{57AF511E-AE83-4129-AB24-8136F59B161B}" type="presParOf" srcId="{A9C6334F-A558-4FEC-9EF9-2B1D0BD56C8F}" destId="{5B4057D4-4125-404B-B86D-A61D60DBFDED}" srcOrd="6" destOrd="0" presId="urn:microsoft.com/office/officeart/2005/8/layout/vList5"/>
    <dgm:cxn modelId="{05D9F06C-0BC1-410E-A605-378339824F0A}" type="presParOf" srcId="{5B4057D4-4125-404B-B86D-A61D60DBFDED}" destId="{92A0DC1C-F220-4B2A-AF13-AEDA22100A79}" srcOrd="0" destOrd="0" presId="urn:microsoft.com/office/officeart/2005/8/layout/vList5"/>
    <dgm:cxn modelId="{5FC22B49-687D-4967-9FEA-6AA2D756C2D3}" type="presParOf" srcId="{5B4057D4-4125-404B-B86D-A61D60DBFDED}" destId="{A4DB1171-DF20-4C57-9955-B23B856CD1BB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AE47954-301A-43EF-A6C1-D6237D44B149}">
      <dsp:nvSpPr>
        <dsp:cNvPr id="0" name=""/>
        <dsp:cNvSpPr/>
      </dsp:nvSpPr>
      <dsp:spPr>
        <a:xfrm rot="5400000">
          <a:off x="7593103" y="-3192456"/>
          <a:ext cx="970593" cy="7603200"/>
        </a:xfrm>
        <a:prstGeom prst="round2SameRect">
          <a:avLst/>
        </a:prstGeom>
        <a:solidFill>
          <a:srgbClr val="DADADA"/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cs-CZ" sz="1300" kern="1200" dirty="0"/>
            <a:t>Téměř </a:t>
          </a:r>
          <a:r>
            <a:rPr lang="cs-CZ" sz="1300" b="1" kern="1200" dirty="0"/>
            <a:t>1 500 </a:t>
          </a:r>
          <a:r>
            <a:rPr lang="cs-CZ" sz="1300" kern="1200" dirty="0"/>
            <a:t>článků v časopisech indexovaných na Web </a:t>
          </a:r>
          <a:r>
            <a:rPr lang="cs-CZ" sz="1300" kern="1200" dirty="0" err="1"/>
            <a:t>of</a:t>
          </a:r>
          <a:r>
            <a:rPr lang="cs-CZ" sz="1300" kern="1200" dirty="0"/>
            <a:t> Science, s více než </a:t>
          </a:r>
          <a:r>
            <a:rPr lang="cs-CZ" sz="1300" b="1" kern="1200" dirty="0"/>
            <a:t>18 400</a:t>
          </a:r>
          <a:r>
            <a:rPr lang="cs-CZ" sz="1300" kern="1200" dirty="0"/>
            <a:t> citacemi.</a:t>
          </a:r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cs-CZ" sz="1300" kern="1200" dirty="0"/>
            <a:t>Více než </a:t>
          </a:r>
          <a:r>
            <a:rPr lang="cs-CZ" sz="1300" b="1" kern="1200" dirty="0"/>
            <a:t>65% </a:t>
          </a:r>
          <a:r>
            <a:rPr lang="cs-CZ" sz="1300" kern="1200" dirty="0"/>
            <a:t>článků je výsledkem spolupráce s mezinárodním partnery.</a:t>
          </a:r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cs-CZ" sz="1300" kern="1200" dirty="0"/>
            <a:t>Téměř </a:t>
          </a:r>
          <a:r>
            <a:rPr lang="cs-CZ" sz="1300" b="1" kern="1200" dirty="0"/>
            <a:t>40%</a:t>
          </a:r>
          <a:r>
            <a:rPr lang="cs-CZ" sz="1300" kern="1200" dirty="0"/>
            <a:t> článků je v Q1 časopisech.</a:t>
          </a:r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cs-CZ" sz="1300" kern="1200" dirty="0"/>
            <a:t>Téměř </a:t>
          </a:r>
          <a:r>
            <a:rPr lang="cs-CZ" sz="1300" b="1" kern="1200" dirty="0"/>
            <a:t>50%</a:t>
          </a:r>
          <a:r>
            <a:rPr lang="cs-CZ" sz="1300" kern="1200" dirty="0"/>
            <a:t> je publikováno v Open Access.</a:t>
          </a:r>
        </a:p>
      </dsp:txBody>
      <dsp:txXfrm rot="-5400000">
        <a:off x="4276800" y="171227"/>
        <a:ext cx="7555820" cy="875833"/>
      </dsp:txXfrm>
    </dsp:sp>
    <dsp:sp modelId="{A54A760B-B719-4268-965A-B67D30C3F566}">
      <dsp:nvSpPr>
        <dsp:cNvPr id="0" name=""/>
        <dsp:cNvSpPr/>
      </dsp:nvSpPr>
      <dsp:spPr>
        <a:xfrm>
          <a:off x="0" y="2522"/>
          <a:ext cx="4276800" cy="1213242"/>
        </a:xfrm>
        <a:prstGeom prst="roundRect">
          <a:avLst/>
        </a:prstGeom>
        <a:solidFill>
          <a:srgbClr val="E41C35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47625" rIns="95250" bIns="47625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2500" kern="1200" dirty="0"/>
            <a:t>PUBLIKACE</a:t>
          </a:r>
        </a:p>
      </dsp:txBody>
      <dsp:txXfrm>
        <a:off x="59226" y="61748"/>
        <a:ext cx="4158348" cy="1094790"/>
      </dsp:txXfrm>
    </dsp:sp>
    <dsp:sp modelId="{B3C402CA-DA9F-4402-86A6-DCAAF8E75412}">
      <dsp:nvSpPr>
        <dsp:cNvPr id="0" name=""/>
        <dsp:cNvSpPr/>
      </dsp:nvSpPr>
      <dsp:spPr>
        <a:xfrm rot="5400000">
          <a:off x="7593103" y="-1918552"/>
          <a:ext cx="970593" cy="7603200"/>
        </a:xfrm>
        <a:prstGeom prst="round2SameRect">
          <a:avLst/>
        </a:prstGeom>
        <a:solidFill>
          <a:srgbClr val="DADADA"/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cs-CZ" sz="1500" kern="1200" dirty="0"/>
            <a:t>Získali jsme </a:t>
          </a:r>
          <a:r>
            <a:rPr lang="cs-CZ" sz="1500" b="1" kern="1200" dirty="0"/>
            <a:t>4</a:t>
          </a:r>
          <a:r>
            <a:rPr lang="cs-CZ" sz="1500" kern="1200" dirty="0"/>
            <a:t> patenty a vytvořili více než </a:t>
          </a:r>
          <a:r>
            <a:rPr lang="cs-CZ" sz="1500" b="1" kern="1200" dirty="0"/>
            <a:t>80</a:t>
          </a:r>
          <a:r>
            <a:rPr lang="cs-CZ" sz="1500" kern="1200" dirty="0"/>
            <a:t> dalších aplikovaných výsledků (softwary, užitné a průmyslové vzory apod.).</a:t>
          </a:r>
        </a:p>
      </dsp:txBody>
      <dsp:txXfrm rot="-5400000">
        <a:off x="4276800" y="1445131"/>
        <a:ext cx="7555820" cy="875833"/>
      </dsp:txXfrm>
    </dsp:sp>
    <dsp:sp modelId="{E48ED8F8-9456-4553-9874-DD3373491481}">
      <dsp:nvSpPr>
        <dsp:cNvPr id="0" name=""/>
        <dsp:cNvSpPr/>
      </dsp:nvSpPr>
      <dsp:spPr>
        <a:xfrm>
          <a:off x="0" y="1276426"/>
          <a:ext cx="4276800" cy="1213242"/>
        </a:xfrm>
        <a:prstGeom prst="roundRect">
          <a:avLst/>
        </a:prstGeom>
        <a:solidFill>
          <a:srgbClr val="666666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47625" rIns="95250" bIns="47625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2500" kern="1200" dirty="0"/>
            <a:t>APLIKOVANÉ VÝSLEDKY</a:t>
          </a:r>
        </a:p>
      </dsp:txBody>
      <dsp:txXfrm>
        <a:off x="59226" y="1335652"/>
        <a:ext cx="4158348" cy="1094790"/>
      </dsp:txXfrm>
    </dsp:sp>
    <dsp:sp modelId="{3C2AAA5C-8750-4A11-AF37-78EA7700C85E}">
      <dsp:nvSpPr>
        <dsp:cNvPr id="0" name=""/>
        <dsp:cNvSpPr/>
      </dsp:nvSpPr>
      <dsp:spPr>
        <a:xfrm rot="5400000">
          <a:off x="7593103" y="-644647"/>
          <a:ext cx="970593" cy="7603200"/>
        </a:xfrm>
        <a:prstGeom prst="round2SameRect">
          <a:avLst/>
        </a:prstGeom>
        <a:solidFill>
          <a:srgbClr val="DADADA"/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cs-CZ" sz="1500" kern="1200" dirty="0"/>
            <a:t>Výsledky jsou výstupem více než </a:t>
          </a:r>
          <a:r>
            <a:rPr lang="cs-CZ" sz="1500" b="1" kern="1200" dirty="0"/>
            <a:t>120</a:t>
          </a:r>
          <a:r>
            <a:rPr lang="cs-CZ" sz="1500" kern="1200" dirty="0"/>
            <a:t> řešených národních a mezinárodních projektů.</a:t>
          </a:r>
        </a:p>
      </dsp:txBody>
      <dsp:txXfrm rot="-5400000">
        <a:off x="4276800" y="2719036"/>
        <a:ext cx="7555820" cy="875833"/>
      </dsp:txXfrm>
    </dsp:sp>
    <dsp:sp modelId="{F941AF82-7885-43C3-A054-3C969A5B1BB1}">
      <dsp:nvSpPr>
        <dsp:cNvPr id="0" name=""/>
        <dsp:cNvSpPr/>
      </dsp:nvSpPr>
      <dsp:spPr>
        <a:xfrm>
          <a:off x="0" y="2550331"/>
          <a:ext cx="4276800" cy="1213242"/>
        </a:xfrm>
        <a:prstGeom prst="roundRect">
          <a:avLst/>
        </a:prstGeom>
        <a:solidFill>
          <a:srgbClr val="E41C35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47625" rIns="95250" bIns="47625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2500" kern="1200" dirty="0"/>
            <a:t>PROJEKTY</a:t>
          </a:r>
        </a:p>
      </dsp:txBody>
      <dsp:txXfrm>
        <a:off x="59226" y="2609557"/>
        <a:ext cx="4158348" cy="1094790"/>
      </dsp:txXfrm>
    </dsp:sp>
    <dsp:sp modelId="{A4DB1171-DF20-4C57-9955-B23B856CD1BB}">
      <dsp:nvSpPr>
        <dsp:cNvPr id="0" name=""/>
        <dsp:cNvSpPr/>
      </dsp:nvSpPr>
      <dsp:spPr>
        <a:xfrm rot="5400000">
          <a:off x="7593103" y="629256"/>
          <a:ext cx="970593" cy="7603200"/>
        </a:xfrm>
        <a:prstGeom prst="round2SameRect">
          <a:avLst/>
        </a:prstGeom>
        <a:solidFill>
          <a:srgbClr val="DADADA"/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cs-CZ" sz="1500" kern="1200"/>
            <a:t>Oddělení klinických studií koordinovalo více než </a:t>
          </a:r>
          <a:r>
            <a:rPr lang="cs-CZ" sz="1500" b="1" kern="1200"/>
            <a:t>500</a:t>
          </a:r>
          <a:r>
            <a:rPr lang="cs-CZ" sz="1500" kern="1200"/>
            <a:t> klinických studií, které přinášejí pacientům nové terapeutické možnosti.</a:t>
          </a:r>
          <a:endParaRPr lang="cs-CZ" sz="1500" kern="1200" dirty="0"/>
        </a:p>
      </dsp:txBody>
      <dsp:txXfrm rot="-5400000">
        <a:off x="4276800" y="3992939"/>
        <a:ext cx="7555820" cy="875833"/>
      </dsp:txXfrm>
    </dsp:sp>
    <dsp:sp modelId="{92A0DC1C-F220-4B2A-AF13-AEDA22100A79}">
      <dsp:nvSpPr>
        <dsp:cNvPr id="0" name=""/>
        <dsp:cNvSpPr/>
      </dsp:nvSpPr>
      <dsp:spPr>
        <a:xfrm>
          <a:off x="0" y="3824235"/>
          <a:ext cx="4276800" cy="1213242"/>
        </a:xfrm>
        <a:prstGeom prst="roundRect">
          <a:avLst/>
        </a:prstGeom>
        <a:solidFill>
          <a:srgbClr val="666666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47625" rIns="95250" bIns="47625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2500" kern="1200" dirty="0"/>
            <a:t>KLINICKÉ STUDIE</a:t>
          </a:r>
        </a:p>
      </dsp:txBody>
      <dsp:txXfrm>
        <a:off x="59226" y="3883461"/>
        <a:ext cx="4158348" cy="109479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9" name="Google Shape;99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9" name="Google Shape;509;p2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10" name="Google Shape;510;p2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5" name="Google Shape;635;p3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36" name="Google Shape;636;p3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Úvodní snímek" type="title">
  <p:cSld name="TITLE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Google Shape;20;p34"/>
          <p:cNvPicPr preferRelativeResize="0"/>
          <p:nvPr/>
        </p:nvPicPr>
        <p:blipFill rotWithShape="1">
          <a:blip r:embed="rId2">
            <a:alphaModFix/>
          </a:blip>
          <a:srcRect t="9107" r="20194"/>
          <a:stretch/>
        </p:blipFill>
        <p:spPr>
          <a:xfrm>
            <a:off x="3150285" y="1"/>
            <a:ext cx="9041715" cy="6423148"/>
          </a:xfrm>
          <a:prstGeom prst="rect">
            <a:avLst/>
          </a:prstGeom>
          <a:noFill/>
          <a:ln>
            <a:noFill/>
          </a:ln>
        </p:spPr>
      </p:pic>
      <p:sp>
        <p:nvSpPr>
          <p:cNvPr id="21" name="Google Shape;21;p34"/>
          <p:cNvSpPr/>
          <p:nvPr/>
        </p:nvSpPr>
        <p:spPr>
          <a:xfrm>
            <a:off x="3150285" y="0"/>
            <a:ext cx="9041715" cy="6423148"/>
          </a:xfrm>
          <a:prstGeom prst="rect">
            <a:avLst/>
          </a:prstGeom>
          <a:solidFill>
            <a:srgbClr val="FF0F38">
              <a:alpha val="76862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" name="Google Shape;22;p34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6000"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" name="Google Shape;23;p34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24" name="Google Shape;24;p34"/>
          <p:cNvSpPr txBox="1">
            <a:spLocks noGrp="1"/>
          </p:cNvSpPr>
          <p:nvPr>
            <p:ph type="dt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34"/>
          <p:cNvSpPr txBox="1">
            <a:spLocks noGrp="1"/>
          </p:cNvSpPr>
          <p:nvPr>
            <p:ph type="ftr" idx="11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" name="Google Shape;26;p34"/>
          <p:cNvSpPr txBox="1">
            <a:spLocks noGrp="1"/>
          </p:cNvSpPr>
          <p:nvPr>
            <p:ph type="sldNum" idx="12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888888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marL="0" marR="0" lvl="1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888888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marL="0" marR="0" lvl="2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888888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marL="0" marR="0" lvl="3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888888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marL="0" marR="0" lvl="4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888888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marL="0" marR="0" lvl="5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888888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marL="0" marR="0" lvl="6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888888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marL="0" marR="0" lvl="7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888888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marL="0" marR="0" lvl="8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888888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/>
              <a:t>‹#›</a:t>
            </a:fld>
            <a:endParaRPr/>
          </a:p>
        </p:txBody>
      </p:sp>
      <p:sp>
        <p:nvSpPr>
          <p:cNvPr id="27" name="Google Shape;27;p34"/>
          <p:cNvSpPr/>
          <p:nvPr/>
        </p:nvSpPr>
        <p:spPr>
          <a:xfrm>
            <a:off x="2752887" y="6423147"/>
            <a:ext cx="1840375" cy="434853"/>
          </a:xfrm>
          <a:prstGeom prst="rect">
            <a:avLst/>
          </a:prstGeom>
          <a:solidFill>
            <a:srgbClr val="DADADA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Nadpis a svislý text" type="vertTx">
  <p:cSld name="VERTICAL_TEXT"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44"/>
          <p:cNvSpPr txBox="1"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3" name="Google Shape;83;p44"/>
          <p:cNvSpPr txBox="1">
            <a:spLocks noGrp="1"/>
          </p:cNvSpPr>
          <p:nvPr>
            <p:ph type="body" idx="1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4" name="Google Shape;84;p44"/>
          <p:cNvSpPr txBox="1">
            <a:spLocks noGrp="1"/>
          </p:cNvSpPr>
          <p:nvPr>
            <p:ph type="dt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5" name="Google Shape;85;p44"/>
          <p:cNvSpPr txBox="1">
            <a:spLocks noGrp="1"/>
          </p:cNvSpPr>
          <p:nvPr>
            <p:ph type="ftr" idx="11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6" name="Google Shape;86;p44"/>
          <p:cNvSpPr txBox="1">
            <a:spLocks noGrp="1"/>
          </p:cNvSpPr>
          <p:nvPr>
            <p:ph type="sldNum" idx="12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marL="0" marR="0" lvl="1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marL="0" marR="0" lvl="2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marL="0" marR="0" lvl="3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marL="0" marR="0" lvl="4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marL="0" marR="0" lvl="5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marL="0" marR="0" lvl="6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marL="0" marR="0" lvl="7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marL="0" marR="0" lvl="8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vislý nadpis a text" type="vertTitleAndTx">
  <p:cSld name="VERTICAL_TITLE_AND_VERTICAL_TEXT"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45"/>
          <p:cNvSpPr txBox="1">
            <a:spLocks noGrp="1"/>
          </p:cNvSpPr>
          <p:nvPr>
            <p:ph type="title"/>
          </p:nvPr>
        </p:nvSpPr>
        <p:spPr>
          <a:xfrm rot="5400000">
            <a:off x="7133432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9" name="Google Shape;89;p45"/>
          <p:cNvSpPr txBox="1">
            <a:spLocks noGrp="1"/>
          </p:cNvSpPr>
          <p:nvPr>
            <p:ph type="body" idx="1"/>
          </p:nvPr>
        </p:nvSpPr>
        <p:spPr>
          <a:xfrm rot="5400000">
            <a:off x="1799432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90" name="Google Shape;90;p45"/>
          <p:cNvSpPr txBox="1">
            <a:spLocks noGrp="1"/>
          </p:cNvSpPr>
          <p:nvPr>
            <p:ph type="dt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1" name="Google Shape;91;p45"/>
          <p:cNvSpPr txBox="1">
            <a:spLocks noGrp="1"/>
          </p:cNvSpPr>
          <p:nvPr>
            <p:ph type="ftr" idx="11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2" name="Google Shape;92;p45"/>
          <p:cNvSpPr txBox="1">
            <a:spLocks noGrp="1"/>
          </p:cNvSpPr>
          <p:nvPr>
            <p:ph type="sldNum" idx="12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marL="0" marR="0" lvl="1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marL="0" marR="0" lvl="2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marL="0" marR="0" lvl="3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marL="0" marR="0" lvl="4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marL="0" marR="0" lvl="5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marL="0" marR="0" lvl="6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marL="0" marR="0" lvl="7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marL="0" marR="0" lvl="8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Layout 01">
  <p:cSld name="1_Layout 01"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46"/>
          <p:cNvSpPr>
            <a:spLocks noGrp="1"/>
          </p:cNvSpPr>
          <p:nvPr>
            <p:ph type="pic" idx="2"/>
          </p:nvPr>
        </p:nvSpPr>
        <p:spPr>
          <a:xfrm>
            <a:off x="0" y="1"/>
            <a:ext cx="12192000" cy="4645947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marR="0" lvl="1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marR="0" lvl="2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marR="0" lvl="3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marR="0" lvl="4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Layout 01">
  <p:cSld name="2_Layout 01"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47"/>
          <p:cNvSpPr>
            <a:spLocks noGrp="1"/>
          </p:cNvSpPr>
          <p:nvPr>
            <p:ph type="pic" idx="2"/>
          </p:nvPr>
        </p:nvSpPr>
        <p:spPr>
          <a:xfrm>
            <a:off x="0" y="1"/>
            <a:ext cx="12192000" cy="4645947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marR="0" lvl="1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marR="0" lvl="2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marR="0" lvl="3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marR="0" lvl="4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Nadpis a obsah" type="obj">
  <p:cSld name="OBJEC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35"/>
          <p:cNvSpPr txBox="1"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0" name="Google Shape;30;p35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1" name="Google Shape;31;p35"/>
          <p:cNvSpPr txBox="1">
            <a:spLocks noGrp="1"/>
          </p:cNvSpPr>
          <p:nvPr>
            <p:ph type="dt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35"/>
          <p:cNvSpPr txBox="1">
            <a:spLocks noGrp="1"/>
          </p:cNvSpPr>
          <p:nvPr>
            <p:ph type="ftr" idx="11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3" name="Google Shape;33;p35"/>
          <p:cNvSpPr txBox="1">
            <a:spLocks noGrp="1"/>
          </p:cNvSpPr>
          <p:nvPr>
            <p:ph type="sldNum" idx="12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888888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marL="0" marR="0" lvl="1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888888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marL="0" marR="0" lvl="2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888888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marL="0" marR="0" lvl="3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888888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marL="0" marR="0" lvl="4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888888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marL="0" marR="0" lvl="5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888888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marL="0" marR="0" lvl="6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888888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marL="0" marR="0" lvl="7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888888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marL="0" marR="0" lvl="8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888888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Layout 01">
  <p:cSld name="Layout 01"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36"/>
          <p:cNvSpPr>
            <a:spLocks noGrp="1"/>
          </p:cNvSpPr>
          <p:nvPr>
            <p:ph type="pic" idx="2"/>
          </p:nvPr>
        </p:nvSpPr>
        <p:spPr>
          <a:xfrm>
            <a:off x="0" y="1"/>
            <a:ext cx="12192000" cy="4645947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marR="0" lvl="1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marR="0" lvl="2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marR="0" lvl="3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marR="0" lvl="4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Záhlaví části" type="secHead">
  <p:cSld name="SECTION_HEADER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37"/>
          <p:cNvSpPr txBox="1"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6000"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37"/>
          <p:cNvSpPr txBox="1"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39" name="Google Shape;39;p37"/>
          <p:cNvSpPr txBox="1">
            <a:spLocks noGrp="1"/>
          </p:cNvSpPr>
          <p:nvPr>
            <p:ph type="dt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0" name="Google Shape;40;p37"/>
          <p:cNvSpPr txBox="1">
            <a:spLocks noGrp="1"/>
          </p:cNvSpPr>
          <p:nvPr>
            <p:ph type="ftr" idx="11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1" name="Google Shape;41;p37"/>
          <p:cNvSpPr txBox="1">
            <a:spLocks noGrp="1"/>
          </p:cNvSpPr>
          <p:nvPr>
            <p:ph type="sldNum" idx="12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marL="0" marR="0" lvl="1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marL="0" marR="0" lvl="2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marL="0" marR="0" lvl="3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marL="0" marR="0" lvl="4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marL="0" marR="0" lvl="5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marL="0" marR="0" lvl="6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marL="0" marR="0" lvl="7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marL="0" marR="0" lvl="8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va obsahy" type="twoObj">
  <p:cSld name="TWO_OBJECTS">
    <p:spTree>
      <p:nvGrpSpPr>
        <p:cNvPr id="1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38"/>
          <p:cNvSpPr txBox="1"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4" name="Google Shape;44;p38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5" name="Google Shape;45;p38"/>
          <p:cNvSpPr txBox="1">
            <a:spLocks noGrp="1"/>
          </p:cNvSpPr>
          <p:nvPr>
            <p:ph type="body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6" name="Google Shape;46;p38"/>
          <p:cNvSpPr txBox="1">
            <a:spLocks noGrp="1"/>
          </p:cNvSpPr>
          <p:nvPr>
            <p:ph type="dt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38"/>
          <p:cNvSpPr txBox="1">
            <a:spLocks noGrp="1"/>
          </p:cNvSpPr>
          <p:nvPr>
            <p:ph type="ftr" idx="11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38"/>
          <p:cNvSpPr txBox="1">
            <a:spLocks noGrp="1"/>
          </p:cNvSpPr>
          <p:nvPr>
            <p:ph type="sldNum" idx="12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marL="0" marR="0" lvl="1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marL="0" marR="0" lvl="2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marL="0" marR="0" lvl="3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marL="0" marR="0" lvl="4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marL="0" marR="0" lvl="5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marL="0" marR="0" lvl="6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marL="0" marR="0" lvl="7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marL="0" marR="0" lvl="8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orovnání" type="twoTxTwoObj">
  <p:cSld name="TWO_OBJECTS_WITH_TEXT"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39"/>
          <p:cNvSpPr txBox="1">
            <a:spLocks noGrp="1"/>
          </p:cNvSpPr>
          <p:nvPr>
            <p:ph type="title"/>
          </p:nvPr>
        </p:nvSpPr>
        <p:spPr>
          <a:xfrm>
            <a:off x="839788" y="365127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1" name="Google Shape;51;p39"/>
          <p:cNvSpPr txBox="1"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52" name="Google Shape;52;p39"/>
          <p:cNvSpPr txBox="1">
            <a:spLocks noGrp="1"/>
          </p:cNvSpPr>
          <p:nvPr>
            <p:ph type="body" idx="2"/>
          </p:nvPr>
        </p:nvSpPr>
        <p:spPr>
          <a:xfrm>
            <a:off x="839789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3" name="Google Shape;53;p39"/>
          <p:cNvSpPr txBox="1">
            <a:spLocks noGrp="1"/>
          </p:cNvSpPr>
          <p:nvPr>
            <p:ph type="body" idx="3"/>
          </p:nvPr>
        </p:nvSpPr>
        <p:spPr>
          <a:xfrm>
            <a:off x="6172201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54" name="Google Shape;54;p39"/>
          <p:cNvSpPr txBox="1">
            <a:spLocks noGrp="1"/>
          </p:cNvSpPr>
          <p:nvPr>
            <p:ph type="body" idx="4"/>
          </p:nvPr>
        </p:nvSpPr>
        <p:spPr>
          <a:xfrm>
            <a:off x="6172201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5" name="Google Shape;55;p39"/>
          <p:cNvSpPr txBox="1">
            <a:spLocks noGrp="1"/>
          </p:cNvSpPr>
          <p:nvPr>
            <p:ph type="dt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39"/>
          <p:cNvSpPr txBox="1">
            <a:spLocks noGrp="1"/>
          </p:cNvSpPr>
          <p:nvPr>
            <p:ph type="ftr" idx="11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7" name="Google Shape;57;p39"/>
          <p:cNvSpPr txBox="1">
            <a:spLocks noGrp="1"/>
          </p:cNvSpPr>
          <p:nvPr>
            <p:ph type="sldNum" idx="12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marL="0" marR="0" lvl="1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marL="0" marR="0" lvl="2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marL="0" marR="0" lvl="3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marL="0" marR="0" lvl="4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marL="0" marR="0" lvl="5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marL="0" marR="0" lvl="6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marL="0" marR="0" lvl="7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marL="0" marR="0" lvl="8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ouze nadpis" type="titleOnly">
  <p:cSld name="TITLE_ONLY"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40"/>
          <p:cNvSpPr txBox="1"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40"/>
          <p:cNvSpPr txBox="1">
            <a:spLocks noGrp="1"/>
          </p:cNvSpPr>
          <p:nvPr>
            <p:ph type="dt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1" name="Google Shape;61;p40"/>
          <p:cNvSpPr txBox="1">
            <a:spLocks noGrp="1"/>
          </p:cNvSpPr>
          <p:nvPr>
            <p:ph type="ftr" idx="11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2" name="Google Shape;62;p40"/>
          <p:cNvSpPr txBox="1">
            <a:spLocks noGrp="1"/>
          </p:cNvSpPr>
          <p:nvPr>
            <p:ph type="sldNum" idx="12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marL="0" marR="0" lvl="1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marL="0" marR="0" lvl="2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marL="0" marR="0" lvl="3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marL="0" marR="0" lvl="4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marL="0" marR="0" lvl="5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marL="0" marR="0" lvl="6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marL="0" marR="0" lvl="7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marL="0" marR="0" lvl="8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bsah s titulkem" type="objTx">
  <p:cSld name="OBJECT_WITH_CAPTION_TEXT"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42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200"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9" name="Google Shape;69;p42"/>
          <p:cNvSpPr txBox="1">
            <a:spLocks noGrp="1"/>
          </p:cNvSpPr>
          <p:nvPr>
            <p:ph type="body" idx="1"/>
          </p:nvPr>
        </p:nvSpPr>
        <p:spPr>
          <a:xfrm>
            <a:off x="5183188" y="987427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431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marL="1371600" lvl="2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marL="2286000" lvl="4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marL="2743200" lvl="5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70" name="Google Shape;70;p42"/>
          <p:cNvSpPr txBox="1">
            <a:spLocks noGrp="1"/>
          </p:cNvSpPr>
          <p:nvPr>
            <p:ph type="body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71" name="Google Shape;71;p42"/>
          <p:cNvSpPr txBox="1">
            <a:spLocks noGrp="1"/>
          </p:cNvSpPr>
          <p:nvPr>
            <p:ph type="dt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2" name="Google Shape;72;p42"/>
          <p:cNvSpPr txBox="1">
            <a:spLocks noGrp="1"/>
          </p:cNvSpPr>
          <p:nvPr>
            <p:ph type="ftr" idx="11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3" name="Google Shape;73;p42"/>
          <p:cNvSpPr txBox="1">
            <a:spLocks noGrp="1"/>
          </p:cNvSpPr>
          <p:nvPr>
            <p:ph type="sldNum" idx="12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marL="0" marR="0" lvl="1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marL="0" marR="0" lvl="2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marL="0" marR="0" lvl="3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marL="0" marR="0" lvl="4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marL="0" marR="0" lvl="5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marL="0" marR="0" lvl="6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marL="0" marR="0" lvl="7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marL="0" marR="0" lvl="8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brázek s titulkem" type="picTx">
  <p:cSld name="PICTURE_WITH_CAPTION_TEXT"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43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200"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43"/>
          <p:cNvSpPr>
            <a:spLocks noGrp="1"/>
          </p:cNvSpPr>
          <p:nvPr>
            <p:ph type="pic" idx="2"/>
          </p:nvPr>
        </p:nvSpPr>
        <p:spPr>
          <a:xfrm>
            <a:off x="5183188" y="987427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marR="0" lvl="1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marR="0" lvl="2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marR="0" lvl="3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marR="0" lvl="4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>
            <a:endParaRPr/>
          </a:p>
        </p:txBody>
      </p:sp>
      <p:sp>
        <p:nvSpPr>
          <p:cNvPr id="77" name="Google Shape;77;p43"/>
          <p:cNvSpPr txBox="1">
            <a:spLocks noGrp="1"/>
          </p:cNvSpPr>
          <p:nvPr>
            <p:ph type="body" idx="1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78" name="Google Shape;78;p43"/>
          <p:cNvSpPr txBox="1">
            <a:spLocks noGrp="1"/>
          </p:cNvSpPr>
          <p:nvPr>
            <p:ph type="dt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9" name="Google Shape;79;p43"/>
          <p:cNvSpPr txBox="1">
            <a:spLocks noGrp="1"/>
          </p:cNvSpPr>
          <p:nvPr>
            <p:ph type="ftr" idx="11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0" name="Google Shape;80;p43"/>
          <p:cNvSpPr txBox="1">
            <a:spLocks noGrp="1"/>
          </p:cNvSpPr>
          <p:nvPr>
            <p:ph type="sldNum" idx="12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marL="0" marR="0" lvl="1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marL="0" marR="0" lvl="2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marL="0" marR="0" lvl="3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marL="0" marR="0" lvl="4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marL="0" marR="0" lvl="5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marL="0" marR="0" lvl="6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marL="0" marR="0" lvl="7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marL="0" marR="0" lvl="8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33"/>
          <p:cNvSpPr txBox="1"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Raleway Thin"/>
                <a:ea typeface="Raleway Thin"/>
                <a:cs typeface="Raleway Thin"/>
                <a:sym typeface="Raleway Thin"/>
              </a:defRPr>
            </a:lvl1pPr>
            <a:lvl2pPr marR="0" lvl="1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1" name="Google Shape;11;p33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>
            <a:endParaRPr/>
          </a:p>
        </p:txBody>
      </p:sp>
      <p:sp>
        <p:nvSpPr>
          <p:cNvPr id="12" name="Google Shape;12;p33"/>
          <p:cNvSpPr txBox="1">
            <a:spLocks noGrp="1"/>
          </p:cNvSpPr>
          <p:nvPr>
            <p:ph type="dt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" name="Google Shape;13;p33"/>
          <p:cNvSpPr txBox="1">
            <a:spLocks noGrp="1"/>
          </p:cNvSpPr>
          <p:nvPr>
            <p:ph type="ftr" idx="11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" name="Google Shape;14;p33"/>
          <p:cNvSpPr txBox="1">
            <a:spLocks noGrp="1"/>
          </p:cNvSpPr>
          <p:nvPr>
            <p:ph type="sldNum" idx="12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888888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marL="0" marR="0" lvl="1" indent="0" algn="r" rtl="0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888888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marL="0" marR="0" lvl="2" indent="0" algn="r" rtl="0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888888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marL="0" marR="0" lvl="3" indent="0" algn="r" rtl="0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888888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marL="0" marR="0" lvl="4" indent="0" algn="r" rtl="0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888888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marL="0" marR="0" lvl="5" indent="0" algn="r" rtl="0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888888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marL="0" marR="0" lvl="6" indent="0" algn="r" rtl="0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888888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marL="0" marR="0" lvl="7" indent="0" algn="r" rtl="0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888888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marL="0" marR="0" lvl="8" indent="0" algn="r" rtl="0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888888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/>
              <a:t>‹#›</a:t>
            </a:fld>
            <a:endParaRPr/>
          </a:p>
        </p:txBody>
      </p:sp>
      <p:sp>
        <p:nvSpPr>
          <p:cNvPr id="15" name="Google Shape;15;p33"/>
          <p:cNvSpPr/>
          <p:nvPr/>
        </p:nvSpPr>
        <p:spPr>
          <a:xfrm>
            <a:off x="0" y="6426000"/>
            <a:ext cx="12192000" cy="432000"/>
          </a:xfrm>
          <a:prstGeom prst="rect">
            <a:avLst/>
          </a:prstGeom>
          <a:solidFill>
            <a:srgbClr val="DADADA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6" name="Google Shape;16;p33"/>
          <p:cNvPicPr preferRelativeResize="0"/>
          <p:nvPr/>
        </p:nvPicPr>
        <p:blipFill rotWithShape="1">
          <a:blip r:embed="rId15">
            <a:alphaModFix/>
          </a:blip>
          <a:srcRect/>
          <a:stretch/>
        </p:blipFill>
        <p:spPr>
          <a:xfrm>
            <a:off x="360000" y="6480000"/>
            <a:ext cx="1413269" cy="324000"/>
          </a:xfrm>
          <a:prstGeom prst="rect">
            <a:avLst/>
          </a:prstGeom>
          <a:noFill/>
          <a:ln>
            <a:noFill/>
          </a:ln>
        </p:spPr>
      </p:pic>
      <p:sp>
        <p:nvSpPr>
          <p:cNvPr id="17" name="Google Shape;17;p33"/>
          <p:cNvSpPr txBox="1"/>
          <p:nvPr/>
        </p:nvSpPr>
        <p:spPr>
          <a:xfrm>
            <a:off x="6990735" y="6457334"/>
            <a:ext cx="5201265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360000" bIns="45700" anchor="t" anchorCtr="0">
            <a:sp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cs-CZ" sz="1800" b="0" i="0" u="none" strike="noStrike" cap="none">
                <a:solidFill>
                  <a:srgbClr val="3A3838"/>
                </a:solidFill>
                <a:latin typeface="Raleway Thin"/>
                <a:ea typeface="Raleway Thin"/>
                <a:cs typeface="Raleway Thin"/>
                <a:sym typeface="Raleway Thin"/>
              </a:rPr>
              <a:t>CREATING THE FUTURE OF MEDICINE</a:t>
            </a:r>
            <a:endParaRPr/>
          </a:p>
        </p:txBody>
      </p:sp>
      <p:pic>
        <p:nvPicPr>
          <p:cNvPr id="18" name="Google Shape;18;p33" descr="Image result for LOGO FNUSA ICRC"/>
          <p:cNvPicPr preferRelativeResize="0"/>
          <p:nvPr/>
        </p:nvPicPr>
        <p:blipFill rotWithShape="1">
          <a:blip r:embed="rId16">
            <a:alphaModFix/>
          </a:blip>
          <a:srcRect/>
          <a:stretch/>
        </p:blipFill>
        <p:spPr>
          <a:xfrm>
            <a:off x="360000" y="288000"/>
            <a:ext cx="1562335" cy="556352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7" r:id="rId8"/>
    <p:sldLayoutId id="2147483658" r:id="rId9"/>
    <p:sldLayoutId id="2147483659" r:id="rId10"/>
    <p:sldLayoutId id="2147483660" r:id="rId11"/>
    <p:sldLayoutId id="2147483661" r:id="rId12"/>
    <p:sldLayoutId id="2147483662" r:id="rId13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6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1"/>
          <p:cNvSpPr/>
          <p:nvPr/>
        </p:nvSpPr>
        <p:spPr>
          <a:xfrm>
            <a:off x="0" y="-3589"/>
            <a:ext cx="9375112" cy="6427835"/>
          </a:xfrm>
          <a:prstGeom prst="rect">
            <a:avLst/>
          </a:prstGeom>
          <a:gradFill>
            <a:gsLst>
              <a:gs pos="0">
                <a:schemeClr val="lt1"/>
              </a:gs>
              <a:gs pos="7000">
                <a:schemeClr val="lt1"/>
              </a:gs>
              <a:gs pos="36000">
                <a:schemeClr val="lt1"/>
              </a:gs>
              <a:gs pos="58000">
                <a:srgbClr val="E81B3B">
                  <a:alpha val="90980"/>
                </a:srgbClr>
              </a:gs>
              <a:gs pos="100000">
                <a:srgbClr val="E81B3B">
                  <a:alpha val="36862"/>
                </a:srgbClr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2" name="Google Shape;102;p1"/>
          <p:cNvSpPr txBox="1"/>
          <p:nvPr/>
        </p:nvSpPr>
        <p:spPr>
          <a:xfrm>
            <a:off x="4425692" y="2705725"/>
            <a:ext cx="7766308" cy="13233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cs-CZ" sz="4400" b="1" i="0" u="none" strike="noStrike" cap="none" dirty="0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rPr>
              <a:t>FNUSA-ICRC 2021+</a:t>
            </a: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cs-CZ" sz="3600" b="1" dirty="0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rPr>
              <a:t>souhrn výstupů</a:t>
            </a:r>
            <a:endParaRPr sz="3200" b="1" i="0" u="none" strike="noStrike" cap="none" dirty="0">
              <a:solidFill>
                <a:schemeClr val="lt1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103" name="Google Shape;103;p1"/>
          <p:cNvSpPr txBox="1"/>
          <p:nvPr/>
        </p:nvSpPr>
        <p:spPr>
          <a:xfrm>
            <a:off x="1022890" y="5147733"/>
            <a:ext cx="7684672" cy="7078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cs-CZ" sz="2000" b="1" i="0" u="none" strike="noStrike" cap="none" dirty="0">
                <a:solidFill>
                  <a:srgbClr val="595959"/>
                </a:solidFill>
                <a:latin typeface="Raleway"/>
                <a:ea typeface="Raleway"/>
                <a:cs typeface="Raleway"/>
                <a:sym typeface="Raleway"/>
              </a:rPr>
              <a:t>Příloha prezentace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cs-CZ" sz="2000" b="1" dirty="0">
                <a:solidFill>
                  <a:srgbClr val="595959"/>
                </a:solidFill>
                <a:latin typeface="Raleway"/>
                <a:ea typeface="Raleway"/>
                <a:cs typeface="Raleway"/>
                <a:sym typeface="Raleway"/>
              </a:rPr>
              <a:t>pro RVVI</a:t>
            </a:r>
            <a:endParaRPr sz="2000" b="1" i="0" u="none" strike="noStrike" cap="none" dirty="0">
              <a:solidFill>
                <a:srgbClr val="595959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pic>
        <p:nvPicPr>
          <p:cNvPr id="104" name="Google Shape;104;p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93661" y="5195759"/>
            <a:ext cx="577790" cy="69294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085106" y="62740"/>
            <a:ext cx="9016116" cy="1325563"/>
          </a:xfrm>
        </p:spPr>
        <p:txBody>
          <a:bodyPr/>
          <a:lstStyle/>
          <a:p>
            <a:pPr algn="r"/>
            <a:r>
              <a:rPr lang="cs-CZ" sz="28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VÝSLEDKY VÝZKUMU CENTRA</a:t>
            </a:r>
          </a:p>
        </p:txBody>
      </p:sp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358558175"/>
              </p:ext>
            </p:extLst>
          </p:nvPr>
        </p:nvGraphicFramePr>
        <p:xfrm>
          <a:off x="163443" y="1162843"/>
          <a:ext cx="11880000" cy="5040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2355812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085106" y="62740"/>
            <a:ext cx="9016116" cy="1325563"/>
          </a:xfrm>
        </p:spPr>
        <p:txBody>
          <a:bodyPr/>
          <a:lstStyle/>
          <a:p>
            <a:pPr algn="r"/>
            <a:r>
              <a:rPr lang="cs-CZ" sz="28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VÝSLEDKY VÝZKUMU</a:t>
            </a:r>
            <a:br>
              <a:rPr lang="cs-CZ" sz="28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cs-CZ" sz="28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PUBLIKACE 2016-2020</a:t>
            </a:r>
            <a:endParaRPr lang="cs-CZ" sz="2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8" name="TextovéPole 7"/>
          <p:cNvSpPr txBox="1"/>
          <p:nvPr/>
        </p:nvSpPr>
        <p:spPr>
          <a:xfrm>
            <a:off x="2043486" y="1034360"/>
            <a:ext cx="4746929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3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ROZLOŽENÍ PUBLIKACÍ TOP 5% A TOP 10%</a:t>
            </a:r>
          </a:p>
        </p:txBody>
      </p:sp>
      <p:graphicFrame>
        <p:nvGraphicFramePr>
          <p:cNvPr id="6" name="Graf 5"/>
          <p:cNvGraphicFramePr>
            <a:graphicFrameLocks/>
          </p:cNvGraphicFramePr>
          <p:nvPr/>
        </p:nvGraphicFramePr>
        <p:xfrm>
          <a:off x="0" y="1560174"/>
          <a:ext cx="11880000" cy="468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5593664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085106" y="62740"/>
            <a:ext cx="9016116" cy="1325563"/>
          </a:xfrm>
        </p:spPr>
        <p:txBody>
          <a:bodyPr/>
          <a:lstStyle/>
          <a:p>
            <a:pPr algn="r"/>
            <a:r>
              <a:rPr lang="cs-CZ" sz="28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VÝSLEDKY VÝZKUMU</a:t>
            </a:r>
            <a:br>
              <a:rPr lang="cs-CZ" sz="28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cs-CZ" sz="28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PUBLIKACE 2016-2020</a:t>
            </a:r>
            <a:endParaRPr lang="cs-CZ" sz="2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8" name="TextovéPole 7"/>
          <p:cNvSpPr txBox="1"/>
          <p:nvPr/>
        </p:nvSpPr>
        <p:spPr>
          <a:xfrm>
            <a:off x="2043486" y="1034360"/>
            <a:ext cx="4746929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3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POČTY CITACÍ</a:t>
            </a:r>
          </a:p>
        </p:txBody>
      </p:sp>
      <p:graphicFrame>
        <p:nvGraphicFramePr>
          <p:cNvPr id="5" name="Graf 4"/>
          <p:cNvGraphicFramePr>
            <a:graphicFrameLocks/>
          </p:cNvGraphicFramePr>
          <p:nvPr/>
        </p:nvGraphicFramePr>
        <p:xfrm>
          <a:off x="114300" y="1540703"/>
          <a:ext cx="11880000" cy="468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0014875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" name="Google Shape;512;p23"/>
          <p:cNvSpPr/>
          <p:nvPr/>
        </p:nvSpPr>
        <p:spPr>
          <a:xfrm>
            <a:off x="-1" y="1260000"/>
            <a:ext cx="12204000" cy="216000"/>
          </a:xfrm>
          <a:prstGeom prst="rect">
            <a:avLst/>
          </a:prstGeom>
          <a:solidFill>
            <a:srgbClr val="DADADA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13" name="Google Shape;513;p23"/>
          <p:cNvSpPr txBox="1">
            <a:spLocks noGrp="1"/>
          </p:cNvSpPr>
          <p:nvPr>
            <p:ph type="title"/>
          </p:nvPr>
        </p:nvSpPr>
        <p:spPr>
          <a:xfrm>
            <a:off x="1991360" y="1"/>
            <a:ext cx="10200640" cy="9347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360000" rIns="360000" bIns="45700" anchor="t" anchorCtr="0">
            <a:noAutofit/>
          </a:bodyPr>
          <a:lstStyle/>
          <a:p>
            <a:pPr marL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cs-CZ" sz="2800" b="1" cap="none" dirty="0">
                <a:solidFill>
                  <a:srgbClr val="595959"/>
                </a:solidFill>
              </a:rPr>
              <a:t>PODÍL PUBLIKACÍ V TOP 10% ČASOPISŮ</a:t>
            </a:r>
            <a:br>
              <a:rPr lang="cs-CZ" sz="2800" b="1" cap="none" dirty="0">
                <a:solidFill>
                  <a:srgbClr val="595959"/>
                </a:solidFill>
              </a:rPr>
            </a:br>
            <a:r>
              <a:rPr lang="cs-CZ" sz="2800" b="1" cap="none" dirty="0">
                <a:solidFill>
                  <a:srgbClr val="595959"/>
                </a:solidFill>
              </a:rPr>
              <a:t>2016-2019</a:t>
            </a:r>
            <a:endParaRPr b="1" dirty="0"/>
          </a:p>
        </p:txBody>
      </p:sp>
      <p:graphicFrame>
        <p:nvGraphicFramePr>
          <p:cNvPr id="514" name="Google Shape;514;p23"/>
          <p:cNvGraphicFramePr/>
          <p:nvPr/>
        </p:nvGraphicFramePr>
        <p:xfrm>
          <a:off x="234938" y="1260000"/>
          <a:ext cx="5580000" cy="495061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515" name="Google Shape;515;p23"/>
          <p:cNvGraphicFramePr/>
          <p:nvPr/>
        </p:nvGraphicFramePr>
        <p:xfrm>
          <a:off x="6471251" y="1260000"/>
          <a:ext cx="5580000" cy="495061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516" name="Google Shape;516;p23"/>
          <p:cNvSpPr txBox="1"/>
          <p:nvPr/>
        </p:nvSpPr>
        <p:spPr>
          <a:xfrm>
            <a:off x="462061" y="1662779"/>
            <a:ext cx="2040559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cs-CZ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% z celkového počtu publikací</a:t>
            </a:r>
            <a:endParaRPr/>
          </a:p>
        </p:txBody>
      </p:sp>
      <p:sp>
        <p:nvSpPr>
          <p:cNvPr id="517" name="Google Shape;517;p23"/>
          <p:cNvSpPr txBox="1"/>
          <p:nvPr/>
        </p:nvSpPr>
        <p:spPr>
          <a:xfrm>
            <a:off x="6624429" y="1662779"/>
            <a:ext cx="2040559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cs-CZ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% z celkového počtu publikací</a:t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8" name="Google Shape;638;p3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045035" y="1541229"/>
            <a:ext cx="1863813" cy="937862"/>
          </a:xfrm>
          <a:prstGeom prst="rect">
            <a:avLst/>
          </a:prstGeom>
          <a:noFill/>
          <a:ln>
            <a:noFill/>
          </a:ln>
        </p:spPr>
      </p:pic>
      <p:sp>
        <p:nvSpPr>
          <p:cNvPr id="639" name="Google Shape;639;p32"/>
          <p:cNvSpPr txBox="1"/>
          <p:nvPr/>
        </p:nvSpPr>
        <p:spPr>
          <a:xfrm>
            <a:off x="6940912" y="2875662"/>
            <a:ext cx="4115872" cy="16158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cs-CZ" sz="1800" b="1">
                <a:solidFill>
                  <a:srgbClr val="E00034"/>
                </a:solidFill>
                <a:latin typeface="Raleway"/>
                <a:ea typeface="Raleway"/>
                <a:cs typeface="Raleway"/>
                <a:sym typeface="Raleway"/>
              </a:rPr>
              <a:t>CONTACT DETAILS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cs-CZ" sz="1350">
                <a:solidFill>
                  <a:srgbClr val="595959"/>
                </a:solidFill>
                <a:latin typeface="Raleway"/>
                <a:ea typeface="Raleway"/>
                <a:cs typeface="Raleway"/>
                <a:sym typeface="Raleway"/>
              </a:rPr>
              <a:t>International Clinical Research Center of</a:t>
            </a:r>
            <a:endParaRPr sz="1350">
              <a:solidFill>
                <a:srgbClr val="595959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cs-CZ" sz="1350">
                <a:solidFill>
                  <a:srgbClr val="595959"/>
                </a:solidFill>
                <a:latin typeface="Raleway"/>
                <a:ea typeface="Raleway"/>
                <a:cs typeface="Raleway"/>
                <a:sym typeface="Raleway"/>
              </a:rPr>
              <a:t>St. Anne’s University Hospital Brno</a:t>
            </a:r>
            <a:endParaRPr sz="1350">
              <a:solidFill>
                <a:srgbClr val="595959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50">
              <a:solidFill>
                <a:srgbClr val="595959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cs-CZ" sz="1350">
                <a:solidFill>
                  <a:srgbClr val="595959"/>
                </a:solidFill>
                <a:latin typeface="Raleway"/>
                <a:ea typeface="Raleway"/>
                <a:cs typeface="Raleway"/>
                <a:sym typeface="Raleway"/>
              </a:rPr>
              <a:t>Pekařská 53 | 656 91 | Brno | Czech Republic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50">
              <a:solidFill>
                <a:srgbClr val="5A5A66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cs-CZ" sz="1350">
                <a:solidFill>
                  <a:srgbClr val="5A5A66"/>
                </a:solidFill>
                <a:latin typeface="Raleway"/>
                <a:ea typeface="Raleway"/>
                <a:cs typeface="Raleway"/>
                <a:sym typeface="Raleway"/>
              </a:rPr>
              <a:t>www.fnusa-icrc.org</a:t>
            </a:r>
            <a:endParaRPr/>
          </a:p>
        </p:txBody>
      </p:sp>
      <p:pic>
        <p:nvPicPr>
          <p:cNvPr id="640" name="Google Shape;640;p32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577710" y="1541228"/>
            <a:ext cx="4714517" cy="2950261"/>
          </a:xfrm>
          <a:prstGeom prst="rect">
            <a:avLst/>
          </a:prstGeom>
          <a:noFill/>
          <a:ln>
            <a:noFill/>
          </a:ln>
        </p:spPr>
      </p:pic>
      <p:sp>
        <p:nvSpPr>
          <p:cNvPr id="641" name="Google Shape;641;p32"/>
          <p:cNvSpPr/>
          <p:nvPr/>
        </p:nvSpPr>
        <p:spPr>
          <a:xfrm>
            <a:off x="1620000" y="4680000"/>
            <a:ext cx="468000" cy="468000"/>
          </a:xfrm>
          <a:prstGeom prst="ellipse">
            <a:avLst/>
          </a:prstGeom>
          <a:solidFill>
            <a:srgbClr val="FF0F38"/>
          </a:solidFill>
          <a:ln>
            <a:noFill/>
          </a:ln>
          <a:effectLst>
            <a:outerShdw blurRad="50800" dist="38100" dir="2700000" algn="tl" rotWithShape="0">
              <a:srgbClr val="000000">
                <a:alpha val="400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42" name="Google Shape;642;p32"/>
          <p:cNvSpPr/>
          <p:nvPr/>
        </p:nvSpPr>
        <p:spPr>
          <a:xfrm>
            <a:off x="2520000" y="4698000"/>
            <a:ext cx="432000" cy="432000"/>
          </a:xfrm>
          <a:prstGeom prst="ellipse">
            <a:avLst/>
          </a:prstGeom>
          <a:solidFill>
            <a:srgbClr val="FF0F38"/>
          </a:solidFill>
          <a:ln>
            <a:noFill/>
          </a:ln>
          <a:effectLst>
            <a:outerShdw blurRad="50800" dist="38100" dir="2700000" algn="tl" rotWithShape="0">
              <a:srgbClr val="000000">
                <a:alpha val="400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43" name="Google Shape;643;p32"/>
          <p:cNvSpPr/>
          <p:nvPr/>
        </p:nvSpPr>
        <p:spPr>
          <a:xfrm>
            <a:off x="3401508" y="4715508"/>
            <a:ext cx="396983" cy="396983"/>
          </a:xfrm>
          <a:prstGeom prst="ellipse">
            <a:avLst/>
          </a:prstGeom>
          <a:solidFill>
            <a:srgbClr val="FF0F38"/>
          </a:solidFill>
          <a:ln>
            <a:noFill/>
          </a:ln>
          <a:effectLst>
            <a:outerShdw blurRad="50800" dist="38100" dir="2700000" algn="tl" rotWithShape="0">
              <a:srgbClr val="000000">
                <a:alpha val="400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44" name="Google Shape;644;p32"/>
          <p:cNvSpPr/>
          <p:nvPr/>
        </p:nvSpPr>
        <p:spPr>
          <a:xfrm>
            <a:off x="4320000" y="4734000"/>
            <a:ext cx="360000" cy="360000"/>
          </a:xfrm>
          <a:prstGeom prst="ellipse">
            <a:avLst/>
          </a:prstGeom>
          <a:solidFill>
            <a:srgbClr val="FF0F38"/>
          </a:solidFill>
          <a:ln>
            <a:noFill/>
          </a:ln>
          <a:effectLst>
            <a:outerShdw blurRad="50800" dist="38100" dir="2700000" algn="tl" rotWithShape="0">
              <a:srgbClr val="000000">
                <a:alpha val="400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45" name="Google Shape;645;p32"/>
          <p:cNvSpPr/>
          <p:nvPr/>
        </p:nvSpPr>
        <p:spPr>
          <a:xfrm>
            <a:off x="5220000" y="4752000"/>
            <a:ext cx="324000" cy="324000"/>
          </a:xfrm>
          <a:prstGeom prst="ellipse">
            <a:avLst/>
          </a:prstGeom>
          <a:solidFill>
            <a:srgbClr val="FF0F38"/>
          </a:solidFill>
          <a:ln>
            <a:noFill/>
          </a:ln>
          <a:effectLst>
            <a:outerShdw blurRad="50800" dist="38100" dir="2700000" algn="tl" rotWithShape="0">
              <a:srgbClr val="000000">
                <a:alpha val="400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46" name="Google Shape;646;p32"/>
          <p:cNvSpPr/>
          <p:nvPr/>
        </p:nvSpPr>
        <p:spPr>
          <a:xfrm>
            <a:off x="6120000" y="4770000"/>
            <a:ext cx="288000" cy="288000"/>
          </a:xfrm>
          <a:prstGeom prst="ellipse">
            <a:avLst/>
          </a:prstGeom>
          <a:solidFill>
            <a:srgbClr val="FF0F38"/>
          </a:solidFill>
          <a:ln>
            <a:noFill/>
          </a:ln>
          <a:effectLst>
            <a:outerShdw blurRad="50800" dist="38100" dir="2700000" algn="tl" rotWithShape="0">
              <a:srgbClr val="000000">
                <a:alpha val="400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47" name="Google Shape;647;p32"/>
          <p:cNvSpPr/>
          <p:nvPr/>
        </p:nvSpPr>
        <p:spPr>
          <a:xfrm>
            <a:off x="7020000" y="4788000"/>
            <a:ext cx="252000" cy="252000"/>
          </a:xfrm>
          <a:prstGeom prst="ellipse">
            <a:avLst/>
          </a:prstGeom>
          <a:solidFill>
            <a:srgbClr val="FF0F38"/>
          </a:solidFill>
          <a:ln>
            <a:noFill/>
          </a:ln>
          <a:effectLst>
            <a:outerShdw blurRad="50800" dist="38100" dir="2700000" algn="tl" rotWithShape="0">
              <a:srgbClr val="000000">
                <a:alpha val="400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48" name="Google Shape;648;p32"/>
          <p:cNvSpPr/>
          <p:nvPr/>
        </p:nvSpPr>
        <p:spPr>
          <a:xfrm>
            <a:off x="7920000" y="4806000"/>
            <a:ext cx="216000" cy="216000"/>
          </a:xfrm>
          <a:prstGeom prst="ellipse">
            <a:avLst/>
          </a:prstGeom>
          <a:solidFill>
            <a:srgbClr val="FF0F38"/>
          </a:solidFill>
          <a:ln>
            <a:noFill/>
          </a:ln>
          <a:effectLst>
            <a:outerShdw blurRad="50800" dist="38100" dir="2700000" algn="tl" rotWithShape="0">
              <a:srgbClr val="000000">
                <a:alpha val="400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49" name="Google Shape;649;p32"/>
          <p:cNvSpPr/>
          <p:nvPr/>
        </p:nvSpPr>
        <p:spPr>
          <a:xfrm>
            <a:off x="8818848" y="4823999"/>
            <a:ext cx="180000" cy="180000"/>
          </a:xfrm>
          <a:prstGeom prst="ellipse">
            <a:avLst/>
          </a:prstGeom>
          <a:solidFill>
            <a:srgbClr val="FF0F38"/>
          </a:solidFill>
          <a:ln>
            <a:noFill/>
          </a:ln>
          <a:effectLst>
            <a:outerShdw blurRad="50800" dist="38100" dir="2700000" algn="tl" rotWithShape="0">
              <a:srgbClr val="000000">
                <a:alpha val="400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50" name="Google Shape;650;p32"/>
          <p:cNvSpPr/>
          <p:nvPr/>
        </p:nvSpPr>
        <p:spPr>
          <a:xfrm>
            <a:off x="9723272" y="4841999"/>
            <a:ext cx="144000" cy="144000"/>
          </a:xfrm>
          <a:prstGeom prst="ellipse">
            <a:avLst/>
          </a:prstGeom>
          <a:solidFill>
            <a:srgbClr val="FF0F38"/>
          </a:solidFill>
          <a:ln>
            <a:noFill/>
          </a:ln>
          <a:effectLst>
            <a:outerShdw blurRad="50800" dist="38100" dir="2700000" algn="tl" rotWithShape="0">
              <a:srgbClr val="000000">
                <a:alpha val="400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51" name="Google Shape;651;p32"/>
          <p:cNvSpPr/>
          <p:nvPr/>
        </p:nvSpPr>
        <p:spPr>
          <a:xfrm>
            <a:off x="10620000" y="4860000"/>
            <a:ext cx="108000" cy="108000"/>
          </a:xfrm>
          <a:prstGeom prst="ellipse">
            <a:avLst/>
          </a:prstGeom>
          <a:solidFill>
            <a:srgbClr val="FF0F38"/>
          </a:solidFill>
          <a:ln>
            <a:noFill/>
          </a:ln>
          <a:effectLst>
            <a:outerShdw blurRad="50800" dist="38100" dir="2700000" algn="tl" rotWithShape="0">
              <a:srgbClr val="000000">
                <a:alpha val="400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" name="TextovéPole 15">
            <a:extLst>
              <a:ext uri="{FF2B5EF4-FFF2-40B4-BE49-F238E27FC236}">
                <a16:creationId xmlns:a16="http://schemas.microsoft.com/office/drawing/2014/main" id="{40FFA5DD-4187-46DB-AD2E-7BAB52110EE3}"/>
              </a:ext>
            </a:extLst>
          </p:cNvPr>
          <p:cNvSpPr txBox="1"/>
          <p:nvPr/>
        </p:nvSpPr>
        <p:spPr>
          <a:xfrm>
            <a:off x="811782" y="5372133"/>
            <a:ext cx="9862218" cy="4801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60000" tIns="360000" rIns="360000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algn="r">
              <a:lnSpc>
                <a:spcPct val="90000"/>
              </a:lnSpc>
              <a:buSzPts val="1400"/>
              <a:buNone/>
              <a:defRPr sz="2800">
                <a:solidFill>
                  <a:srgbClr val="595959"/>
                </a:solidFill>
                <a:latin typeface="Raleway Thin"/>
                <a:ea typeface="Raleway Thin"/>
                <a:cs typeface="Raleway Thin"/>
                <a:sym typeface="Raleway Thin"/>
              </a:defRPr>
            </a:lvl1pPr>
            <a:lvl2pPr>
              <a:lnSpc>
                <a:spcPct val="90000"/>
              </a:lnSpc>
              <a:buSzPts val="1400"/>
              <a:buNone/>
              <a:defRPr sz="4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>
              <a:lnSpc>
                <a:spcPct val="90000"/>
              </a:lnSpc>
              <a:buSzPts val="1400"/>
              <a:buNone/>
              <a:defRPr sz="4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>
              <a:lnSpc>
                <a:spcPct val="90000"/>
              </a:lnSpc>
              <a:buSzPts val="1400"/>
              <a:buNone/>
              <a:defRPr sz="4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>
              <a:lnSpc>
                <a:spcPct val="90000"/>
              </a:lnSpc>
              <a:buSzPts val="1400"/>
              <a:buNone/>
              <a:defRPr sz="4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>
              <a:lnSpc>
                <a:spcPct val="90000"/>
              </a:lnSpc>
              <a:buSzPts val="1400"/>
              <a:buNone/>
              <a:defRPr sz="4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>
              <a:lnSpc>
                <a:spcPct val="90000"/>
              </a:lnSpc>
              <a:buSzPts val="1400"/>
              <a:buNone/>
              <a:defRPr sz="4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>
              <a:lnSpc>
                <a:spcPct val="90000"/>
              </a:lnSpc>
              <a:buSzPts val="1400"/>
              <a:buNone/>
              <a:defRPr sz="4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>
              <a:lnSpc>
                <a:spcPct val="90000"/>
              </a:lnSpc>
              <a:buSzPts val="1400"/>
              <a:buNone/>
              <a:defRPr sz="4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algn="ctr"/>
            <a:r>
              <a:rPr lang="cs-CZ" b="1" i="1" dirty="0"/>
              <a:t>Děkujeme za pozornost …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MOTIV-FNUSA-ICRC">
  <a:themeElements>
    <a:clrScheme name="Kancelář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Offic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10957</TotalTime>
  <Words>215</Words>
  <Application>Microsoft Office PowerPoint</Application>
  <PresentationFormat>Širokoúhlá obrazovka</PresentationFormat>
  <Paragraphs>46</Paragraphs>
  <Slides>6</Slides>
  <Notes>3</Notes>
  <HiddenSlides>0</HiddenSlides>
  <MMClips>0</MMClips>
  <ScaleCrop>false</ScaleCrop>
  <HeadingPairs>
    <vt:vector size="6" baseType="variant">
      <vt:variant>
        <vt:lpstr>Použitá písma</vt:lpstr>
      </vt:variant>
      <vt:variant>
        <vt:i4>4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6</vt:i4>
      </vt:variant>
    </vt:vector>
  </HeadingPairs>
  <TitlesOfParts>
    <vt:vector size="11" baseType="lpstr">
      <vt:lpstr>Arial</vt:lpstr>
      <vt:lpstr>Raleway</vt:lpstr>
      <vt:lpstr>Calibri</vt:lpstr>
      <vt:lpstr>Raleway Thin</vt:lpstr>
      <vt:lpstr>MOTIV-FNUSA-ICRC</vt:lpstr>
      <vt:lpstr>Prezentace aplikace PowerPoint</vt:lpstr>
      <vt:lpstr>VÝSLEDKY VÝZKUMU CENTRA</vt:lpstr>
      <vt:lpstr>VÝSLEDKY VÝZKUMU PUBLIKACE 2016-2020</vt:lpstr>
      <vt:lpstr>VÝSLEDKY VÝZKUMU PUBLIKACE 2016-2020</vt:lpstr>
      <vt:lpstr>PODÍL PUBLIKACÍ V TOP 10% ČASOPISŮ 2016-2019</vt:lpstr>
      <vt:lpstr>Prezentace aplikace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Filip Uhrák</dc:creator>
  <cp:lastModifiedBy>Michal Janota</cp:lastModifiedBy>
  <cp:revision>114</cp:revision>
  <dcterms:created xsi:type="dcterms:W3CDTF">2019-05-14T12:04:24Z</dcterms:created>
  <dcterms:modified xsi:type="dcterms:W3CDTF">2021-01-12T15:43:52Z</dcterms:modified>
</cp:coreProperties>
</file>